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8" r:id="rId15"/>
    <p:sldId id="269" r:id="rId16"/>
    <p:sldId id="270" r:id="rId17"/>
    <p:sldId id="271" r:id="rId18"/>
    <p:sldId id="272" r:id="rId19"/>
    <p:sldId id="273"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20" autoAdjust="0"/>
  </p:normalViewPr>
  <p:slideViewPr>
    <p:cSldViewPr snapToGrid="0" snapToObjects="1">
      <p:cViewPr varScale="1">
        <p:scale>
          <a:sx n="79" d="100"/>
          <a:sy n="79" d="100"/>
        </p:scale>
        <p:origin x="1570"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3923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Introduce yourself, your role, and your experience working with both Financial Aid and VA education benefits. Explain that the goal of this session is to help SCOs and veteran service staff better understand how financial aid can complement VA benefits to support student veterans.</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how Pell works and emphasize the lifetime eligibility limit equivalent to about six full‑time years.</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SEOG is limited funding and early FAFSA completion is critical.</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how work‑study provides income rather than direct tuition coverage.</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Explain that VA benefits generally do not reduce federal grant eligibility, allowing veterans to receive both.</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Explain the concept of stacking aid sources to create a comprehensive financial support package.</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Walk through a practical example to illustrate how aid can exceed tuition and help cover living expenses.</a:t>
            </a: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Discuss the connection between financial support and student success outcomes.</a:t>
            </a: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collaboration across departments is essential for veteran success.</a:t>
            </a: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Provide actionable recommendations SCOs can implement immediately.</a:t>
            </a:r>
          </a:p>
        </p:txBody>
      </p:sp>
      <p:sp>
        <p:nvSpPr>
          <p:cNvPr id="4" name="Slide Number Placeholder 3"/>
          <p:cNvSpPr>
            <a:spLocks noGrp="1"/>
          </p:cNvSpPr>
          <p:nvPr>
            <p:ph type="sldNum" sz="quarter" idx="5"/>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Summarize the major lessons from the presentation.</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Briefly explain what participants will learn and how this session will help them better support veteran students on their campuses.</a:t>
            </a:r>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Invite audience participation and encourage sharing experiences.</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Thank participants and invite questions from the audience.</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Explain that many veterans believe the GI Bill covers everything. In reality, financial aid can significantly expand their resources and reduce financial stress.</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Discuss how veterans often juggle multiple responsibilities and why maximizing financial support is essential.</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the major VA programs most SCOs encounter and briefly describe what each program typically covers.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Highlight that while these benefits are valuable, they do not always cover all student expenses.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these misconceptions frequently prevent veterans from accessing additional funding.</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Introduce the main financial aid programs that veterans may qualify for.</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Explain that veteran status simplifies FAFSA completion and often increases eligibility.</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3/18/2026</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16823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04654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2165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2147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7012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9195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9722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84019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1955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3293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3/18/2026</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3628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3/18/2026</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262756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9864F3-59F7-4A77-A9BA-CB32B6D2B705}"/>
              </a:ext>
            </a:extLst>
          </p:cNvPr>
          <p:cNvSpPr>
            <a:spLocks noGrp="1"/>
          </p:cNvSpPr>
          <p:nvPr>
            <p:ph type="ctrTitle"/>
          </p:nvPr>
        </p:nvSpPr>
        <p:spPr>
          <a:xfrm>
            <a:off x="161925" y="352425"/>
            <a:ext cx="8648700" cy="3228975"/>
          </a:xfrm>
        </p:spPr>
        <p:txBody>
          <a:bodyPr>
            <a:normAutofit/>
          </a:bodyPr>
          <a:lstStyle/>
          <a:p>
            <a:pPr algn="ctr"/>
            <a:r>
              <a:rPr lang="en-US" sz="4400" dirty="0">
                <a:latin typeface="Arial Narrow" panose="020B0606020202030204" pitchFamily="34" charset="0"/>
              </a:rPr>
              <a:t>Maximizing Veteran Success: Leveraging Financial Aid with VA Education Benefits</a:t>
            </a:r>
            <a:br>
              <a:rPr lang="en-US" dirty="0">
                <a:latin typeface="Arial Narrow" panose="020B0606020202030204" pitchFamily="34" charset="0"/>
              </a:rPr>
            </a:br>
            <a:endParaRPr lang="en-US" dirty="0">
              <a:latin typeface="Arial Narrow" panose="020B0606020202030204" pitchFamily="34" charset="0"/>
            </a:endParaRPr>
          </a:p>
        </p:txBody>
      </p:sp>
      <p:sp>
        <p:nvSpPr>
          <p:cNvPr id="3" name="Subtitle 2"/>
          <p:cNvSpPr>
            <a:spLocks noGrp="1"/>
          </p:cNvSpPr>
          <p:nvPr>
            <p:ph type="subTitle" idx="1"/>
          </p:nvPr>
        </p:nvSpPr>
        <p:spPr>
          <a:xfrm>
            <a:off x="1371600" y="3790950"/>
            <a:ext cx="6400800" cy="1514475"/>
          </a:xfrm>
        </p:spPr>
        <p:txBody>
          <a:bodyPr>
            <a:normAutofit/>
          </a:bodyPr>
          <a:lstStyle/>
          <a:p>
            <a:pPr algn="ctr"/>
            <a:r>
              <a:rPr lang="en-US" dirty="0">
                <a:latin typeface="Arial Narrow" panose="020B0606020202030204" pitchFamily="34" charset="0"/>
              </a:rPr>
              <a:t>Sherlock G. McDougald</a:t>
            </a:r>
          </a:p>
          <a:p>
            <a:pPr algn="ctr"/>
            <a:r>
              <a:rPr lang="en-US" dirty="0">
                <a:latin typeface="Arial Narrow" panose="020B0606020202030204" pitchFamily="34" charset="0"/>
              </a:rPr>
              <a:t>Dean of Enrollment Management &amp; Financial Aid</a:t>
            </a:r>
          </a:p>
          <a:p>
            <a:pPr algn="ctr"/>
            <a:r>
              <a:rPr dirty="0">
                <a:latin typeface="Arial Narrow" panose="020B0606020202030204" pitchFamily="34" charset="0"/>
              </a:rPr>
              <a:t>Edgecombe Community College</a:t>
            </a:r>
            <a:endParaRPr lang="en-US" dirty="0">
              <a:latin typeface="Arial Narrow" panose="020B0606020202030204" pitchFamily="34" charset="0"/>
            </a:endParaRPr>
          </a:p>
          <a:p>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US" dirty="0"/>
            </a:br>
            <a:r>
              <a:rPr dirty="0"/>
              <a:t>Federal Pell Grant</a:t>
            </a:r>
          </a:p>
        </p:txBody>
      </p:sp>
      <p:sp>
        <p:nvSpPr>
          <p:cNvPr id="3" name="Content Placeholder 2"/>
          <p:cNvSpPr>
            <a:spLocks noGrp="1"/>
          </p:cNvSpPr>
          <p:nvPr>
            <p:ph idx="1"/>
          </p:nvPr>
        </p:nvSpPr>
        <p:spPr>
          <a:xfrm>
            <a:off x="457200" y="1943100"/>
            <a:ext cx="8229600" cy="4183063"/>
          </a:xfrm>
        </p:spPr>
        <p:txBody>
          <a:bodyPr/>
          <a:lstStyle/>
          <a:p>
            <a:pPr marL="0" indent="0">
              <a:buNone/>
            </a:pPr>
            <a:r>
              <a:rPr dirty="0"/>
              <a:t>• Maximum award approx. $7,395 (2025‑26)</a:t>
            </a:r>
          </a:p>
          <a:p>
            <a:pPr marL="0" indent="0">
              <a:buNone/>
            </a:pPr>
            <a:r>
              <a:rPr dirty="0"/>
              <a:t>• Based on Student Aid Index</a:t>
            </a:r>
          </a:p>
          <a:p>
            <a:pPr marL="0" indent="0">
              <a:buNone/>
            </a:pPr>
            <a:r>
              <a:rPr lang="en-US" dirty="0"/>
              <a:t>•</a:t>
            </a:r>
            <a:r>
              <a:rPr dirty="0"/>
              <a:t> Enrollment status affects award</a:t>
            </a:r>
          </a:p>
          <a:p>
            <a:pPr marL="0" indent="0">
              <a:buNone/>
            </a:pPr>
            <a:r>
              <a:rPr dirty="0"/>
              <a:t>• Lifetime eligibility: 600%</a:t>
            </a:r>
          </a:p>
        </p:txBody>
      </p:sp>
      <p:pic>
        <p:nvPicPr>
          <p:cNvPr id="4" name="Picture 2" descr="Home">
            <a:extLst>
              <a:ext uri="{FF2B5EF4-FFF2-40B4-BE49-F238E27FC236}">
                <a16:creationId xmlns:a16="http://schemas.microsoft.com/office/drawing/2014/main" id="{3F9C1F74-14B9-4D39-B028-A36C82A30D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Federal SEOG</a:t>
            </a:r>
          </a:p>
        </p:txBody>
      </p:sp>
      <p:sp>
        <p:nvSpPr>
          <p:cNvPr id="3" name="Content Placeholder 2"/>
          <p:cNvSpPr>
            <a:spLocks noGrp="1"/>
          </p:cNvSpPr>
          <p:nvPr>
            <p:ph idx="1"/>
          </p:nvPr>
        </p:nvSpPr>
        <p:spPr/>
        <p:txBody>
          <a:bodyPr/>
          <a:lstStyle/>
          <a:p>
            <a:pPr marL="0" indent="0">
              <a:buNone/>
            </a:pPr>
            <a:r>
              <a:rPr dirty="0"/>
              <a:t>• Campus‑based aid program</a:t>
            </a:r>
          </a:p>
          <a:p>
            <a:pPr marL="0" indent="0">
              <a:buNone/>
            </a:pPr>
            <a:r>
              <a:rPr dirty="0"/>
              <a:t>• Awards typically $100–$4,000</a:t>
            </a:r>
          </a:p>
          <a:p>
            <a:pPr marL="0" indent="0">
              <a:buNone/>
            </a:pPr>
            <a:r>
              <a:rPr dirty="0"/>
              <a:t>• Priority given to students with exceptional need</a:t>
            </a:r>
          </a:p>
          <a:p>
            <a:pPr marL="0" indent="0">
              <a:buNone/>
            </a:pPr>
            <a:r>
              <a:rPr dirty="0"/>
              <a:t>• Limited institutional funding</a:t>
            </a:r>
          </a:p>
        </p:txBody>
      </p:sp>
      <p:pic>
        <p:nvPicPr>
          <p:cNvPr id="4" name="Picture 2" descr="Home">
            <a:extLst>
              <a:ext uri="{FF2B5EF4-FFF2-40B4-BE49-F238E27FC236}">
                <a16:creationId xmlns:a16="http://schemas.microsoft.com/office/drawing/2014/main" id="{5BA2EAFD-491E-4F01-ADE1-889863B05F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1224" y="731836"/>
            <a:ext cx="6505575" cy="982663"/>
          </a:xfrm>
        </p:spPr>
        <p:txBody>
          <a:bodyPr>
            <a:normAutofit/>
          </a:bodyPr>
          <a:lstStyle/>
          <a:p>
            <a:br>
              <a:rPr lang="en-US" dirty="0"/>
            </a:br>
            <a:r>
              <a:rPr dirty="0"/>
              <a:t>Federal Work‑Study</a:t>
            </a:r>
          </a:p>
        </p:txBody>
      </p:sp>
      <p:sp>
        <p:nvSpPr>
          <p:cNvPr id="3" name="Content Placeholder 2"/>
          <p:cNvSpPr>
            <a:spLocks noGrp="1"/>
          </p:cNvSpPr>
          <p:nvPr>
            <p:ph idx="1"/>
          </p:nvPr>
        </p:nvSpPr>
        <p:spPr>
          <a:xfrm>
            <a:off x="457200" y="2019300"/>
            <a:ext cx="8229600" cy="4106863"/>
          </a:xfrm>
        </p:spPr>
        <p:txBody>
          <a:bodyPr/>
          <a:lstStyle/>
          <a:p>
            <a:pPr marL="0" indent="0">
              <a:buNone/>
            </a:pPr>
            <a:r>
              <a:rPr dirty="0"/>
              <a:t>• Provides part‑time employment</a:t>
            </a:r>
          </a:p>
          <a:p>
            <a:pPr marL="0" indent="0">
              <a:buNone/>
            </a:pPr>
            <a:r>
              <a:rPr dirty="0"/>
              <a:t>• Typical awards $1,500–$5,000</a:t>
            </a:r>
          </a:p>
          <a:p>
            <a:pPr marL="0" indent="0">
              <a:buNone/>
            </a:pPr>
            <a:r>
              <a:rPr dirty="0"/>
              <a:t>• Paid as wages</a:t>
            </a:r>
          </a:p>
          <a:p>
            <a:pPr marL="0" indent="0">
              <a:buNone/>
            </a:pPr>
            <a:r>
              <a:rPr dirty="0"/>
              <a:t>• Helps reduce reliance on loans</a:t>
            </a:r>
          </a:p>
        </p:txBody>
      </p:sp>
      <p:pic>
        <p:nvPicPr>
          <p:cNvPr id="4" name="Picture 2" descr="Home">
            <a:extLst>
              <a:ext uri="{FF2B5EF4-FFF2-40B4-BE49-F238E27FC236}">
                <a16:creationId xmlns:a16="http://schemas.microsoft.com/office/drawing/2014/main" id="{61EC9FD1-66CC-4612-A7F5-B2777E9ECD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731836"/>
            <a:ext cx="6248400" cy="685801"/>
          </a:xfrm>
        </p:spPr>
        <p:txBody>
          <a:bodyPr>
            <a:normAutofit fontScale="90000"/>
          </a:bodyPr>
          <a:lstStyle/>
          <a:p>
            <a:br>
              <a:rPr lang="en-US" dirty="0"/>
            </a:br>
            <a:r>
              <a:rPr dirty="0"/>
              <a:t>Key Regulatory Note</a:t>
            </a:r>
          </a:p>
        </p:txBody>
      </p:sp>
      <p:sp>
        <p:nvSpPr>
          <p:cNvPr id="3" name="Content Placeholder 2"/>
          <p:cNvSpPr>
            <a:spLocks noGrp="1"/>
          </p:cNvSpPr>
          <p:nvPr>
            <p:ph idx="1"/>
          </p:nvPr>
        </p:nvSpPr>
        <p:spPr>
          <a:xfrm>
            <a:off x="457200" y="1866901"/>
            <a:ext cx="8229600" cy="4162424"/>
          </a:xfrm>
        </p:spPr>
        <p:txBody>
          <a:bodyPr>
            <a:normAutofit fontScale="85000" lnSpcReduction="20000"/>
          </a:bodyPr>
          <a:lstStyle/>
          <a:p>
            <a:r>
              <a:rPr lang="en-US" b="1" dirty="0"/>
              <a:t>FAFSA Completion (Title IV Eligibility)</a:t>
            </a:r>
            <a:endParaRPr lang="en-US" dirty="0"/>
          </a:p>
          <a:p>
            <a:pPr marL="457200" lvl="1" indent="0">
              <a:buNone/>
            </a:pPr>
            <a:r>
              <a:rPr lang="en-US" dirty="0"/>
              <a:t>Veterans are considered </a:t>
            </a:r>
            <a:r>
              <a:rPr lang="en-US" b="1" dirty="0"/>
              <a:t>independent students</a:t>
            </a:r>
            <a:endParaRPr lang="en-US" dirty="0"/>
          </a:p>
          <a:p>
            <a:pPr marL="742950" lvl="1" indent="-285750">
              <a:buFont typeface="Arial" panose="020B0604020202020204" pitchFamily="34" charset="0"/>
              <a:buChar char="•"/>
            </a:pPr>
            <a:r>
              <a:rPr lang="en-US" dirty="0"/>
              <a:t>May qualify for </a:t>
            </a:r>
            <a:r>
              <a:rPr lang="en-US" b="1" dirty="0"/>
              <a:t>Pell Grant (up to annual federal limits)</a:t>
            </a:r>
            <a:endParaRPr lang="en-US" dirty="0"/>
          </a:p>
          <a:p>
            <a:pPr marL="742950" lvl="1" indent="-285750">
              <a:buFont typeface="Arial" panose="020B0604020202020204" pitchFamily="34" charset="0"/>
              <a:buChar char="•"/>
            </a:pPr>
            <a:r>
              <a:rPr lang="en-US" dirty="0"/>
              <a:t>Eligible for </a:t>
            </a:r>
            <a:r>
              <a:rPr lang="en-US" b="1" dirty="0"/>
              <a:t>FSEOG and Federal Work-Study (FWS)</a:t>
            </a:r>
            <a:endParaRPr lang="en-US" dirty="0"/>
          </a:p>
          <a:p>
            <a:pPr>
              <a:buFont typeface="Arial" panose="020B0604020202020204" pitchFamily="34" charset="0"/>
              <a:buChar char="•"/>
            </a:pPr>
            <a:r>
              <a:rPr lang="en-US" b="1" dirty="0"/>
              <a:t>Post-9/11 GI Bill is NOT counted as Estimated Financial Assistance (EFA)</a:t>
            </a:r>
            <a:endParaRPr lang="en-US" dirty="0"/>
          </a:p>
          <a:p>
            <a:pPr marL="742950" lvl="1" indent="-285750">
              <a:buFont typeface="Arial" panose="020B0604020202020204" pitchFamily="34" charset="0"/>
              <a:buChar char="•"/>
            </a:pPr>
            <a:r>
              <a:rPr lang="en-US" dirty="0"/>
              <a:t>Does </a:t>
            </a:r>
            <a:r>
              <a:rPr lang="en-US" b="1" dirty="0"/>
              <a:t>not reduce Pell eligibility</a:t>
            </a:r>
            <a:endParaRPr lang="en-US" dirty="0"/>
          </a:p>
          <a:p>
            <a:pPr marL="742950" lvl="1" indent="-285750">
              <a:buFont typeface="Arial" panose="020B0604020202020204" pitchFamily="34" charset="0"/>
              <a:buChar char="•"/>
            </a:pPr>
            <a:r>
              <a:rPr lang="en-US" dirty="0"/>
              <a:t>Allows for </a:t>
            </a:r>
            <a:r>
              <a:rPr lang="en-US" b="1" dirty="0"/>
              <a:t>maximum aid packaging</a:t>
            </a:r>
          </a:p>
          <a:p>
            <a:pPr marL="742950" lvl="1" indent="-285750">
              <a:buFont typeface="Arial" panose="020B0604020202020204" pitchFamily="34" charset="0"/>
              <a:buChar char="•"/>
            </a:pPr>
            <a:endParaRPr lang="en-US" dirty="0"/>
          </a:p>
          <a:p>
            <a:pPr>
              <a:buFont typeface="Arial" panose="020B0604020202020204" pitchFamily="34" charset="0"/>
              <a:buChar char="•"/>
            </a:pPr>
            <a:r>
              <a:rPr lang="en-US" b="1" dirty="0"/>
              <a:t>VA Benefits ARE counted as EFA for Campus-Based Aid</a:t>
            </a:r>
            <a:endParaRPr lang="en-US" dirty="0"/>
          </a:p>
          <a:p>
            <a:pPr marL="742950" lvl="1" indent="-285750">
              <a:buFont typeface="Arial" panose="020B0604020202020204" pitchFamily="34" charset="0"/>
              <a:buChar char="•"/>
            </a:pPr>
            <a:r>
              <a:rPr lang="en-US" dirty="0"/>
              <a:t>May Impacts:</a:t>
            </a:r>
          </a:p>
          <a:p>
            <a:pPr marL="1143000" lvl="2" indent="-228600">
              <a:buFont typeface="Arial" panose="020B0604020202020204" pitchFamily="34" charset="0"/>
              <a:buChar char="•"/>
            </a:pPr>
            <a:r>
              <a:rPr lang="en-US" b="1" dirty="0"/>
              <a:t>FSEOG</a:t>
            </a:r>
            <a:endParaRPr lang="en-US" dirty="0"/>
          </a:p>
          <a:p>
            <a:pPr marL="1143000" lvl="2" indent="-228600">
              <a:buFont typeface="Arial" panose="020B0604020202020204" pitchFamily="34" charset="0"/>
              <a:buChar char="•"/>
            </a:pPr>
            <a:r>
              <a:rPr lang="en-US" b="1" dirty="0"/>
              <a:t>Federal Work-Study</a:t>
            </a:r>
            <a:endParaRPr lang="en-US" dirty="0"/>
          </a:p>
          <a:p>
            <a:pPr marL="742950" lvl="1" indent="-285750">
              <a:buFont typeface="Arial" panose="020B0604020202020204" pitchFamily="34" charset="0"/>
              <a:buChar char="•"/>
            </a:pPr>
            <a:r>
              <a:rPr lang="en-US" dirty="0"/>
              <a:t>Must be included in need calculation</a:t>
            </a:r>
            <a:endParaRPr lang="en-US" sz="2400" dirty="0"/>
          </a:p>
        </p:txBody>
      </p:sp>
      <p:pic>
        <p:nvPicPr>
          <p:cNvPr id="4" name="Picture 2" descr="Home">
            <a:extLst>
              <a:ext uri="{FF2B5EF4-FFF2-40B4-BE49-F238E27FC236}">
                <a16:creationId xmlns:a16="http://schemas.microsoft.com/office/drawing/2014/main" id="{B4828EB6-61D3-461E-9CFA-BEC314278A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7302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FCBA1ED-4A4F-43C0-9683-033B48EE97E3}"/>
              </a:ext>
            </a:extLst>
          </p:cNvPr>
          <p:cNvSpPr>
            <a:spLocks noGrp="1"/>
          </p:cNvSpPr>
          <p:nvPr>
            <p:ph type="title"/>
          </p:nvPr>
        </p:nvSpPr>
        <p:spPr>
          <a:xfrm>
            <a:off x="1443492" y="1304926"/>
            <a:ext cx="6251088" cy="548829"/>
          </a:xfrm>
        </p:spPr>
        <p:txBody>
          <a:bodyPr>
            <a:normAutofit/>
          </a:bodyPr>
          <a:lstStyle/>
          <a:p>
            <a:pPr algn="ctr"/>
            <a:r>
              <a:rPr lang="en-US" dirty="0"/>
              <a:t>Key Regulatory Note</a:t>
            </a:r>
          </a:p>
        </p:txBody>
      </p:sp>
      <p:pic>
        <p:nvPicPr>
          <p:cNvPr id="12" name="Picture 2" descr="Home">
            <a:extLst>
              <a:ext uri="{FF2B5EF4-FFF2-40B4-BE49-F238E27FC236}">
                <a16:creationId xmlns:a16="http://schemas.microsoft.com/office/drawing/2014/main" id="{99622BFD-D1AC-49CC-B76A-5EADA78C42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2675" y="73026"/>
            <a:ext cx="2828925" cy="12319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5">
            <a:extLst>
              <a:ext uri="{FF2B5EF4-FFF2-40B4-BE49-F238E27FC236}">
                <a16:creationId xmlns:a16="http://schemas.microsoft.com/office/drawing/2014/main" id="{35FDEBFA-CF87-4B28-A4EC-E728D7B542FC}"/>
              </a:ext>
            </a:extLst>
          </p:cNvPr>
          <p:cNvSpPr>
            <a:spLocks noGrp="1" noChangeArrowheads="1"/>
          </p:cNvSpPr>
          <p:nvPr>
            <p:ph idx="1"/>
          </p:nvPr>
        </p:nvSpPr>
        <p:spPr bwMode="auto">
          <a:xfrm>
            <a:off x="252412" y="1401843"/>
            <a:ext cx="7646448"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400"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rPr>
              <a:t>Cost of Attendance (COA) Adjustments</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SCOs and FA offices can adjust COA for:</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Books/supplies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Housing costs</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Required equipment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rPr>
              <a:t>Return of Title IV Funds (R2T4)</a:t>
            </a:r>
            <a:endParaRPr kumimoji="0" lang="en-US" altLang="en-US" sz="1400" b="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tabLst/>
            </a:pPr>
            <a:r>
              <a:rPr kumimoji="0" lang="en-US" altLang="en-US" sz="1400" b="0" i="0" u="none" strike="noStrike" cap="none" normalizeH="0" baseline="0" dirty="0">
                <a:ln>
                  <a:noFill/>
                </a:ln>
                <a:solidFill>
                  <a:schemeClr val="tx1"/>
                </a:solidFill>
                <a:effectLst/>
              </a:rPr>
              <a:t>Applies when a student withdraws before 60%</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rPr>
              <a:t> VA and Title IV are separate processes</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Both may require adjustments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rPr>
              <a:t>Satisfactory Academic Progress (SAP)</a:t>
            </a:r>
            <a:endParaRPr kumimoji="0" lang="en-US" altLang="en-US" sz="1400" b="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tabLst/>
            </a:pPr>
            <a:r>
              <a:rPr lang="en-US" altLang="en-US" sz="1400" dirty="0"/>
              <a:t>M</a:t>
            </a:r>
            <a:r>
              <a:rPr kumimoji="0" lang="en-US" altLang="en-US" sz="1400" b="0" i="0" u="none" strike="noStrike" cap="none" normalizeH="0" baseline="0" dirty="0">
                <a:ln>
                  <a:noFill/>
                </a:ln>
                <a:solidFill>
                  <a:schemeClr val="tx1"/>
                </a:solidFill>
                <a:effectLst/>
              </a:rPr>
              <a:t>any schools align SAP and VA progress policies for administrative consistency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1" i="0" u="none" strike="noStrike" cap="none" normalizeH="0" baseline="0" dirty="0">
                <a:ln>
                  <a:noFill/>
                </a:ln>
                <a:solidFill>
                  <a:schemeClr val="tx1"/>
                </a:solidFill>
                <a:effectLst/>
              </a:rPr>
              <a:t>Overpayments &amp; Debt Management</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VA debts handled through VA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Title IV overpayments handled through 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400" b="0" i="0" u="none" strike="noStrike" cap="none" normalizeH="0" baseline="0" dirty="0">
                <a:ln>
                  <a:noFill/>
                </a:ln>
                <a:solidFill>
                  <a:schemeClr val="tx1"/>
                </a:solidFill>
                <a:effectLst/>
              </a:rPr>
              <a:t>Must counsel students on both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12500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9225" y="911223"/>
            <a:ext cx="8229600" cy="569913"/>
          </a:xfrm>
        </p:spPr>
        <p:txBody>
          <a:bodyPr>
            <a:normAutofit fontScale="90000"/>
          </a:bodyPr>
          <a:lstStyle/>
          <a:p>
            <a:br>
              <a:rPr lang="en-US" dirty="0"/>
            </a:br>
            <a:r>
              <a:rPr dirty="0"/>
              <a:t>Stacking Benefits</a:t>
            </a:r>
          </a:p>
        </p:txBody>
      </p:sp>
      <p:sp>
        <p:nvSpPr>
          <p:cNvPr id="3" name="Content Placeholder 2"/>
          <p:cNvSpPr>
            <a:spLocks noGrp="1"/>
          </p:cNvSpPr>
          <p:nvPr>
            <p:ph idx="1"/>
          </p:nvPr>
        </p:nvSpPr>
        <p:spPr>
          <a:xfrm>
            <a:off x="457200" y="2173285"/>
            <a:ext cx="8229600" cy="3952878"/>
          </a:xfrm>
        </p:spPr>
        <p:txBody>
          <a:bodyPr>
            <a:normAutofit/>
          </a:bodyPr>
          <a:lstStyle/>
          <a:p>
            <a:pPr marL="0" indent="0">
              <a:buNone/>
            </a:pPr>
            <a:r>
              <a:rPr sz="2400" dirty="0"/>
              <a:t>Veterans may receive:</a:t>
            </a:r>
          </a:p>
          <a:p>
            <a:pPr marL="0" indent="0">
              <a:buNone/>
            </a:pPr>
            <a:r>
              <a:rPr sz="2400" dirty="0"/>
              <a:t>• VA education benefits</a:t>
            </a:r>
          </a:p>
          <a:p>
            <a:pPr marL="0" indent="0">
              <a:buNone/>
            </a:pPr>
            <a:r>
              <a:rPr sz="2400" dirty="0"/>
              <a:t>• Pell Grant</a:t>
            </a:r>
          </a:p>
          <a:p>
            <a:pPr marL="0" indent="0">
              <a:buNone/>
            </a:pPr>
            <a:r>
              <a:rPr sz="2400" dirty="0"/>
              <a:t>• SEOG</a:t>
            </a:r>
          </a:p>
          <a:p>
            <a:pPr marL="0" indent="0">
              <a:buNone/>
            </a:pPr>
            <a:r>
              <a:rPr sz="2400" dirty="0"/>
              <a:t>• Work‑Study</a:t>
            </a:r>
          </a:p>
          <a:p>
            <a:pPr marL="0" indent="0">
              <a:buNone/>
            </a:pPr>
            <a:r>
              <a:rPr sz="2400" dirty="0"/>
              <a:t>• Scholarships</a:t>
            </a:r>
          </a:p>
        </p:txBody>
      </p:sp>
      <p:pic>
        <p:nvPicPr>
          <p:cNvPr id="4" name="Picture 2" descr="Home">
            <a:extLst>
              <a:ext uri="{FF2B5EF4-FFF2-40B4-BE49-F238E27FC236}">
                <a16:creationId xmlns:a16="http://schemas.microsoft.com/office/drawing/2014/main" id="{4DF32725-360B-4B57-AC46-C83FF8096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7375" y="1301750"/>
            <a:ext cx="5676900" cy="685800"/>
          </a:xfrm>
        </p:spPr>
        <p:txBody>
          <a:bodyPr>
            <a:normAutofit/>
          </a:bodyPr>
          <a:lstStyle/>
          <a:p>
            <a:r>
              <a:rPr dirty="0"/>
              <a:t>Example Funding Package</a:t>
            </a:r>
          </a:p>
        </p:txBody>
      </p:sp>
      <p:sp>
        <p:nvSpPr>
          <p:cNvPr id="3" name="Content Placeholder 2"/>
          <p:cNvSpPr>
            <a:spLocks noGrp="1"/>
          </p:cNvSpPr>
          <p:nvPr>
            <p:ph idx="1"/>
          </p:nvPr>
        </p:nvSpPr>
        <p:spPr>
          <a:xfrm>
            <a:off x="457200" y="2057400"/>
            <a:ext cx="8229600" cy="3857625"/>
          </a:xfrm>
        </p:spPr>
        <p:txBody>
          <a:bodyPr>
            <a:normAutofit/>
          </a:bodyPr>
          <a:lstStyle/>
          <a:p>
            <a:pPr marL="0" indent="0">
              <a:buNone/>
            </a:pPr>
            <a:r>
              <a:rPr dirty="0"/>
              <a:t>Tuition</a:t>
            </a:r>
            <a:r>
              <a:rPr lang="en-US" dirty="0"/>
              <a:t> and Fees</a:t>
            </a:r>
            <a:r>
              <a:rPr dirty="0"/>
              <a:t> $</a:t>
            </a:r>
            <a:r>
              <a:rPr lang="en-US" dirty="0"/>
              <a:t>1025</a:t>
            </a:r>
            <a:endParaRPr dirty="0"/>
          </a:p>
          <a:p>
            <a:pPr marL="0" indent="0" algn="just">
              <a:buNone/>
            </a:pPr>
            <a:r>
              <a:rPr lang="en-US" u="sng" dirty="0"/>
              <a:t>Award Type      </a:t>
            </a:r>
            <a:r>
              <a:rPr lang="en-US" dirty="0"/>
              <a:t>				</a:t>
            </a:r>
            <a:r>
              <a:rPr lang="en-US" u="sng" dirty="0"/>
              <a:t>Award Amount</a:t>
            </a:r>
          </a:p>
          <a:p>
            <a:pPr marL="0" indent="0" algn="just">
              <a:buNone/>
            </a:pPr>
            <a:r>
              <a:rPr lang="en-US" dirty="0"/>
              <a:t>VA benefits						 $1025</a:t>
            </a:r>
          </a:p>
          <a:p>
            <a:pPr marL="0" indent="0" algn="just">
              <a:buNone/>
            </a:pPr>
            <a:r>
              <a:rPr dirty="0"/>
              <a:t>Pell Grant</a:t>
            </a:r>
            <a:r>
              <a:rPr lang="en-US" dirty="0"/>
              <a:t>			</a:t>
            </a:r>
            <a:r>
              <a:rPr dirty="0"/>
              <a:t> </a:t>
            </a:r>
            <a:r>
              <a:rPr lang="en-US" dirty="0"/>
              <a:t>			</a:t>
            </a:r>
            <a:r>
              <a:rPr dirty="0"/>
              <a:t>$3,</a:t>
            </a:r>
            <a:r>
              <a:rPr lang="en-US" dirty="0"/>
              <a:t>697</a:t>
            </a:r>
          </a:p>
          <a:p>
            <a:pPr marL="0" indent="0" algn="just">
              <a:buNone/>
            </a:pPr>
            <a:r>
              <a:rPr dirty="0"/>
              <a:t>Scholarship: </a:t>
            </a:r>
            <a:r>
              <a:rPr lang="en-US" dirty="0"/>
              <a:t>		 				</a:t>
            </a:r>
            <a:r>
              <a:rPr dirty="0"/>
              <a:t>$1,000</a:t>
            </a:r>
            <a:r>
              <a:rPr lang="en-US" dirty="0"/>
              <a:t> </a:t>
            </a:r>
          </a:p>
          <a:p>
            <a:pPr marL="0" indent="0" algn="just">
              <a:buNone/>
            </a:pPr>
            <a:r>
              <a:rPr lang="en-US" dirty="0"/>
              <a:t>Total Award: 		 				$5697</a:t>
            </a:r>
          </a:p>
          <a:p>
            <a:pPr marL="0" indent="0">
              <a:buNone/>
            </a:pPr>
            <a:r>
              <a:rPr lang="en-US" sz="2000" dirty="0"/>
              <a:t>Student’s T&amp;F is covered by VA education benefits therefore student will be eligible for a refund to assist with other living expenses. </a:t>
            </a:r>
            <a:endParaRPr sz="2000" dirty="0"/>
          </a:p>
        </p:txBody>
      </p:sp>
      <p:pic>
        <p:nvPicPr>
          <p:cNvPr id="4" name="Picture 2" descr="Home">
            <a:extLst>
              <a:ext uri="{FF2B5EF4-FFF2-40B4-BE49-F238E27FC236}">
                <a16:creationId xmlns:a16="http://schemas.microsoft.com/office/drawing/2014/main" id="{9583C132-47AF-46F8-974E-7537033389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5450" y="495300"/>
            <a:ext cx="6991350" cy="1231900"/>
          </a:xfrm>
        </p:spPr>
        <p:txBody>
          <a:bodyPr>
            <a:normAutofit fontScale="90000"/>
          </a:bodyPr>
          <a:lstStyle/>
          <a:p>
            <a:br>
              <a:rPr lang="en-US" dirty="0"/>
            </a:br>
            <a:br>
              <a:rPr lang="en-US" dirty="0"/>
            </a:br>
            <a:r>
              <a:rPr dirty="0"/>
              <a:t>Why This Supports Retention</a:t>
            </a:r>
            <a:r>
              <a:rPr lang="en-US" dirty="0"/>
              <a:t>?</a:t>
            </a:r>
            <a:endParaRPr dirty="0"/>
          </a:p>
        </p:txBody>
      </p:sp>
      <p:sp>
        <p:nvSpPr>
          <p:cNvPr id="3" name="Content Placeholder 2"/>
          <p:cNvSpPr>
            <a:spLocks noGrp="1"/>
          </p:cNvSpPr>
          <p:nvPr>
            <p:ph idx="1"/>
          </p:nvPr>
        </p:nvSpPr>
        <p:spPr>
          <a:xfrm>
            <a:off x="457200" y="2085975"/>
            <a:ext cx="8229600" cy="4040188"/>
          </a:xfrm>
        </p:spPr>
        <p:txBody>
          <a:bodyPr>
            <a:normAutofit/>
          </a:bodyPr>
          <a:lstStyle/>
          <a:p>
            <a:pPr marL="0" indent="0">
              <a:buNone/>
            </a:pPr>
            <a:r>
              <a:rPr sz="2400" dirty="0"/>
              <a:t>• Financial stability improves persistence</a:t>
            </a:r>
          </a:p>
          <a:p>
            <a:pPr marL="0" indent="0">
              <a:buNone/>
            </a:pPr>
            <a:r>
              <a:rPr sz="2400" dirty="0"/>
              <a:t>• Reduces stress for student veterans</a:t>
            </a:r>
          </a:p>
          <a:p>
            <a:pPr marL="0" indent="0">
              <a:buNone/>
            </a:pPr>
            <a:r>
              <a:rPr sz="2400" dirty="0"/>
              <a:t>• Allows focus on academics</a:t>
            </a:r>
          </a:p>
        </p:txBody>
      </p:sp>
      <p:pic>
        <p:nvPicPr>
          <p:cNvPr id="4" name="Picture 2" descr="Home">
            <a:extLst>
              <a:ext uri="{FF2B5EF4-FFF2-40B4-BE49-F238E27FC236}">
                <a16:creationId xmlns:a16="http://schemas.microsoft.com/office/drawing/2014/main" id="{FD1B9210-5E0B-4E88-9656-35D99B8058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5925" y="621856"/>
            <a:ext cx="6328909" cy="1231900"/>
          </a:xfrm>
        </p:spPr>
        <p:txBody>
          <a:bodyPr>
            <a:normAutofit fontScale="90000"/>
          </a:bodyPr>
          <a:lstStyle/>
          <a:p>
            <a:br>
              <a:rPr lang="en-US" dirty="0"/>
            </a:br>
            <a:br>
              <a:rPr lang="en-US" dirty="0"/>
            </a:br>
            <a:r>
              <a:rPr dirty="0"/>
              <a:t>Institutional Collaboration</a:t>
            </a:r>
          </a:p>
        </p:txBody>
      </p:sp>
      <p:sp>
        <p:nvSpPr>
          <p:cNvPr id="3" name="Content Placeholder 2"/>
          <p:cNvSpPr>
            <a:spLocks noGrp="1"/>
          </p:cNvSpPr>
          <p:nvPr>
            <p:ph idx="1"/>
          </p:nvPr>
        </p:nvSpPr>
        <p:spPr>
          <a:xfrm>
            <a:off x="457200" y="2390775"/>
            <a:ext cx="8229600" cy="3735388"/>
          </a:xfrm>
        </p:spPr>
        <p:txBody>
          <a:bodyPr/>
          <a:lstStyle/>
          <a:p>
            <a:pPr marL="0" indent="0">
              <a:buNone/>
            </a:pPr>
            <a:r>
              <a:rPr dirty="0"/>
              <a:t>• Financial Aid Office</a:t>
            </a:r>
          </a:p>
          <a:p>
            <a:pPr marL="0" indent="0">
              <a:buNone/>
            </a:pPr>
            <a:r>
              <a:rPr dirty="0"/>
              <a:t>• Veterans Affairs Office</a:t>
            </a:r>
          </a:p>
          <a:p>
            <a:pPr marL="0" indent="0">
              <a:buNone/>
            </a:pPr>
            <a:r>
              <a:rPr dirty="0"/>
              <a:t>• Advising</a:t>
            </a:r>
          </a:p>
          <a:p>
            <a:pPr marL="0" indent="0">
              <a:buNone/>
            </a:pPr>
            <a:r>
              <a:rPr dirty="0"/>
              <a:t>• Business Office</a:t>
            </a:r>
          </a:p>
        </p:txBody>
      </p:sp>
      <p:pic>
        <p:nvPicPr>
          <p:cNvPr id="4" name="Picture 2" descr="Home">
            <a:extLst>
              <a:ext uri="{FF2B5EF4-FFF2-40B4-BE49-F238E27FC236}">
                <a16:creationId xmlns:a16="http://schemas.microsoft.com/office/drawing/2014/main" id="{3933484D-255E-4510-834D-478B237E72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1175" y="429419"/>
            <a:ext cx="7067550" cy="1604962"/>
          </a:xfrm>
        </p:spPr>
        <p:txBody>
          <a:bodyPr>
            <a:normAutofit/>
          </a:bodyPr>
          <a:lstStyle/>
          <a:p>
            <a:br>
              <a:rPr lang="en-US" dirty="0"/>
            </a:br>
            <a:br>
              <a:rPr lang="en-US" dirty="0"/>
            </a:br>
            <a:r>
              <a:rPr dirty="0"/>
              <a:t>Best Practices for SCOs</a:t>
            </a:r>
          </a:p>
        </p:txBody>
      </p:sp>
      <p:sp>
        <p:nvSpPr>
          <p:cNvPr id="3" name="Content Placeholder 2"/>
          <p:cNvSpPr>
            <a:spLocks noGrp="1"/>
          </p:cNvSpPr>
          <p:nvPr>
            <p:ph idx="1"/>
          </p:nvPr>
        </p:nvSpPr>
        <p:spPr>
          <a:xfrm>
            <a:off x="457200" y="2076450"/>
            <a:ext cx="8229600" cy="4049713"/>
          </a:xfrm>
        </p:spPr>
        <p:txBody>
          <a:bodyPr>
            <a:normAutofit/>
          </a:bodyPr>
          <a:lstStyle/>
          <a:p>
            <a:pPr marL="0" indent="0">
              <a:buNone/>
            </a:pPr>
            <a:r>
              <a:rPr sz="2400" dirty="0"/>
              <a:t>• Encourage FAFSA completion</a:t>
            </a:r>
          </a:p>
          <a:p>
            <a:pPr marL="0" indent="0">
              <a:buNone/>
            </a:pPr>
            <a:r>
              <a:rPr sz="2400" dirty="0"/>
              <a:t>• Educate veterans about grants</a:t>
            </a:r>
          </a:p>
          <a:p>
            <a:pPr marL="0" indent="0">
              <a:buNone/>
            </a:pPr>
            <a:r>
              <a:rPr sz="2400" dirty="0"/>
              <a:t>• Connect students with financial aid advisors</a:t>
            </a:r>
          </a:p>
          <a:p>
            <a:pPr marL="0" indent="0">
              <a:buNone/>
            </a:pPr>
            <a:r>
              <a:rPr sz="2400" dirty="0"/>
              <a:t>• Promote scholarships</a:t>
            </a:r>
          </a:p>
        </p:txBody>
      </p:sp>
      <p:pic>
        <p:nvPicPr>
          <p:cNvPr id="4" name="Picture 2" descr="Home">
            <a:extLst>
              <a:ext uri="{FF2B5EF4-FFF2-40B4-BE49-F238E27FC236}">
                <a16:creationId xmlns:a16="http://schemas.microsoft.com/office/drawing/2014/main" id="{B95F7D52-003B-49DE-A7D0-0C8869C445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1095375"/>
            <a:ext cx="6571343" cy="758380"/>
          </a:xfrm>
        </p:spPr>
        <p:txBody>
          <a:bodyPr/>
          <a:lstStyle/>
          <a:p>
            <a:r>
              <a:rPr dirty="0"/>
              <a:t>Session Overview</a:t>
            </a:r>
          </a:p>
        </p:txBody>
      </p:sp>
      <p:sp>
        <p:nvSpPr>
          <p:cNvPr id="3" name="Content Placeholder 2"/>
          <p:cNvSpPr>
            <a:spLocks noGrp="1"/>
          </p:cNvSpPr>
          <p:nvPr>
            <p:ph idx="1"/>
          </p:nvPr>
        </p:nvSpPr>
        <p:spPr>
          <a:xfrm>
            <a:off x="1443491" y="1853755"/>
            <a:ext cx="6571343" cy="3450613"/>
          </a:xfrm>
        </p:spPr>
        <p:txBody>
          <a:bodyPr>
            <a:normAutofit/>
          </a:bodyPr>
          <a:lstStyle/>
          <a:p>
            <a:pPr marL="0" indent="0">
              <a:buNone/>
            </a:pPr>
            <a:r>
              <a:rPr sz="2400" dirty="0"/>
              <a:t>• Importance of coordinating VA benefits with financial aid</a:t>
            </a:r>
          </a:p>
          <a:p>
            <a:pPr marL="0" indent="0">
              <a:buNone/>
            </a:pPr>
            <a:r>
              <a:rPr sz="2400" dirty="0"/>
              <a:t>• Understanding federal aid programs</a:t>
            </a:r>
          </a:p>
          <a:p>
            <a:pPr marL="0" indent="0">
              <a:buNone/>
            </a:pPr>
            <a:r>
              <a:rPr sz="2400" dirty="0"/>
              <a:t>• Federal aid limits (Pell, SEOG, FWS)</a:t>
            </a:r>
          </a:p>
          <a:p>
            <a:pPr marL="0" indent="0">
              <a:buNone/>
            </a:pPr>
            <a:r>
              <a:rPr sz="2400" dirty="0"/>
              <a:t>• Strategies to maximize support for veterans</a:t>
            </a:r>
          </a:p>
        </p:txBody>
      </p:sp>
      <p:pic>
        <p:nvPicPr>
          <p:cNvPr id="2050" name="Picture 2" descr="Home">
            <a:extLst>
              <a:ext uri="{FF2B5EF4-FFF2-40B4-BE49-F238E27FC236}">
                <a16:creationId xmlns:a16="http://schemas.microsoft.com/office/drawing/2014/main" id="{DC9387B9-AB87-48C8-9EB0-2711383840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0350" y="466102"/>
            <a:ext cx="3200400" cy="1493495"/>
          </a:xfrm>
        </p:spPr>
        <p:txBody>
          <a:bodyPr>
            <a:normAutofit/>
          </a:bodyPr>
          <a:lstStyle/>
          <a:p>
            <a:br>
              <a:rPr lang="en-US" dirty="0"/>
            </a:br>
            <a:br>
              <a:rPr lang="en-US" dirty="0"/>
            </a:br>
            <a:r>
              <a:rPr dirty="0"/>
              <a:t>Key Takeaways</a:t>
            </a:r>
          </a:p>
        </p:txBody>
      </p:sp>
      <p:sp>
        <p:nvSpPr>
          <p:cNvPr id="3" name="Content Placeholder 2"/>
          <p:cNvSpPr>
            <a:spLocks noGrp="1"/>
          </p:cNvSpPr>
          <p:nvPr>
            <p:ph idx="1"/>
          </p:nvPr>
        </p:nvSpPr>
        <p:spPr>
          <a:xfrm>
            <a:off x="457200" y="2286000"/>
            <a:ext cx="8229600" cy="3840163"/>
          </a:xfrm>
        </p:spPr>
        <p:txBody>
          <a:bodyPr/>
          <a:lstStyle/>
          <a:p>
            <a:pPr marL="0" indent="0">
              <a:buNone/>
            </a:pPr>
            <a:r>
              <a:rPr dirty="0"/>
              <a:t>• VA benefits and financial aid work together</a:t>
            </a:r>
          </a:p>
          <a:p>
            <a:pPr marL="0" indent="0">
              <a:buNone/>
            </a:pPr>
            <a:r>
              <a:rPr dirty="0"/>
              <a:t>• FAFSA is essential for veterans</a:t>
            </a:r>
          </a:p>
          <a:p>
            <a:pPr marL="0" indent="0">
              <a:buNone/>
            </a:pPr>
            <a:r>
              <a:rPr dirty="0"/>
              <a:t>• Collaboration improves outcomes</a:t>
            </a:r>
          </a:p>
          <a:p>
            <a:pPr marL="0" indent="0">
              <a:buNone/>
            </a:pPr>
            <a:r>
              <a:rPr dirty="0"/>
              <a:t>• Grants reduce student debt</a:t>
            </a:r>
          </a:p>
        </p:txBody>
      </p:sp>
      <p:pic>
        <p:nvPicPr>
          <p:cNvPr id="4" name="Picture 2" descr="Home">
            <a:extLst>
              <a:ext uri="{FF2B5EF4-FFF2-40B4-BE49-F238E27FC236}">
                <a16:creationId xmlns:a16="http://schemas.microsoft.com/office/drawing/2014/main" id="{F387DC24-4606-495F-B949-471C37D604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7525" y="1231900"/>
            <a:ext cx="5500234" cy="1049235"/>
          </a:xfrm>
        </p:spPr>
        <p:txBody>
          <a:bodyPr/>
          <a:lstStyle/>
          <a:p>
            <a:r>
              <a:rPr dirty="0"/>
              <a:t>Discussion</a:t>
            </a:r>
          </a:p>
        </p:txBody>
      </p:sp>
      <p:sp>
        <p:nvSpPr>
          <p:cNvPr id="3" name="Content Placeholder 2"/>
          <p:cNvSpPr>
            <a:spLocks noGrp="1"/>
          </p:cNvSpPr>
          <p:nvPr>
            <p:ph idx="1"/>
          </p:nvPr>
        </p:nvSpPr>
        <p:spPr>
          <a:xfrm>
            <a:off x="114301" y="2015733"/>
            <a:ext cx="7900534" cy="3450613"/>
          </a:xfrm>
        </p:spPr>
        <p:txBody>
          <a:bodyPr/>
          <a:lstStyle/>
          <a:p>
            <a:r>
              <a:rPr sz="2400" dirty="0"/>
              <a:t>What is the biggest misconception veterans have about financial aid on your campus?</a:t>
            </a:r>
            <a:endParaRPr lang="en-US" sz="2400" dirty="0"/>
          </a:p>
          <a:p>
            <a:pPr marL="0" indent="0">
              <a:buNone/>
            </a:pPr>
            <a:endParaRPr lang="en-US" sz="2400" dirty="0"/>
          </a:p>
          <a:p>
            <a:r>
              <a:rPr lang="en-US" sz="2400" dirty="0"/>
              <a:t>How do you inform students about financial aid?</a:t>
            </a:r>
          </a:p>
          <a:p>
            <a:pPr marL="0" indent="0">
              <a:buNone/>
            </a:pPr>
            <a:endParaRPr lang="en-US" dirty="0"/>
          </a:p>
          <a:p>
            <a:pPr marL="0" indent="0">
              <a:buNone/>
            </a:pPr>
            <a:endParaRPr dirty="0"/>
          </a:p>
        </p:txBody>
      </p:sp>
      <p:pic>
        <p:nvPicPr>
          <p:cNvPr id="4" name="Picture 2" descr="Home">
            <a:extLst>
              <a:ext uri="{FF2B5EF4-FFF2-40B4-BE49-F238E27FC236}">
                <a16:creationId xmlns:a16="http://schemas.microsoft.com/office/drawing/2014/main" id="{A710188B-16F7-4054-8D99-227272C747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990600"/>
            <a:ext cx="8229600" cy="636588"/>
          </a:xfrm>
        </p:spPr>
        <p:txBody>
          <a:bodyPr>
            <a:normAutofit/>
          </a:bodyPr>
          <a:lstStyle/>
          <a:p>
            <a:r>
              <a:rPr sz="2800" dirty="0"/>
              <a:t>Questions</a:t>
            </a:r>
            <a:r>
              <a:rPr lang="en-US" sz="2800" dirty="0"/>
              <a:t> and Contact Information</a:t>
            </a:r>
            <a:endParaRPr sz="2800" dirty="0"/>
          </a:p>
        </p:txBody>
      </p:sp>
      <p:pic>
        <p:nvPicPr>
          <p:cNvPr id="1026" name="Picture 2" descr="Q&amp;a. Questions and Answers Stock Illustration - Illustration ...">
            <a:extLst>
              <a:ext uri="{FF2B5EF4-FFF2-40B4-BE49-F238E27FC236}">
                <a16:creationId xmlns:a16="http://schemas.microsoft.com/office/drawing/2014/main" id="{260DAAF9-46DE-4D8A-B112-3DE04C47D48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54690" y="2068512"/>
            <a:ext cx="6034617" cy="253206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ome">
            <a:extLst>
              <a:ext uri="{FF2B5EF4-FFF2-40B4-BE49-F238E27FC236}">
                <a16:creationId xmlns:a16="http://schemas.microsoft.com/office/drawing/2014/main" id="{406802AC-C9D9-4704-99BE-2F33A5742E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2675" y="0"/>
            <a:ext cx="2828925" cy="12319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A96A351-24B4-4364-8052-4034CC8B1A24}"/>
              </a:ext>
            </a:extLst>
          </p:cNvPr>
          <p:cNvSpPr txBox="1"/>
          <p:nvPr/>
        </p:nvSpPr>
        <p:spPr>
          <a:xfrm>
            <a:off x="1647825" y="4514761"/>
            <a:ext cx="5941482" cy="1569660"/>
          </a:xfrm>
          <a:prstGeom prst="rect">
            <a:avLst/>
          </a:prstGeom>
          <a:noFill/>
        </p:spPr>
        <p:txBody>
          <a:bodyPr wrap="square" rtlCol="0">
            <a:spAutoFit/>
          </a:bodyPr>
          <a:lstStyle/>
          <a:p>
            <a:pPr algn="ctr"/>
            <a:r>
              <a:rPr lang="en-US" sz="2400" dirty="0"/>
              <a:t>Sherlock McDougald</a:t>
            </a:r>
          </a:p>
          <a:p>
            <a:pPr algn="ctr"/>
            <a:r>
              <a:rPr lang="en-US" sz="2400" dirty="0"/>
              <a:t>Edgecombe Community College</a:t>
            </a:r>
          </a:p>
          <a:p>
            <a:pPr algn="ctr"/>
            <a:r>
              <a:rPr lang="en-US" sz="2400" dirty="0"/>
              <a:t>252.618.6534</a:t>
            </a:r>
          </a:p>
          <a:p>
            <a:pPr algn="ctr"/>
            <a:r>
              <a:rPr lang="en-US" sz="2400" dirty="0"/>
              <a:t>mcdougalds@edgecombe.edu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85850"/>
            <a:ext cx="7753350" cy="714375"/>
          </a:xfrm>
        </p:spPr>
        <p:txBody>
          <a:bodyPr>
            <a:normAutofit/>
          </a:bodyPr>
          <a:lstStyle/>
          <a:p>
            <a:pPr algn="ctr"/>
            <a:r>
              <a:rPr dirty="0"/>
              <a:t>Why This Conversation Matters</a:t>
            </a:r>
          </a:p>
        </p:txBody>
      </p:sp>
      <p:sp>
        <p:nvSpPr>
          <p:cNvPr id="3" name="Content Placeholder 2"/>
          <p:cNvSpPr>
            <a:spLocks noGrp="1"/>
          </p:cNvSpPr>
          <p:nvPr>
            <p:ph idx="4294967295"/>
          </p:nvPr>
        </p:nvSpPr>
        <p:spPr>
          <a:xfrm>
            <a:off x="0" y="2143125"/>
            <a:ext cx="7753350" cy="2533650"/>
          </a:xfrm>
        </p:spPr>
        <p:txBody>
          <a:bodyPr>
            <a:normAutofit/>
          </a:bodyPr>
          <a:lstStyle/>
          <a:p>
            <a:pPr marL="0" indent="0" algn="just">
              <a:buNone/>
            </a:pPr>
            <a:r>
              <a:rPr sz="2800" dirty="0"/>
              <a:t>• Many veterans rely only on VA benefits</a:t>
            </a:r>
          </a:p>
          <a:p>
            <a:pPr marL="0" indent="0" algn="just">
              <a:buNone/>
            </a:pPr>
            <a:r>
              <a:rPr sz="2800" dirty="0"/>
              <a:t>• FAFSA completion among veterans can be low</a:t>
            </a:r>
          </a:p>
          <a:p>
            <a:pPr marL="0" indent="0" algn="just">
              <a:buNone/>
            </a:pPr>
            <a:r>
              <a:rPr sz="2800" dirty="0"/>
              <a:t>• Financial aid can cover additional costs</a:t>
            </a:r>
          </a:p>
          <a:p>
            <a:pPr marL="0" indent="0" algn="just">
              <a:buNone/>
            </a:pPr>
            <a:r>
              <a:rPr sz="2800" dirty="0"/>
              <a:t>• Coordination improves student success</a:t>
            </a:r>
          </a:p>
        </p:txBody>
      </p:sp>
      <p:pic>
        <p:nvPicPr>
          <p:cNvPr id="4" name="Picture 2" descr="Home">
            <a:extLst>
              <a:ext uri="{FF2B5EF4-FFF2-40B4-BE49-F238E27FC236}">
                <a16:creationId xmlns:a16="http://schemas.microsoft.com/office/drawing/2014/main" id="{992A1BEE-8148-4B44-8F82-DF09BB0946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1" y="1047750"/>
            <a:ext cx="7296150" cy="819152"/>
          </a:xfrm>
        </p:spPr>
        <p:txBody>
          <a:bodyPr>
            <a:normAutofit fontScale="90000"/>
          </a:bodyPr>
          <a:lstStyle/>
          <a:p>
            <a:r>
              <a:rPr sz="2800" dirty="0"/>
              <a:t>Understanding Our Student Veterans</a:t>
            </a:r>
          </a:p>
        </p:txBody>
      </p:sp>
      <p:sp>
        <p:nvSpPr>
          <p:cNvPr id="3" name="Content Placeholder 2"/>
          <p:cNvSpPr>
            <a:spLocks noGrp="1"/>
          </p:cNvSpPr>
          <p:nvPr>
            <p:ph idx="1"/>
          </p:nvPr>
        </p:nvSpPr>
        <p:spPr>
          <a:xfrm>
            <a:off x="457200" y="2076450"/>
            <a:ext cx="8229600" cy="2914649"/>
          </a:xfrm>
        </p:spPr>
        <p:txBody>
          <a:bodyPr>
            <a:normAutofit/>
          </a:bodyPr>
          <a:lstStyle/>
          <a:p>
            <a:pPr marL="0" indent="0" algn="just">
              <a:buNone/>
            </a:pPr>
            <a:r>
              <a:rPr sz="2600" dirty="0"/>
              <a:t>• Often older than traditional students</a:t>
            </a:r>
          </a:p>
          <a:p>
            <a:pPr marL="0" indent="0" algn="just">
              <a:buNone/>
            </a:pPr>
            <a:r>
              <a:rPr sz="2600" dirty="0"/>
              <a:t>• May support families</a:t>
            </a:r>
          </a:p>
          <a:p>
            <a:pPr marL="0" indent="0" algn="just">
              <a:buNone/>
            </a:pPr>
            <a:r>
              <a:rPr sz="2600" dirty="0"/>
              <a:t>• Many work while attending school</a:t>
            </a:r>
          </a:p>
          <a:p>
            <a:pPr marL="0" indent="0" algn="just">
              <a:buNone/>
            </a:pPr>
            <a:r>
              <a:rPr sz="2600" dirty="0"/>
              <a:t>• Some have service-related disabilities</a:t>
            </a:r>
          </a:p>
        </p:txBody>
      </p:sp>
      <p:pic>
        <p:nvPicPr>
          <p:cNvPr id="4" name="Picture 2" descr="Home">
            <a:extLst>
              <a:ext uri="{FF2B5EF4-FFF2-40B4-BE49-F238E27FC236}">
                <a16:creationId xmlns:a16="http://schemas.microsoft.com/office/drawing/2014/main" id="{02797517-F4B6-42FC-B54B-11DEEF5982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866774"/>
            <a:ext cx="7505700" cy="771526"/>
          </a:xfrm>
        </p:spPr>
        <p:txBody>
          <a:bodyPr>
            <a:normAutofit fontScale="90000"/>
          </a:bodyPr>
          <a:lstStyle/>
          <a:p>
            <a:pPr algn="ctr"/>
            <a:br>
              <a:rPr lang="en-US" dirty="0"/>
            </a:br>
            <a:r>
              <a:rPr dirty="0"/>
              <a:t>Overview of VA Education Benefits</a:t>
            </a:r>
          </a:p>
        </p:txBody>
      </p:sp>
      <p:sp>
        <p:nvSpPr>
          <p:cNvPr id="3" name="Content Placeholder 2"/>
          <p:cNvSpPr>
            <a:spLocks noGrp="1"/>
          </p:cNvSpPr>
          <p:nvPr>
            <p:ph idx="1"/>
          </p:nvPr>
        </p:nvSpPr>
        <p:spPr>
          <a:xfrm>
            <a:off x="457200" y="2038350"/>
            <a:ext cx="8229600" cy="4087813"/>
          </a:xfrm>
        </p:spPr>
        <p:txBody>
          <a:bodyPr>
            <a:normAutofit/>
          </a:bodyPr>
          <a:lstStyle/>
          <a:p>
            <a:pPr marL="0" indent="0" algn="ctr">
              <a:buNone/>
            </a:pPr>
            <a:r>
              <a:rPr sz="2800" dirty="0"/>
              <a:t>• Post‑9/11 GI Bill (Chapter 33)</a:t>
            </a:r>
          </a:p>
          <a:p>
            <a:pPr marL="0" indent="0" algn="ctr">
              <a:buNone/>
            </a:pPr>
            <a:r>
              <a:rPr sz="2800" dirty="0"/>
              <a:t>• Montgomery GI Bill (Chapter 30)</a:t>
            </a:r>
          </a:p>
          <a:p>
            <a:pPr marL="0" indent="0" algn="ctr">
              <a:buNone/>
            </a:pPr>
            <a:r>
              <a:rPr sz="2800" dirty="0"/>
              <a:t>• Dependents' Educational Assistance (Chapter 35)</a:t>
            </a:r>
          </a:p>
          <a:p>
            <a:pPr marL="0" indent="0" algn="ctr">
              <a:buNone/>
            </a:pPr>
            <a:r>
              <a:rPr sz="2800" dirty="0"/>
              <a:t>• Veteran Readiness &amp; Employment (Chapter 31)</a:t>
            </a:r>
          </a:p>
        </p:txBody>
      </p:sp>
      <p:pic>
        <p:nvPicPr>
          <p:cNvPr id="4" name="Picture 2" descr="Home">
            <a:extLst>
              <a:ext uri="{FF2B5EF4-FFF2-40B4-BE49-F238E27FC236}">
                <a16:creationId xmlns:a16="http://schemas.microsoft.com/office/drawing/2014/main" id="{6B9324F5-0A75-45E9-8F8B-3450AEAEF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5458" y="257175"/>
            <a:ext cx="5437868" cy="1367877"/>
          </a:xfrm>
        </p:spPr>
        <p:txBody>
          <a:bodyPr>
            <a:normAutofit fontScale="90000"/>
          </a:bodyPr>
          <a:lstStyle/>
          <a:p>
            <a:pPr algn="ctr"/>
            <a:br>
              <a:rPr lang="en-US" dirty="0"/>
            </a:br>
            <a:br>
              <a:rPr lang="en-US" sz="3100" dirty="0"/>
            </a:br>
            <a:r>
              <a:rPr lang="en-US" sz="3100" dirty="0"/>
              <a:t>What </a:t>
            </a:r>
            <a:r>
              <a:rPr sz="3100" dirty="0"/>
              <a:t> Components</a:t>
            </a:r>
            <a:r>
              <a:rPr lang="en-US" sz="3100" dirty="0"/>
              <a:t> are covered By VA benefits</a:t>
            </a:r>
            <a:endParaRPr sz="2700" dirty="0"/>
          </a:p>
        </p:txBody>
      </p:sp>
      <p:sp>
        <p:nvSpPr>
          <p:cNvPr id="3" name="Content Placeholder 2"/>
          <p:cNvSpPr>
            <a:spLocks noGrp="1"/>
          </p:cNvSpPr>
          <p:nvPr>
            <p:ph idx="1"/>
          </p:nvPr>
        </p:nvSpPr>
        <p:spPr>
          <a:xfrm>
            <a:off x="457200" y="2238374"/>
            <a:ext cx="8229600" cy="3200401"/>
          </a:xfrm>
        </p:spPr>
        <p:txBody>
          <a:bodyPr/>
          <a:lstStyle/>
          <a:p>
            <a:pPr marL="0" indent="0">
              <a:buNone/>
            </a:pPr>
            <a:r>
              <a:rPr sz="2400" dirty="0"/>
              <a:t>• Tuition &amp; fee coverage (varies by chapter)</a:t>
            </a:r>
          </a:p>
          <a:p>
            <a:pPr marL="0" indent="0">
              <a:buNone/>
            </a:pPr>
            <a:r>
              <a:rPr sz="2400" dirty="0"/>
              <a:t>• Monthly housing allowance</a:t>
            </a:r>
          </a:p>
          <a:p>
            <a:pPr marL="0" indent="0">
              <a:buNone/>
            </a:pPr>
            <a:r>
              <a:rPr sz="2400" dirty="0"/>
              <a:t>• Book stipends</a:t>
            </a:r>
          </a:p>
          <a:p>
            <a:pPr marL="0" indent="0">
              <a:buNone/>
            </a:pPr>
            <a:r>
              <a:rPr sz="2400" dirty="0"/>
              <a:t>• Additional support programs</a:t>
            </a:r>
            <a:endParaRPr lang="en-US" sz="2400" dirty="0"/>
          </a:p>
          <a:p>
            <a:pPr marL="0" indent="0">
              <a:buNone/>
            </a:pPr>
            <a:endParaRPr dirty="0"/>
          </a:p>
        </p:txBody>
      </p:sp>
      <p:pic>
        <p:nvPicPr>
          <p:cNvPr id="4" name="Picture 2" descr="Home">
            <a:extLst>
              <a:ext uri="{FF2B5EF4-FFF2-40B4-BE49-F238E27FC236}">
                <a16:creationId xmlns:a16="http://schemas.microsoft.com/office/drawing/2014/main" id="{DC0654CB-34D8-4FAB-885A-1D3E2A27C4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8092"/>
            <a:ext cx="6490834" cy="1014755"/>
          </a:xfrm>
        </p:spPr>
        <p:txBody>
          <a:bodyPr>
            <a:normAutofit fontScale="90000"/>
          </a:bodyPr>
          <a:lstStyle/>
          <a:p>
            <a:pPr algn="ctr"/>
            <a:br>
              <a:rPr lang="en-US" dirty="0"/>
            </a:br>
            <a:br>
              <a:rPr lang="en-US" dirty="0"/>
            </a:br>
            <a:r>
              <a:rPr sz="3100" dirty="0"/>
              <a:t>Common Veteran</a:t>
            </a:r>
            <a:r>
              <a:rPr lang="en-US" sz="3100" dirty="0"/>
              <a:t> </a:t>
            </a:r>
            <a:r>
              <a:rPr sz="3100" dirty="0"/>
              <a:t>Misconceptions</a:t>
            </a:r>
          </a:p>
        </p:txBody>
      </p:sp>
      <p:sp>
        <p:nvSpPr>
          <p:cNvPr id="3" name="Content Placeholder 2"/>
          <p:cNvSpPr>
            <a:spLocks noGrp="1"/>
          </p:cNvSpPr>
          <p:nvPr>
            <p:ph idx="1"/>
          </p:nvPr>
        </p:nvSpPr>
        <p:spPr>
          <a:xfrm>
            <a:off x="457200" y="2495550"/>
            <a:ext cx="8229600" cy="2609851"/>
          </a:xfrm>
        </p:spPr>
        <p:txBody>
          <a:bodyPr>
            <a:normAutofit/>
          </a:bodyPr>
          <a:lstStyle/>
          <a:p>
            <a:pPr marL="0" indent="0">
              <a:buNone/>
            </a:pPr>
            <a:r>
              <a:rPr sz="2400" dirty="0"/>
              <a:t>• FAFSA is not necessary if using </a:t>
            </a:r>
            <a:r>
              <a:rPr lang="en-US" sz="2400" dirty="0"/>
              <a:t> VA education benefits</a:t>
            </a:r>
            <a:endParaRPr sz="2400" dirty="0"/>
          </a:p>
          <a:p>
            <a:pPr marL="0" indent="0">
              <a:buNone/>
            </a:pPr>
            <a:r>
              <a:rPr sz="2400" dirty="0"/>
              <a:t>• Veterans will not qualify for grants</a:t>
            </a:r>
            <a:r>
              <a:rPr lang="en-US" sz="2400" dirty="0"/>
              <a:t> or scholarships</a:t>
            </a:r>
            <a:endParaRPr sz="2400" dirty="0"/>
          </a:p>
          <a:p>
            <a:pPr marL="0" indent="0">
              <a:buNone/>
            </a:pPr>
            <a:r>
              <a:rPr sz="2400" dirty="0"/>
              <a:t>• Income makes them ineligible</a:t>
            </a:r>
          </a:p>
          <a:p>
            <a:pPr marL="0" indent="0">
              <a:buNone/>
            </a:pPr>
            <a:r>
              <a:rPr sz="2400" dirty="0"/>
              <a:t>• Financial aid reduces VA benefits</a:t>
            </a:r>
          </a:p>
        </p:txBody>
      </p:sp>
      <p:pic>
        <p:nvPicPr>
          <p:cNvPr id="4" name="Picture 2" descr="Home">
            <a:extLst>
              <a:ext uri="{FF2B5EF4-FFF2-40B4-BE49-F238E27FC236}">
                <a16:creationId xmlns:a16="http://schemas.microsoft.com/office/drawing/2014/main" id="{6CDB683F-3462-4E5A-927B-EE0AB8D72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9300" y="621856"/>
            <a:ext cx="5995534" cy="1231900"/>
          </a:xfrm>
        </p:spPr>
        <p:txBody>
          <a:bodyPr>
            <a:normAutofit fontScale="90000"/>
          </a:bodyPr>
          <a:lstStyle/>
          <a:p>
            <a:br>
              <a:rPr lang="en-US" dirty="0"/>
            </a:br>
            <a:br>
              <a:rPr lang="en-US" dirty="0"/>
            </a:br>
            <a:r>
              <a:rPr dirty="0"/>
              <a:t>Financial Aid Overview</a:t>
            </a:r>
          </a:p>
        </p:txBody>
      </p:sp>
      <p:sp>
        <p:nvSpPr>
          <p:cNvPr id="3" name="Content Placeholder 2"/>
          <p:cNvSpPr>
            <a:spLocks noGrp="1"/>
          </p:cNvSpPr>
          <p:nvPr>
            <p:ph idx="1"/>
          </p:nvPr>
        </p:nvSpPr>
        <p:spPr>
          <a:xfrm>
            <a:off x="457200" y="2219325"/>
            <a:ext cx="8229600" cy="2914650"/>
          </a:xfrm>
        </p:spPr>
        <p:txBody>
          <a:bodyPr>
            <a:normAutofit fontScale="70000" lnSpcReduction="20000"/>
          </a:bodyPr>
          <a:lstStyle/>
          <a:p>
            <a:pPr marL="0" indent="0">
              <a:buNone/>
            </a:pPr>
            <a:r>
              <a:rPr lang="en-US" sz="2300" dirty="0"/>
              <a:t>The  Free Application for Federal Student Aid (FAFSA) is an important step for veterans because it unlocks access to additional financial resources beyond VA education benefits.</a:t>
            </a:r>
          </a:p>
          <a:p>
            <a:pPr marL="0" indent="0">
              <a:buNone/>
            </a:pPr>
            <a:r>
              <a:rPr lang="en-US" sz="2300" dirty="0"/>
              <a:t>Student may be eligible for the following:</a:t>
            </a:r>
            <a:endParaRPr sz="2300" dirty="0"/>
          </a:p>
          <a:p>
            <a:pPr marL="0" indent="0" algn="just">
              <a:buNone/>
            </a:pPr>
            <a:r>
              <a:rPr sz="2400" dirty="0"/>
              <a:t>• </a:t>
            </a:r>
            <a:r>
              <a:rPr lang="en-US" sz="2400" dirty="0"/>
              <a:t>Federal Pell Grant</a:t>
            </a:r>
          </a:p>
          <a:p>
            <a:pPr marL="0" indent="0" algn="just">
              <a:buNone/>
            </a:pPr>
            <a:r>
              <a:rPr sz="2400" dirty="0"/>
              <a:t>Federal Supplemental Educational Opportunity Grant (FSEOG)</a:t>
            </a:r>
          </a:p>
          <a:p>
            <a:pPr marL="0" indent="0" algn="just">
              <a:buNone/>
            </a:pPr>
            <a:r>
              <a:rPr sz="2400" dirty="0"/>
              <a:t>• Federal Work‑Study (FWS)</a:t>
            </a:r>
          </a:p>
          <a:p>
            <a:pPr marL="0" indent="0" algn="just">
              <a:buNone/>
            </a:pPr>
            <a:r>
              <a:rPr sz="2400" dirty="0"/>
              <a:t>• State grants</a:t>
            </a:r>
            <a:r>
              <a:rPr lang="en-US" sz="2400" dirty="0"/>
              <a:t> (</a:t>
            </a:r>
            <a:r>
              <a:rPr lang="en-US" sz="2400" b="0" i="1" dirty="0">
                <a:solidFill>
                  <a:srgbClr val="333333"/>
                </a:solidFill>
                <a:effectLst/>
                <a:latin typeface="Plus Jakarta Sans"/>
              </a:rPr>
              <a:t>Next NC Scholarship</a:t>
            </a:r>
            <a:r>
              <a:rPr lang="en-US" sz="2400" dirty="0">
                <a:solidFill>
                  <a:srgbClr val="333333"/>
                </a:solidFill>
                <a:latin typeface="Plus Jakarta Sans"/>
              </a:rPr>
              <a:t>)</a:t>
            </a:r>
            <a:endParaRPr sz="2400" dirty="0"/>
          </a:p>
          <a:p>
            <a:pPr marL="0" indent="0" algn="just">
              <a:buNone/>
            </a:pPr>
            <a:r>
              <a:rPr sz="2400" dirty="0"/>
              <a:t>• Institutional scholarships</a:t>
            </a:r>
          </a:p>
        </p:txBody>
      </p:sp>
      <p:pic>
        <p:nvPicPr>
          <p:cNvPr id="6" name="Picture 2" descr="Home">
            <a:extLst>
              <a:ext uri="{FF2B5EF4-FFF2-40B4-BE49-F238E27FC236}">
                <a16:creationId xmlns:a16="http://schemas.microsoft.com/office/drawing/2014/main" id="{982E1CCE-7460-4349-B148-C44BAE47AF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3150" y="804521"/>
            <a:ext cx="5671684" cy="909980"/>
          </a:xfrm>
        </p:spPr>
        <p:txBody>
          <a:bodyPr>
            <a:normAutofit fontScale="90000"/>
          </a:bodyPr>
          <a:lstStyle/>
          <a:p>
            <a:br>
              <a:rPr lang="en-US" dirty="0"/>
            </a:br>
            <a:r>
              <a:rPr dirty="0"/>
              <a:t>FAFSA and Veteran Status</a:t>
            </a:r>
          </a:p>
        </p:txBody>
      </p:sp>
      <p:sp>
        <p:nvSpPr>
          <p:cNvPr id="3" name="Content Placeholder 2"/>
          <p:cNvSpPr>
            <a:spLocks noGrp="1"/>
          </p:cNvSpPr>
          <p:nvPr>
            <p:ph idx="1"/>
          </p:nvPr>
        </p:nvSpPr>
        <p:spPr>
          <a:xfrm>
            <a:off x="114300" y="2101167"/>
            <a:ext cx="8229600" cy="4059238"/>
          </a:xfrm>
        </p:spPr>
        <p:txBody>
          <a:bodyPr/>
          <a:lstStyle/>
          <a:p>
            <a:pPr marL="0" indent="0">
              <a:buNone/>
            </a:pPr>
            <a:r>
              <a:rPr dirty="0"/>
              <a:t>• Veterans are automatically independent students</a:t>
            </a:r>
          </a:p>
          <a:p>
            <a:pPr marL="0" indent="0">
              <a:buNone/>
            </a:pPr>
            <a:r>
              <a:rPr dirty="0"/>
              <a:t>• No parental information required</a:t>
            </a:r>
          </a:p>
          <a:p>
            <a:pPr marL="0" indent="0">
              <a:buNone/>
            </a:pPr>
            <a:r>
              <a:rPr dirty="0"/>
              <a:t>• Many qualify for Pell Grants</a:t>
            </a:r>
          </a:p>
        </p:txBody>
      </p:sp>
      <p:pic>
        <p:nvPicPr>
          <p:cNvPr id="4" name="Picture 2" descr="Home">
            <a:extLst>
              <a:ext uri="{FF2B5EF4-FFF2-40B4-BE49-F238E27FC236}">
                <a16:creationId xmlns:a16="http://schemas.microsoft.com/office/drawing/2014/main" id="{C3351A79-3D1E-41B4-BBB7-FEECFB7ECB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2675" y="92076"/>
            <a:ext cx="2828925" cy="1231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910</TotalTime>
  <Words>1148</Words>
  <Application>Microsoft Office PowerPoint</Application>
  <PresentationFormat>On-screen Show (4:3)</PresentationFormat>
  <Paragraphs>160</Paragraphs>
  <Slides>22</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Arial Narrow</vt:lpstr>
      <vt:lpstr>Calibri</vt:lpstr>
      <vt:lpstr>Gill Sans MT</vt:lpstr>
      <vt:lpstr>Plus Jakarta Sans</vt:lpstr>
      <vt:lpstr>Gallery</vt:lpstr>
      <vt:lpstr>Maximizing Veteran Success: Leveraging Financial Aid with VA Education Benefits </vt:lpstr>
      <vt:lpstr>Session Overview</vt:lpstr>
      <vt:lpstr>Why This Conversation Matters</vt:lpstr>
      <vt:lpstr>Understanding Our Student Veterans</vt:lpstr>
      <vt:lpstr> Overview of VA Education Benefits</vt:lpstr>
      <vt:lpstr>  What  Components are covered By VA benefits</vt:lpstr>
      <vt:lpstr>  Common Veteran Misconceptions</vt:lpstr>
      <vt:lpstr>  Financial Aid Overview</vt:lpstr>
      <vt:lpstr> FAFSA and Veteran Status</vt:lpstr>
      <vt:lpstr> Federal Pell Grant</vt:lpstr>
      <vt:lpstr>Federal SEOG</vt:lpstr>
      <vt:lpstr> Federal Work‑Study</vt:lpstr>
      <vt:lpstr> Key Regulatory Note</vt:lpstr>
      <vt:lpstr>Key Regulatory Note</vt:lpstr>
      <vt:lpstr> Stacking Benefits</vt:lpstr>
      <vt:lpstr>Example Funding Package</vt:lpstr>
      <vt:lpstr>  Why This Supports Retention?</vt:lpstr>
      <vt:lpstr>  Institutional Collaboration</vt:lpstr>
      <vt:lpstr>  Best Practices for SCOs</vt:lpstr>
      <vt:lpstr>  Key Takeaways</vt:lpstr>
      <vt:lpstr>Discussion</vt:lpstr>
      <vt:lpstr>Questions and Contact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Maximizing Veteran Success: Leveraging Financial Aid with VA Education Benefits</dc:title>
  <dc:subject/>
  <dc:creator>Sherlock McDougald</dc:creator>
  <cp:keywords/>
  <dc:description>generated using python-pptx</dc:description>
  <cp:lastModifiedBy>Sherlock McDougald</cp:lastModifiedBy>
  <cp:revision>20</cp:revision>
  <dcterms:created xsi:type="dcterms:W3CDTF">2013-01-27T09:14:16Z</dcterms:created>
  <dcterms:modified xsi:type="dcterms:W3CDTF">2026-03-19T05:03:47Z</dcterms:modified>
  <cp:category/>
</cp:coreProperties>
</file>