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  <p:sldMasterId id="2147483652" r:id="rId6"/>
  </p:sldMasterIdLst>
  <p:notesMasterIdLst>
    <p:notesMasterId r:id="rId34"/>
  </p:notesMasterIdLst>
  <p:sldIdLst>
    <p:sldId id="256" r:id="rId7"/>
    <p:sldId id="2147473758" r:id="rId8"/>
    <p:sldId id="509" r:id="rId9"/>
    <p:sldId id="2147473733" r:id="rId10"/>
    <p:sldId id="507" r:id="rId11"/>
    <p:sldId id="2147473734" r:id="rId12"/>
    <p:sldId id="492" r:id="rId13"/>
    <p:sldId id="455" r:id="rId14"/>
    <p:sldId id="501" r:id="rId15"/>
    <p:sldId id="2147473709" r:id="rId16"/>
    <p:sldId id="2147473708" r:id="rId17"/>
    <p:sldId id="2147473710" r:id="rId18"/>
    <p:sldId id="267" r:id="rId19"/>
    <p:sldId id="2147473759" r:id="rId20"/>
    <p:sldId id="2147473760" r:id="rId21"/>
    <p:sldId id="2147473768" r:id="rId22"/>
    <p:sldId id="2147473769" r:id="rId23"/>
    <p:sldId id="2147473770" r:id="rId24"/>
    <p:sldId id="2147473771" r:id="rId25"/>
    <p:sldId id="2147473772" r:id="rId26"/>
    <p:sldId id="2147473767" r:id="rId27"/>
    <p:sldId id="2147473766" r:id="rId28"/>
    <p:sldId id="2147473765" r:id="rId29"/>
    <p:sldId id="2147473773" r:id="rId30"/>
    <p:sldId id="2147473761" r:id="rId31"/>
    <p:sldId id="2147473774" r:id="rId32"/>
    <p:sldId id="514" r:id="rId3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isJuNVizfs6Cu9a+/yEORUf9G3z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E0CD2F-14D1-4BA4-22BB-3D446FDF5CB7}" name="Kathie B. Sidner" initials="KBS" userId="S::ksidner@ad.northcarolina.edu::97da8e83-2c2d-487f-81ca-cf7193d35f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ie Sidn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2F9"/>
    <a:srgbClr val="D6EBFA"/>
    <a:srgbClr val="CCECFF"/>
    <a:srgbClr val="394549"/>
    <a:srgbClr val="FFFFFF"/>
    <a:srgbClr val="4F5F65"/>
    <a:srgbClr val="455459"/>
    <a:srgbClr val="8E8276"/>
    <a:srgbClr val="ADA49B"/>
    <a:srgbClr val="D7D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BEE56E-9A05-494F-89E7-2A41ABAEC9B3}">
  <a:tblStyle styleId="{2DBEE56E-9A05-494F-89E7-2A41ABAEC9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0B173DA-DCF9-4C47-9784-6B673C2209D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8E8"/>
          </a:solidFill>
        </a:fill>
      </a:tcStyle>
    </a:wholeTbl>
    <a:band1H>
      <a:tcTxStyle/>
      <a:tcStyle>
        <a:tcBdr/>
        <a:fill>
          <a:solidFill>
            <a:srgbClr val="CCCD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D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94" autoAdjust="0"/>
  </p:normalViewPr>
  <p:slideViewPr>
    <p:cSldViewPr snapToGrid="0">
      <p:cViewPr varScale="1">
        <p:scale>
          <a:sx n="66" d="100"/>
          <a:sy n="66" d="100"/>
        </p:scale>
        <p:origin x="1542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48" Type="http://customschemas.google.com/relationships/presentationmetadata" Target="metadata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23.5K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F5C-4163-B4CA-026CE16E048F}"/>
                </c:ext>
              </c:extLst>
            </c:dLbl>
            <c:numFmt formatCode="#,##0.0,&quot;K&quot;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Fall 2020</c:v>
                </c:pt>
                <c:pt idx="1">
                  <c:v>Fall 2021</c:v>
                </c:pt>
                <c:pt idx="2">
                  <c:v>Fall 2022</c:v>
                </c:pt>
                <c:pt idx="3">
                  <c:v>Fall 2023</c:v>
                </c:pt>
                <c:pt idx="4">
                  <c:v>Fall 2024</c:v>
                </c:pt>
                <c:pt idx="5">
                  <c:v>Fall 2025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20570</c:v>
                </c:pt>
                <c:pt idx="1">
                  <c:v>20455</c:v>
                </c:pt>
                <c:pt idx="2">
                  <c:v>20678</c:v>
                </c:pt>
                <c:pt idx="3">
                  <c:v>21472</c:v>
                </c:pt>
                <c:pt idx="4">
                  <c:v>22242</c:v>
                </c:pt>
                <c:pt idx="5">
                  <c:v>23238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C1-7B47-A1F3-1FC514229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19"/>
        <c:axId val="1932668464"/>
        <c:axId val="739676655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Fall 2020</c:v>
                </c:pt>
                <c:pt idx="1">
                  <c:v>Fall 2021</c:v>
                </c:pt>
                <c:pt idx="2">
                  <c:v>Fall 2022</c:v>
                </c:pt>
                <c:pt idx="3">
                  <c:v>Fall 2023</c:v>
                </c:pt>
                <c:pt idx="4">
                  <c:v>Fall 2024</c:v>
                </c:pt>
                <c:pt idx="5">
                  <c:v>Fall 2025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0.08</c:v>
                </c:pt>
                <c:pt idx="1">
                  <c:v>8.4000000000000005E-2</c:v>
                </c:pt>
                <c:pt idx="2">
                  <c:v>8.5999999999999993E-2</c:v>
                </c:pt>
                <c:pt idx="3">
                  <c:v>8.8999999999999996E-2</c:v>
                </c:pt>
                <c:pt idx="4">
                  <c:v>0.09</c:v>
                </c:pt>
                <c:pt idx="5">
                  <c:v>9.0999999999999998E-2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C1-7B47-A1F3-1FC514229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8890543"/>
        <c:axId val="857108335"/>
      </c:lineChart>
      <c:catAx>
        <c:axId val="193266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739676655"/>
        <c:crosses val="autoZero"/>
        <c:auto val="1"/>
        <c:lblAlgn val="ctr"/>
        <c:lblOffset val="100"/>
        <c:noMultiLvlLbl val="0"/>
      </c:catAx>
      <c:valAx>
        <c:axId val="739676655"/>
        <c:scaling>
          <c:orientation val="minMax"/>
          <c:min val="1200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668464"/>
        <c:crosses val="autoZero"/>
        <c:crossBetween val="between"/>
      </c:valAx>
      <c:valAx>
        <c:axId val="857108335"/>
        <c:scaling>
          <c:orientation val="minMax"/>
          <c:min val="7.0000000000000007E-2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8890543"/>
        <c:crosses val="max"/>
        <c:crossBetween val="between"/>
      </c:valAx>
      <c:catAx>
        <c:axId val="10088905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71083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85546-7C7C-4B3E-ABEB-2669F1A65FB2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CEA5FC-4640-45AF-B712-7A4FD94AEF0D}">
      <dgm:prSet phldrT="[Text]" custT="1"/>
      <dgm:spPr>
        <a:xfrm>
          <a:off x="541552" y="538162"/>
          <a:ext cx="2202346" cy="55968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defRPr b="1"/>
          </a:pPr>
          <a:r>
            <a:rPr lang="en-US" sz="2000" b="1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May</a:t>
          </a:r>
          <a:br>
            <a:rPr lang="en-US" sz="2000" b="1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sz="2000" b="1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2022</a:t>
          </a:r>
        </a:p>
      </dgm:t>
    </dgm:pt>
    <dgm:pt modelId="{929A5FD9-0612-4B79-9B59-C3C36D34A069}" type="parTrans" cxnId="{DBD99269-D7F7-4B47-B17B-A5AE402751D9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A99745B-BB5C-49B3-A782-8DB57641F6C9}" type="sibTrans" cxnId="{DBD99269-D7F7-4B47-B17B-A5AE402751D9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31701CF-77C7-46C0-A913-8CC39517BAB8}">
      <dgm:prSet phldrT="[Text]"/>
      <dgm:spPr>
        <a:xfrm>
          <a:off x="541552" y="1097851"/>
          <a:ext cx="2202346" cy="159296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Military credit policy </a:t>
          </a:r>
          <a:br>
            <a:rPr lang="en-US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regulation signed</a:t>
          </a:r>
          <a:br>
            <a:rPr lang="en-US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by President Hans</a:t>
          </a:r>
        </a:p>
      </dgm:t>
    </dgm:pt>
    <dgm:pt modelId="{13FBC60D-3EA6-4496-BA97-C1AE8C7F8961}" type="parTrans" cxnId="{39A11E5C-7A57-4117-A6DF-36000C29509C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5156CDF-E17B-4DAD-AE37-EA44D7F37090}" type="sibTrans" cxnId="{39A11E5C-7A57-4117-A6DF-36000C29509C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96A9AF0-0DAE-4EB3-B448-4501DA034F4A}">
      <dgm:prSet phldrT="[Text]" custT="1"/>
      <dgm:spPr>
        <a:xfrm>
          <a:off x="870518" y="4214759"/>
          <a:ext cx="2202346" cy="55968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defRPr b="1"/>
          </a:pPr>
          <a:r>
            <a:rPr lang="en-US" sz="2000" b="1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August</a:t>
          </a:r>
          <a:br>
            <a:rPr lang="en-US" sz="2000" b="1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sz="2000" b="1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2022</a:t>
          </a:r>
        </a:p>
      </dgm:t>
    </dgm:pt>
    <dgm:pt modelId="{8CE6ABD6-768E-42C8-9029-C3B5F278B21C}" type="parTrans" cxnId="{CA0753BD-DB60-4D68-8486-5B376B839B26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B0D7DA9-E6ED-4137-9716-F48BF62327A8}" type="sibTrans" cxnId="{CA0753BD-DB60-4D68-8486-5B376B839B26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2921081-529B-4D1C-83A4-C416BB4C5224}">
      <dgm:prSet custT="1"/>
      <dgm:spPr>
        <a:xfrm>
          <a:off x="870518" y="2621797"/>
          <a:ext cx="2202346" cy="159296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000" b="1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MES project start</a:t>
          </a:r>
        </a:p>
      </dgm:t>
    </dgm:pt>
    <dgm:pt modelId="{5AD2C2F8-A1D7-469B-93D8-B578BEFE51F8}" type="parTrans" cxnId="{B05C4C7C-FEB8-4825-98A0-C38D3021918A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CC13403-1F53-4ED4-AE4F-334EEC7C8710}" type="sibTrans" cxnId="{B05C4C7C-FEB8-4825-98A0-C38D3021918A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12ADAAB-D5CB-4BBC-8DAF-7340FD334994}">
      <dgm:prSet custT="1"/>
      <dgm:spPr>
        <a:xfrm>
          <a:off x="5378367" y="564037"/>
          <a:ext cx="2387630" cy="55968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defRPr b="1"/>
          </a:pPr>
          <a:r>
            <a:rPr lang="en-US" sz="2000" b="1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March </a:t>
          </a:r>
          <a:br>
            <a:rPr lang="en-US" sz="2000" b="1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sz="2000" b="1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2024</a:t>
          </a:r>
        </a:p>
      </dgm:t>
    </dgm:pt>
    <dgm:pt modelId="{45F6D312-A686-491E-95E3-EFB9640CC472}" type="parTrans" cxnId="{C8C7266C-2A0C-476A-85B3-F12BE2521F4C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B2787E4-2A8B-428D-A4AE-2B14DCFFC4E7}" type="sibTrans" cxnId="{C8C7266C-2A0C-476A-85B3-F12BE2521F4C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AEE5C11-34AE-4EB7-8907-9BED418EA471}">
      <dgm:prSet custT="1"/>
      <dgm:spPr>
        <a:xfrm>
          <a:off x="5378367" y="1123726"/>
          <a:ext cx="2387630" cy="159296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50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Phase II complete:</a:t>
          </a:r>
          <a:br>
            <a:rPr lang="en-US" sz="150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br>
            <a:rPr lang="en-US" sz="150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sz="1800" b="1">
              <a:solidFill>
                <a:srgbClr val="FF9B5D">
                  <a:lumMod val="75000"/>
                </a:srgbClr>
              </a:solidFill>
              <a:latin typeface="Calibri"/>
              <a:ea typeface="Calibri"/>
              <a:cs typeface="Calibri"/>
            </a:rPr>
            <a:t>Public portal launched</a:t>
          </a:r>
          <a:br>
            <a:rPr lang="en-US" sz="1800" b="1">
              <a:solidFill>
                <a:srgbClr val="FF9B5D">
                  <a:lumMod val="75000"/>
                </a:srgbClr>
              </a:solidFill>
              <a:latin typeface="Calibri"/>
              <a:ea typeface="Calibri"/>
              <a:cs typeface="Calibri"/>
            </a:rPr>
          </a:br>
          <a:br>
            <a:rPr lang="en-US" sz="1800" b="1">
              <a:solidFill>
                <a:srgbClr val="FF9B5D">
                  <a:lumMod val="75000"/>
                </a:srgbClr>
              </a:solidFill>
              <a:latin typeface="Calibri"/>
              <a:ea typeface="Calibri"/>
              <a:cs typeface="Calibri"/>
            </a:rPr>
          </a:br>
          <a:r>
            <a:rPr lang="en-US" sz="1800" b="1">
              <a:solidFill>
                <a:srgbClr val="FF9B5D">
                  <a:lumMod val="75000"/>
                </a:srgbClr>
              </a:solidFill>
              <a:latin typeface="Calibri"/>
              <a:ea typeface="Calibri"/>
              <a:cs typeface="Calibri"/>
            </a:rPr>
            <a:t>5,000 equivalencies</a:t>
          </a:r>
        </a:p>
      </dgm:t>
    </dgm:pt>
    <dgm:pt modelId="{2E14AD1F-C7EA-45AE-ADC0-0EE92A6516CB}" type="parTrans" cxnId="{DD687B5C-28C8-4088-99B8-D375C5FDAE4A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36FDDA0-6B91-47CB-8114-B6F076E55FC8}" type="sibTrans" cxnId="{DD687B5C-28C8-4088-99B8-D375C5FDAE4A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83CC5F6-E9B5-49F2-909E-A68D38896308}">
      <dgm:prSet/>
      <dgm:spPr>
        <a:xfrm>
          <a:off x="2882628" y="520896"/>
          <a:ext cx="1758309" cy="55968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defRPr b="1"/>
          </a:pPr>
          <a:r>
            <a:rPr lang="en-US" b="1" i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June</a:t>
          </a:r>
          <a:br>
            <a:rPr lang="en-US" b="1" i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b="1" i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2023</a:t>
          </a:r>
        </a:p>
      </dgm:t>
    </dgm:pt>
    <dgm:pt modelId="{4C61DDEE-8BBF-4CBF-B066-7E60B6DF0A11}" type="sibTrans" cxnId="{59786CF9-070F-4821-A4E9-D33DB930D8D2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5BFC747-B881-4328-BFBE-9BC128388CC6}" type="parTrans" cxnId="{59786CF9-070F-4821-A4E9-D33DB930D8D2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C9515E6-9AFF-4B84-9D9F-458CFEF29267}">
      <dgm:prSet/>
      <dgm:spPr>
        <a:xfrm>
          <a:off x="2882628" y="1080585"/>
          <a:ext cx="1758309" cy="159296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b="0" i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Phase I complete: </a:t>
          </a:r>
          <a:br>
            <a:rPr lang="en-US" b="0" i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b="0" i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Internal infrastructure</a:t>
          </a:r>
        </a:p>
      </dgm:t>
    </dgm:pt>
    <dgm:pt modelId="{3378C8DB-4DFF-47DF-A3D6-5C306769115E}" type="parTrans" cxnId="{DDFA5F71-3091-4716-A415-EB60150B4E65}">
      <dgm:prSet/>
      <dgm:spPr/>
      <dgm:t>
        <a:bodyPr/>
        <a:lstStyle/>
        <a:p>
          <a:endParaRPr lang="en-US"/>
        </a:p>
      </dgm:t>
    </dgm:pt>
    <dgm:pt modelId="{FCA050F9-761A-457A-96FD-924FE2476547}" type="sibTrans" cxnId="{DDFA5F71-3091-4716-A415-EB60150B4E65}">
      <dgm:prSet/>
      <dgm:spPr/>
      <dgm:t>
        <a:bodyPr/>
        <a:lstStyle/>
        <a:p>
          <a:endParaRPr lang="en-US"/>
        </a:p>
      </dgm:t>
    </dgm:pt>
    <dgm:pt modelId="{1BB32EC4-433A-4354-874A-D96725254076}">
      <dgm:prSet/>
      <dgm:spPr>
        <a:xfrm>
          <a:off x="3972839" y="4185241"/>
          <a:ext cx="2202346" cy="55968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defRPr b="1"/>
          </a:pPr>
          <a:r>
            <a:rPr lang="en-US" b="1">
              <a:solidFill>
                <a:srgbClr val="44546A"/>
              </a:solidFill>
              <a:latin typeface="Calibri"/>
              <a:ea typeface="Calibri"/>
              <a:cs typeface="Calibri"/>
            </a:rPr>
            <a:t>Spring 2024-Now</a:t>
          </a:r>
        </a:p>
      </dgm:t>
    </dgm:pt>
    <dgm:pt modelId="{AD6543DB-76E3-40B8-977D-0261552D0860}" type="parTrans" cxnId="{85D0308E-2E29-4D25-8018-B737AFC2E026}">
      <dgm:prSet/>
      <dgm:spPr/>
      <dgm:t>
        <a:bodyPr/>
        <a:lstStyle/>
        <a:p>
          <a:endParaRPr lang="en-US"/>
        </a:p>
      </dgm:t>
    </dgm:pt>
    <dgm:pt modelId="{AACCF150-E9D9-4C50-8DE8-33EB9822490D}" type="sibTrans" cxnId="{85D0308E-2E29-4D25-8018-B737AFC2E026}">
      <dgm:prSet/>
      <dgm:spPr/>
      <dgm:t>
        <a:bodyPr/>
        <a:lstStyle/>
        <a:p>
          <a:endParaRPr lang="en-US"/>
        </a:p>
      </dgm:t>
    </dgm:pt>
    <dgm:pt modelId="{337D2A5A-97E1-403E-93DF-29C68BE1FC3A}">
      <dgm:prSet/>
      <dgm:spPr>
        <a:xfrm>
          <a:off x="3972839" y="2592279"/>
          <a:ext cx="2202346" cy="159296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>
              <a:solidFill>
                <a:srgbClr val="44546A"/>
              </a:solidFill>
              <a:latin typeface="Calibri"/>
              <a:ea typeface="Calibri"/>
              <a:cs typeface="Calibri"/>
            </a:rPr>
            <a:t>Worked with UNC institutions to enter equivalencies</a:t>
          </a:r>
        </a:p>
      </dgm:t>
    </dgm:pt>
    <dgm:pt modelId="{E406A347-E261-488E-BF69-1D5E687D32EB}" type="parTrans" cxnId="{16E88BC5-AFFD-4086-8B56-9AF73F529D44}">
      <dgm:prSet/>
      <dgm:spPr/>
      <dgm:t>
        <a:bodyPr/>
        <a:lstStyle/>
        <a:p>
          <a:endParaRPr lang="en-US"/>
        </a:p>
      </dgm:t>
    </dgm:pt>
    <dgm:pt modelId="{DBF156E2-5E56-42AB-91E6-00371A13B861}" type="sibTrans" cxnId="{16E88BC5-AFFD-4086-8B56-9AF73F529D44}">
      <dgm:prSet/>
      <dgm:spPr/>
      <dgm:t>
        <a:bodyPr/>
        <a:lstStyle/>
        <a:p>
          <a:endParaRPr lang="en-US"/>
        </a:p>
      </dgm:t>
    </dgm:pt>
    <dgm:pt modelId="{30FD8BC1-7A32-47D1-A469-F0876C203FFA}">
      <dgm:prSet custT="1"/>
      <dgm:spPr>
        <a:xfrm>
          <a:off x="7493326" y="4394659"/>
          <a:ext cx="2202346" cy="55968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defRPr b="1"/>
          </a:pPr>
          <a:r>
            <a:rPr lang="en-US" sz="2000" b="1">
              <a:solidFill>
                <a:srgbClr val="44546A"/>
              </a:solidFill>
              <a:latin typeface="Calibri"/>
              <a:ea typeface="Calibri"/>
              <a:cs typeface="Calibri"/>
            </a:rPr>
            <a:t>January </a:t>
          </a:r>
          <a:br>
            <a:rPr lang="en-US" sz="2000" b="1">
              <a:solidFill>
                <a:srgbClr val="44546A"/>
              </a:solidFill>
              <a:latin typeface="Calibri"/>
              <a:ea typeface="Calibri"/>
              <a:cs typeface="Calibri"/>
            </a:rPr>
          </a:br>
          <a:r>
            <a:rPr lang="en-US" sz="2000" b="1">
              <a:solidFill>
                <a:srgbClr val="44546A"/>
              </a:solidFill>
              <a:latin typeface="Calibri"/>
              <a:ea typeface="Calibri"/>
              <a:cs typeface="Calibri"/>
            </a:rPr>
            <a:t>2025</a:t>
          </a:r>
        </a:p>
      </dgm:t>
    </dgm:pt>
    <dgm:pt modelId="{0DF0983A-FEA3-45EB-B2B1-63CBD0DF6FF8}" type="parTrans" cxnId="{FB5EF1AC-C487-479C-8CDE-777ABFE368A2}">
      <dgm:prSet/>
      <dgm:spPr/>
      <dgm:t>
        <a:bodyPr/>
        <a:lstStyle/>
        <a:p>
          <a:endParaRPr lang="en-US"/>
        </a:p>
      </dgm:t>
    </dgm:pt>
    <dgm:pt modelId="{86318605-3609-4804-9317-BCA70FD5DF5F}" type="sibTrans" cxnId="{FB5EF1AC-C487-479C-8CDE-777ABFE368A2}">
      <dgm:prSet/>
      <dgm:spPr/>
      <dgm:t>
        <a:bodyPr/>
        <a:lstStyle/>
        <a:p>
          <a:endParaRPr lang="en-US"/>
        </a:p>
      </dgm:t>
    </dgm:pt>
    <dgm:pt modelId="{F54B476B-5B9C-4FBB-AF72-658E29932F10}">
      <dgm:prSet custT="1"/>
      <dgm:spPr>
        <a:xfrm>
          <a:off x="7493326" y="2801698"/>
          <a:ext cx="2202346" cy="159296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500" b="0">
              <a:solidFill>
                <a:srgbClr val="44546A"/>
              </a:solidFill>
              <a:latin typeface="Calibri"/>
              <a:ea typeface="Calibri"/>
              <a:cs typeface="Calibri"/>
            </a:rPr>
            <a:t>ACE data exchange pilot complete</a:t>
          </a:r>
        </a:p>
      </dgm:t>
    </dgm:pt>
    <dgm:pt modelId="{F796BF32-9A73-4F57-A7C5-D4918B0C72F6}" type="parTrans" cxnId="{851301F3-FD23-4949-94B9-8F53061BBD1A}">
      <dgm:prSet/>
      <dgm:spPr/>
      <dgm:t>
        <a:bodyPr/>
        <a:lstStyle/>
        <a:p>
          <a:endParaRPr lang="en-US"/>
        </a:p>
      </dgm:t>
    </dgm:pt>
    <dgm:pt modelId="{2AB53E10-0F78-4C46-A684-F4D160A0B998}" type="sibTrans" cxnId="{851301F3-FD23-4949-94B9-8F53061BBD1A}">
      <dgm:prSet/>
      <dgm:spPr/>
      <dgm:t>
        <a:bodyPr/>
        <a:lstStyle/>
        <a:p>
          <a:endParaRPr lang="en-US"/>
        </a:p>
      </dgm:t>
    </dgm:pt>
    <dgm:pt modelId="{45943502-EFCD-4FB2-88DA-8DBC4B858405}">
      <dgm:prSet custT="1"/>
      <dgm:spPr>
        <a:xfrm>
          <a:off x="8737258" y="495038"/>
          <a:ext cx="2202346" cy="55968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defRPr b="1"/>
          </a:pPr>
          <a:r>
            <a:rPr lang="en-US" sz="2000" b="1">
              <a:solidFill>
                <a:srgbClr val="44546A"/>
              </a:solidFill>
              <a:latin typeface="Calibri"/>
              <a:ea typeface="Calibri"/>
              <a:cs typeface="Calibri"/>
            </a:rPr>
            <a:t>April</a:t>
          </a:r>
          <a:br>
            <a:rPr lang="en-US" sz="2000" b="1">
              <a:solidFill>
                <a:srgbClr val="44546A"/>
              </a:solidFill>
              <a:latin typeface="Calibri"/>
              <a:ea typeface="Calibri"/>
              <a:cs typeface="Calibri"/>
            </a:rPr>
          </a:br>
          <a:r>
            <a:rPr lang="en-US" sz="2000" b="1">
              <a:solidFill>
                <a:srgbClr val="44546A"/>
              </a:solidFill>
              <a:latin typeface="Calibri"/>
              <a:ea typeface="Calibri"/>
              <a:cs typeface="Calibri"/>
            </a:rPr>
            <a:t>2025</a:t>
          </a:r>
        </a:p>
      </dgm:t>
    </dgm:pt>
    <dgm:pt modelId="{E54DC134-B964-4C4E-9817-461DF6FE4499}" type="parTrans" cxnId="{B1923E03-294B-4C57-8DB6-25BDB82A57DA}">
      <dgm:prSet/>
      <dgm:spPr/>
      <dgm:t>
        <a:bodyPr/>
        <a:lstStyle/>
        <a:p>
          <a:endParaRPr lang="en-US"/>
        </a:p>
      </dgm:t>
    </dgm:pt>
    <dgm:pt modelId="{A7192D3E-E18E-457F-A093-DD00EF944E81}" type="sibTrans" cxnId="{B1923E03-294B-4C57-8DB6-25BDB82A57DA}">
      <dgm:prSet/>
      <dgm:spPr/>
      <dgm:t>
        <a:bodyPr/>
        <a:lstStyle/>
        <a:p>
          <a:endParaRPr lang="en-US"/>
        </a:p>
      </dgm:t>
    </dgm:pt>
    <dgm:pt modelId="{A8D94C67-519A-4EAA-BCB6-2AFFC97D88BA}">
      <dgm:prSet custT="1"/>
      <dgm:spPr>
        <a:xfrm>
          <a:off x="8737258" y="1054727"/>
          <a:ext cx="2202346" cy="159296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br>
            <a:rPr lang="en-US" sz="1800" b="1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br>
            <a:rPr lang="en-US" sz="1800" b="1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br>
            <a:rPr lang="en-US" sz="1800" b="1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br>
            <a:rPr lang="en-US" sz="1800" b="1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endParaRPr lang="en-US" sz="1200" b="1">
            <a:solidFill>
              <a:srgbClr val="FF9B5D">
                <a:lumMod val="75000"/>
              </a:srgb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1800" b="1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17,000 equivalencies</a:t>
          </a:r>
        </a:p>
      </dgm:t>
    </dgm:pt>
    <dgm:pt modelId="{E3B97F91-610E-43A9-81E0-097E3E984B64}" type="parTrans" cxnId="{8A2916EB-04B0-4282-83A1-F0355F0A7426}">
      <dgm:prSet/>
      <dgm:spPr/>
      <dgm:t>
        <a:bodyPr/>
        <a:lstStyle/>
        <a:p>
          <a:endParaRPr lang="en-US"/>
        </a:p>
      </dgm:t>
    </dgm:pt>
    <dgm:pt modelId="{72558C50-7762-45EE-A587-10051E06A791}" type="sibTrans" cxnId="{8A2916EB-04B0-4282-83A1-F0355F0A7426}">
      <dgm:prSet/>
      <dgm:spPr/>
      <dgm:t>
        <a:bodyPr/>
        <a:lstStyle/>
        <a:p>
          <a:endParaRPr lang="en-US"/>
        </a:p>
      </dgm:t>
    </dgm:pt>
    <dgm:pt modelId="{8B14FBF0-8477-42A2-8183-01EBD30A83E8}">
      <dgm:prSet custT="1"/>
      <dgm:spPr>
        <a:xfrm>
          <a:off x="7493326" y="2801698"/>
          <a:ext cx="2202346" cy="159296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500" b="0">
              <a:solidFill>
                <a:srgbClr val="44546A"/>
              </a:solidFill>
              <a:latin typeface="Calibri"/>
              <a:ea typeface="Calibri"/>
              <a:cs typeface="Calibri"/>
            </a:rPr>
            <a:t>Workforce aligned nursing equivalencies captured</a:t>
          </a:r>
        </a:p>
      </dgm:t>
    </dgm:pt>
    <dgm:pt modelId="{39792FFF-EDAE-42C6-BAF0-CC8330BB59A8}" type="parTrans" cxnId="{F1975EC4-C0A0-416D-9334-D407F24AE8A6}">
      <dgm:prSet/>
      <dgm:spPr/>
      <dgm:t>
        <a:bodyPr/>
        <a:lstStyle/>
        <a:p>
          <a:endParaRPr lang="en-US"/>
        </a:p>
      </dgm:t>
    </dgm:pt>
    <dgm:pt modelId="{97E17689-0D33-4EBE-B5AA-D0E05D66B91A}" type="sibTrans" cxnId="{F1975EC4-C0A0-416D-9334-D407F24AE8A6}">
      <dgm:prSet/>
      <dgm:spPr/>
      <dgm:t>
        <a:bodyPr/>
        <a:lstStyle/>
        <a:p>
          <a:endParaRPr lang="en-US"/>
        </a:p>
      </dgm:t>
    </dgm:pt>
    <dgm:pt modelId="{7A8E907F-E1EA-4F9F-B934-80072F0A9F78}">
      <dgm:prSet custT="1"/>
      <dgm:spPr>
        <a:xfrm>
          <a:off x="8737258" y="1054727"/>
          <a:ext cx="2202346" cy="1592961"/>
        </a:xfrm>
        <a:noFill/>
        <a:ln>
          <a:noFill/>
        </a:ln>
        <a:effectLst/>
      </dgm:spPr>
      <dgm:t>
        <a:bodyPr/>
        <a:lstStyle/>
        <a:p>
          <a:pPr>
            <a:defRPr b="1"/>
          </a:pPr>
          <a:r>
            <a:rPr lang="en-US" sz="2000" b="1">
              <a:solidFill>
                <a:srgbClr val="44546A"/>
              </a:solidFill>
              <a:latin typeface="Calibri"/>
              <a:ea typeface="Calibri"/>
              <a:cs typeface="Calibri"/>
            </a:rPr>
            <a:t>July</a:t>
          </a:r>
          <a:br>
            <a:rPr lang="en-US" sz="2000" b="1">
              <a:solidFill>
                <a:srgbClr val="44546A"/>
              </a:solidFill>
              <a:latin typeface="Calibri"/>
              <a:ea typeface="Calibri"/>
              <a:cs typeface="Calibri"/>
            </a:rPr>
          </a:br>
          <a:r>
            <a:rPr lang="en-US" sz="2000" b="1">
              <a:solidFill>
                <a:srgbClr val="44546A"/>
              </a:solidFill>
              <a:latin typeface="Calibri"/>
              <a:ea typeface="Calibri"/>
              <a:cs typeface="Calibri"/>
            </a:rPr>
            <a:t>2025</a:t>
          </a:r>
          <a:endParaRPr lang="en-US" sz="2000" b="1">
            <a:solidFill>
              <a:srgbClr val="FF9B5D">
                <a:lumMod val="75000"/>
              </a:srgb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AA8C0FE-2694-4728-BAC1-6D57BE81A1D3}" type="parTrans" cxnId="{6257D573-2A92-42F9-BE68-3EF80F345151}">
      <dgm:prSet/>
      <dgm:spPr/>
      <dgm:t>
        <a:bodyPr/>
        <a:lstStyle/>
        <a:p>
          <a:endParaRPr lang="en-US"/>
        </a:p>
      </dgm:t>
    </dgm:pt>
    <dgm:pt modelId="{862E052B-72BD-4316-ADCE-BA678F5B381D}" type="sibTrans" cxnId="{6257D573-2A92-42F9-BE68-3EF80F345151}">
      <dgm:prSet/>
      <dgm:spPr/>
      <dgm:t>
        <a:bodyPr/>
        <a:lstStyle/>
        <a:p>
          <a:endParaRPr lang="en-US"/>
        </a:p>
      </dgm:t>
    </dgm:pt>
    <dgm:pt modelId="{85DFABF9-8FE0-49B7-8685-C8E0E5C7AC04}">
      <dgm:prSet custT="1"/>
      <dgm:spPr>
        <a:xfrm>
          <a:off x="7493326" y="2801698"/>
          <a:ext cx="2202346" cy="1592961"/>
        </a:xfrm>
        <a:noFill/>
        <a:ln>
          <a:noFill/>
        </a:ln>
        <a:effectLst/>
      </dgm:spPr>
      <dgm:t>
        <a:bodyPr/>
        <a:lstStyle/>
        <a:p>
          <a:r>
            <a:rPr lang="en-US" sz="1500" b="0">
              <a:solidFill>
                <a:srgbClr val="44546A"/>
              </a:solidFill>
              <a:latin typeface="Calibri"/>
              <a:ea typeface="Calibri"/>
              <a:cs typeface="Calibri"/>
            </a:rPr>
            <a:t>Administrative Portal and JST Upload Feature launched</a:t>
          </a:r>
          <a:endParaRPr lang="en-US" sz="1500" b="1">
            <a:solidFill>
              <a:srgbClr val="FF9B5D">
                <a:lumMod val="75000"/>
              </a:srgb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604D49A-E606-4ED1-A050-9C34AF6516E3}" type="parTrans" cxnId="{2486DF54-0D23-4365-95A8-FCB0E326820D}">
      <dgm:prSet/>
      <dgm:spPr/>
      <dgm:t>
        <a:bodyPr/>
        <a:lstStyle/>
        <a:p>
          <a:endParaRPr lang="en-US"/>
        </a:p>
      </dgm:t>
    </dgm:pt>
    <dgm:pt modelId="{2B9C8BE5-8FBC-4039-9096-75B02666C726}" type="sibTrans" cxnId="{2486DF54-0D23-4365-95A8-FCB0E326820D}">
      <dgm:prSet/>
      <dgm:spPr/>
      <dgm:t>
        <a:bodyPr/>
        <a:lstStyle/>
        <a:p>
          <a:endParaRPr lang="en-US"/>
        </a:p>
      </dgm:t>
    </dgm:pt>
    <dgm:pt modelId="{478FCB2C-E1FD-41FF-9287-4E48B22DAD92}">
      <dgm:prSet custT="1"/>
      <dgm:spPr>
        <a:xfrm>
          <a:off x="8737258" y="1054727"/>
          <a:ext cx="2202346" cy="1592961"/>
        </a:xfrm>
        <a:noFill/>
        <a:ln>
          <a:noFill/>
        </a:ln>
        <a:effectLst/>
      </dgm:spPr>
      <dgm:t>
        <a:bodyPr/>
        <a:lstStyle/>
        <a:p>
          <a:pPr>
            <a:defRPr b="1"/>
          </a:pPr>
          <a:r>
            <a:rPr lang="en-US" sz="2000" b="1">
              <a:solidFill>
                <a:srgbClr val="44546A"/>
              </a:solidFill>
              <a:latin typeface="Calibri"/>
              <a:ea typeface="Calibri"/>
              <a:cs typeface="Calibri"/>
            </a:rPr>
            <a:t>Today and Beyond</a:t>
          </a:r>
          <a:endParaRPr lang="en-US" sz="2000" b="1">
            <a:solidFill>
              <a:srgbClr val="FF9B5D">
                <a:lumMod val="75000"/>
              </a:srgb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93739A3-A38F-40F3-AB8A-30980D912BD4}" type="parTrans" cxnId="{BCECEEF3-9301-470E-B800-2D1FBBB388A1}">
      <dgm:prSet/>
      <dgm:spPr/>
      <dgm:t>
        <a:bodyPr/>
        <a:lstStyle/>
        <a:p>
          <a:endParaRPr lang="en-US"/>
        </a:p>
      </dgm:t>
    </dgm:pt>
    <dgm:pt modelId="{5A353A75-F1AE-43F5-85A8-C2648E75B42B}" type="sibTrans" cxnId="{BCECEEF3-9301-470E-B800-2D1FBBB388A1}">
      <dgm:prSet/>
      <dgm:spPr/>
      <dgm:t>
        <a:bodyPr/>
        <a:lstStyle/>
        <a:p>
          <a:endParaRPr lang="en-US"/>
        </a:p>
      </dgm:t>
    </dgm:pt>
    <dgm:pt modelId="{F6853992-6943-438C-BD22-A6B6F6BBB68E}">
      <dgm:prSet custT="1"/>
      <dgm:spPr>
        <a:xfrm>
          <a:off x="7493326" y="2801698"/>
          <a:ext cx="2202346" cy="1592961"/>
        </a:xfrm>
        <a:noFill/>
        <a:ln>
          <a:noFill/>
        </a:ln>
        <a:effectLst/>
      </dgm:spPr>
      <dgm:t>
        <a:bodyPr/>
        <a:lstStyle/>
        <a:p>
          <a:r>
            <a:rPr lang="en-US" sz="1500" b="0">
              <a:solidFill>
                <a:srgbClr val="44546A"/>
              </a:solidFill>
              <a:latin typeface="Calibri"/>
              <a:ea typeface="Calibri"/>
              <a:cs typeface="Calibri"/>
            </a:rPr>
            <a:t>Convening additional faculty panels </a:t>
          </a:r>
        </a:p>
        <a:p>
          <a:r>
            <a:rPr lang="en-US" sz="1500" b="0">
              <a:solidFill>
                <a:srgbClr val="44546A"/>
              </a:solidFill>
              <a:latin typeface="Calibri"/>
              <a:ea typeface="Calibri"/>
              <a:cs typeface="Calibri"/>
            </a:rPr>
            <a:t>Launching student appeals portal</a:t>
          </a:r>
        </a:p>
        <a:p>
          <a:endParaRPr lang="en-US" sz="800" b="0">
            <a:solidFill>
              <a:srgbClr val="44546A"/>
            </a:solidFill>
            <a:latin typeface="Calibri"/>
            <a:ea typeface="Calibri"/>
            <a:cs typeface="Calibri"/>
          </a:endParaRPr>
        </a:p>
      </dgm:t>
    </dgm:pt>
    <dgm:pt modelId="{B482AD22-C7A8-4C70-8D18-2A1C7E47EF71}" type="parTrans" cxnId="{0AD0C06F-2024-4B2A-A631-1005E3837123}">
      <dgm:prSet/>
      <dgm:spPr/>
      <dgm:t>
        <a:bodyPr/>
        <a:lstStyle/>
        <a:p>
          <a:endParaRPr lang="en-US"/>
        </a:p>
      </dgm:t>
    </dgm:pt>
    <dgm:pt modelId="{EC0FFD3D-700B-4573-AE5A-5EEEE432022C}" type="sibTrans" cxnId="{0AD0C06F-2024-4B2A-A631-1005E3837123}">
      <dgm:prSet/>
      <dgm:spPr/>
      <dgm:t>
        <a:bodyPr/>
        <a:lstStyle/>
        <a:p>
          <a:endParaRPr lang="en-US"/>
        </a:p>
      </dgm:t>
    </dgm:pt>
    <dgm:pt modelId="{D52930BC-BD36-454E-BC3B-93904D06C69C}">
      <dgm:prSet custT="1"/>
      <dgm:spPr>
        <a:xfrm>
          <a:off x="7493326" y="2801698"/>
          <a:ext cx="2202346" cy="1592961"/>
        </a:xfrm>
        <a:noFill/>
        <a:ln>
          <a:noFill/>
        </a:ln>
        <a:effectLst/>
      </dgm:spPr>
      <dgm:t>
        <a:bodyPr/>
        <a:lstStyle/>
        <a:p>
          <a:r>
            <a:rPr lang="en-US" sz="1800" b="1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22,000 equivalencies</a:t>
          </a:r>
          <a:endParaRPr lang="en-US" sz="1800" b="1">
            <a:solidFill>
              <a:srgbClr val="44546A"/>
            </a:solidFill>
            <a:latin typeface="Calibri"/>
            <a:ea typeface="Calibri"/>
            <a:cs typeface="Calibri"/>
          </a:endParaRPr>
        </a:p>
        <a:p>
          <a:r>
            <a:rPr lang="en-US" sz="1100" b="0">
              <a:solidFill>
                <a:srgbClr val="44546A"/>
              </a:solidFill>
              <a:latin typeface="Calibri"/>
              <a:ea typeface="Calibri"/>
              <a:cs typeface="Calibri"/>
            </a:rPr>
            <a:t> </a:t>
          </a:r>
        </a:p>
      </dgm:t>
    </dgm:pt>
    <dgm:pt modelId="{D0A9D9B3-B1CC-4321-AB36-CC9C89261741}" type="parTrans" cxnId="{486BD371-98AA-4233-9BAA-C65610B39943}">
      <dgm:prSet/>
      <dgm:spPr/>
      <dgm:t>
        <a:bodyPr/>
        <a:lstStyle/>
        <a:p>
          <a:endParaRPr lang="en-US"/>
        </a:p>
      </dgm:t>
    </dgm:pt>
    <dgm:pt modelId="{405A4816-E32F-4F80-8DA0-05365C52251D}" type="sibTrans" cxnId="{486BD371-98AA-4233-9BAA-C65610B39943}">
      <dgm:prSet/>
      <dgm:spPr/>
      <dgm:t>
        <a:bodyPr/>
        <a:lstStyle/>
        <a:p>
          <a:endParaRPr lang="en-US"/>
        </a:p>
      </dgm:t>
    </dgm:pt>
    <dgm:pt modelId="{7A5D3400-AF5B-4297-8592-4C1EDB9D0973}" type="pres">
      <dgm:prSet presAssocID="{63085546-7C7C-4B3E-ABEB-2669F1A65FB2}" presName="root" presStyleCnt="0">
        <dgm:presLayoutVars>
          <dgm:chMax/>
          <dgm:chPref/>
          <dgm:animLvl val="lvl"/>
        </dgm:presLayoutVars>
      </dgm:prSet>
      <dgm:spPr/>
    </dgm:pt>
    <dgm:pt modelId="{BD204284-1F7C-4D58-BC79-8C2DEE7E9FAF}" type="pres">
      <dgm:prSet presAssocID="{63085546-7C7C-4B3E-ABEB-2669F1A65FB2}" presName="divider" presStyleLbl="fgAcc1" presStyleIdx="0" presStyleCnt="10" custSzY="428624" custLinFactNeighborX="-2996"/>
      <dgm:spPr>
        <a:xfrm>
          <a:off x="0" y="2476501"/>
          <a:ext cx="10939605" cy="428624"/>
        </a:xfrm>
        <a:prstGeom prst="homePlate">
          <a:avLst/>
        </a:prstGeom>
        <a:gradFill rotWithShape="0">
          <a:gsLst>
            <a:gs pos="0">
              <a:sysClr val="window" lastClr="FFFFFF">
                <a:lumMod val="95000"/>
              </a:sysClr>
            </a:gs>
            <a:gs pos="100000">
              <a:sysClr val="window" lastClr="FFFFFF">
                <a:lumMod val="85000"/>
              </a:sysClr>
            </a:gs>
          </a:gsLst>
          <a:lin ang="1200000" scaled="0"/>
        </a:gradFill>
        <a:ln w="12700" cap="flat" cmpd="sng" algn="ctr">
          <a:noFill/>
          <a:prstDash val="solid"/>
          <a:miter lim="800000"/>
          <a:tailEnd type="arrow" w="sm" len="sm"/>
        </a:ln>
        <a:effectLst/>
      </dgm:spPr>
    </dgm:pt>
    <dgm:pt modelId="{46A6B157-7198-41C4-9D25-C4F8885F1B6F}" type="pres">
      <dgm:prSet presAssocID="{63085546-7C7C-4B3E-ABEB-2669F1A65FB2}" presName="nodes" presStyleCnt="0">
        <dgm:presLayoutVars>
          <dgm:chMax/>
          <dgm:chPref/>
          <dgm:animLvl val="lvl"/>
        </dgm:presLayoutVars>
      </dgm:prSet>
      <dgm:spPr/>
    </dgm:pt>
    <dgm:pt modelId="{578E6A06-6F61-48BD-9F1A-48E731D6E26D}" type="pres">
      <dgm:prSet presAssocID="{9DCEA5FC-4640-45AF-B712-7A4FD94AEF0D}" presName="composite" presStyleCnt="0"/>
      <dgm:spPr/>
    </dgm:pt>
    <dgm:pt modelId="{9F727168-E825-43C1-AF50-41E115F59C0C}" type="pres">
      <dgm:prSet presAssocID="{9DCEA5FC-4640-45AF-B712-7A4FD94AEF0D}" presName="ConnectorPoint" presStyleLbl="lnNode1" presStyleIdx="0" presStyleCnt="9"/>
      <dgm:spPr>
        <a:xfrm>
          <a:off x="231393" y="2640440"/>
          <a:ext cx="97431" cy="100744"/>
        </a:xfrm>
        <a:prstGeom prst="ellipse">
          <a:avLst/>
        </a:prstGeom>
        <a:solidFill>
          <a:srgbClr val="72D5E3"/>
        </a:solidFill>
        <a:ln w="6350" cap="flat" cmpd="sng" algn="ctr">
          <a:noFill/>
          <a:prstDash val="solid"/>
          <a:miter lim="800000"/>
        </a:ln>
        <a:effectLst/>
      </dgm:spPr>
    </dgm:pt>
    <dgm:pt modelId="{0C380CA5-521A-4949-A022-450DA9C217F5}" type="pres">
      <dgm:prSet presAssocID="{9DCEA5FC-4640-45AF-B712-7A4FD94AEF0D}" presName="DropPinPlaceHolder" presStyleCnt="0"/>
      <dgm:spPr/>
    </dgm:pt>
    <dgm:pt modelId="{19EF924A-339B-436A-9151-9C7B0B0377B9}" type="pres">
      <dgm:prSet presAssocID="{9DCEA5FC-4640-45AF-B712-7A4FD94AEF0D}" presName="DropPin" presStyleLbl="alignNode1" presStyleIdx="0" presStyleCnt="9"/>
      <dgm:spPr>
        <a:xfrm rot="8100000">
          <a:off x="79534" y="626633"/>
          <a:ext cx="382748" cy="382748"/>
        </a:xfrm>
        <a:prstGeom prst="teardrop">
          <a:avLst>
            <a:gd name="adj" fmla="val 115000"/>
          </a:avLst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846B4BA4-33F0-43CE-A60E-B95E195AD5A9}" type="pres">
      <dgm:prSet presAssocID="{9DCEA5FC-4640-45AF-B712-7A4FD94AEF0D}" presName="Ellipse" presStyleLbl="fgAcc1" presStyleIdx="1" presStyleCnt="10"/>
      <dgm:spPr>
        <a:xfrm>
          <a:off x="122054" y="669153"/>
          <a:ext cx="297708" cy="297708"/>
        </a:xfrm>
        <a:prstGeom prst="donut">
          <a:avLst/>
        </a:prstGeom>
        <a:solidFill>
          <a:sysClr val="window" lastClr="FFFFFF"/>
        </a:solidFill>
        <a:ln w="12700" cap="flat" cmpd="sng" algn="ctr">
          <a:noFill/>
          <a:prstDash val="solid"/>
          <a:miter lim="800000"/>
        </a:ln>
        <a:effectLst/>
      </dgm:spPr>
    </dgm:pt>
    <dgm:pt modelId="{A782CF5D-A585-4990-846A-5EDBD19A9BDB}" type="pres">
      <dgm:prSet presAssocID="{9DCEA5FC-4640-45AF-B712-7A4FD94AEF0D}" presName="L2TextContainer" presStyleLbl="revTx" presStyleIdx="0" presStyleCnt="18">
        <dgm:presLayoutVars>
          <dgm:bulletEnabled val="1"/>
        </dgm:presLayoutVars>
      </dgm:prSet>
      <dgm:spPr/>
    </dgm:pt>
    <dgm:pt modelId="{85C50C56-6DC8-4C47-8DBC-4FD6B1554AA4}" type="pres">
      <dgm:prSet presAssocID="{9DCEA5FC-4640-45AF-B712-7A4FD94AEF0D}" presName="L1TextContainer" presStyleLbl="revTx" presStyleIdx="1" presStyleCnt="18">
        <dgm:presLayoutVars>
          <dgm:chMax val="1"/>
          <dgm:chPref val="1"/>
          <dgm:bulletEnabled val="1"/>
        </dgm:presLayoutVars>
      </dgm:prSet>
      <dgm:spPr/>
    </dgm:pt>
    <dgm:pt modelId="{4F322B1B-F357-4BCD-BF34-8A0D705A1CE7}" type="pres">
      <dgm:prSet presAssocID="{9DCEA5FC-4640-45AF-B712-7A4FD94AEF0D}" presName="ConnectLine" presStyleLbl="sibTrans1D1" presStyleIdx="0" presStyleCnt="9"/>
      <dgm:spPr>
        <a:xfrm>
          <a:off x="270908" y="1097851"/>
          <a:ext cx="0" cy="1592961"/>
        </a:xfrm>
        <a:prstGeom prst="line">
          <a:avLst/>
        </a:prstGeom>
        <a:noFill/>
        <a:ln w="3175" cap="flat" cmpd="sng" algn="ctr">
          <a:solidFill>
            <a:sysClr val="window" lastClr="FFFFFF">
              <a:lumMod val="85000"/>
            </a:sysClr>
          </a:solidFill>
          <a:prstDash val="solid"/>
          <a:miter lim="800000"/>
        </a:ln>
        <a:effectLst/>
      </dgm:spPr>
    </dgm:pt>
    <dgm:pt modelId="{9FF32B1E-94FD-475E-9959-8E0546070C5B}" type="pres">
      <dgm:prSet presAssocID="{9DCEA5FC-4640-45AF-B712-7A4FD94AEF0D}" presName="EmptyPlaceHolder" presStyleCnt="0"/>
      <dgm:spPr/>
    </dgm:pt>
    <dgm:pt modelId="{C9E000F5-B650-46EB-A3B0-FBA6593CE548}" type="pres">
      <dgm:prSet presAssocID="{0A99745B-BB5C-49B3-A782-8DB57641F6C9}" presName="spaceBetweenRectangles" presStyleCnt="0"/>
      <dgm:spPr/>
    </dgm:pt>
    <dgm:pt modelId="{64373A7D-C7A5-4C0C-9781-58743159539A}" type="pres">
      <dgm:prSet presAssocID="{096A9AF0-0DAE-4EB3-B448-4501DA034F4A}" presName="composite" presStyleCnt="0"/>
      <dgm:spPr/>
    </dgm:pt>
    <dgm:pt modelId="{B57996C3-16BE-4CEB-B9E2-6FFC42938F41}" type="pres">
      <dgm:prSet presAssocID="{096A9AF0-0DAE-4EB3-B448-4501DA034F4A}" presName="ConnectorPoint" presStyleLbl="lnNode1" presStyleIdx="1" presStyleCnt="9"/>
      <dgm:spPr>
        <a:xfrm>
          <a:off x="509964" y="2666326"/>
          <a:ext cx="97431" cy="100744"/>
        </a:xfrm>
        <a:prstGeom prst="ellipse">
          <a:avLst/>
        </a:prstGeom>
        <a:solidFill>
          <a:srgbClr val="72D5E3">
            <a:hueOff val="0"/>
            <a:satOff val="0"/>
            <a:lumOff val="0"/>
            <a:alphaOff val="0"/>
          </a:srgbClr>
        </a:solidFill>
        <a:ln w="6350" cap="flat" cmpd="sng" algn="ctr">
          <a:noFill/>
          <a:prstDash val="solid"/>
          <a:miter lim="800000"/>
        </a:ln>
        <a:effectLst/>
      </dgm:spPr>
    </dgm:pt>
    <dgm:pt modelId="{BC71368F-DA7E-405D-93AC-3A6767BF9FC6}" type="pres">
      <dgm:prSet presAssocID="{096A9AF0-0DAE-4EB3-B448-4501DA034F4A}" presName="DropPinPlaceHolder" presStyleCnt="0"/>
      <dgm:spPr/>
    </dgm:pt>
    <dgm:pt modelId="{5B4632EA-1574-417A-A3FA-D711159FBAD1}" type="pres">
      <dgm:prSet presAssocID="{096A9AF0-0DAE-4EB3-B448-4501DA034F4A}" presName="DropPin" presStyleLbl="alignNode1" presStyleIdx="1" presStyleCnt="9" custLinFactX="-97449" custLinFactNeighborX="-100000" custLinFactNeighborY="-6164"/>
      <dgm:spPr>
        <a:xfrm rot="18900000">
          <a:off x="376268" y="4337745"/>
          <a:ext cx="382748" cy="382748"/>
        </a:xfrm>
        <a:prstGeom prst="teardrop">
          <a:avLst>
            <a:gd name="adj" fmla="val 115000"/>
          </a:avLst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032E0966-F86B-4BBD-BE80-8FAB861AF0E8}" type="pres">
      <dgm:prSet presAssocID="{096A9AF0-0DAE-4EB3-B448-4501DA034F4A}" presName="Ellipse" presStyleLbl="fgAcc1" presStyleIdx="2" presStyleCnt="10"/>
      <dgm:spPr>
        <a:xfrm>
          <a:off x="418788" y="4380265"/>
          <a:ext cx="297708" cy="297708"/>
        </a:xfrm>
        <a:prstGeom prst="donut">
          <a:avLst/>
        </a:prstGeom>
        <a:solidFill>
          <a:sysClr val="window" lastClr="FFFFFF">
            <a:hueOff val="0"/>
            <a:satOff val="0"/>
            <a:lum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B608C5A1-CE9E-4410-9F2F-F714CC6AB069}" type="pres">
      <dgm:prSet presAssocID="{096A9AF0-0DAE-4EB3-B448-4501DA034F4A}" presName="L2TextContainer" presStyleLbl="revTx" presStyleIdx="2" presStyleCnt="18">
        <dgm:presLayoutVars>
          <dgm:bulletEnabled val="1"/>
        </dgm:presLayoutVars>
      </dgm:prSet>
      <dgm:spPr/>
    </dgm:pt>
    <dgm:pt modelId="{C1E34084-406C-48D5-88FE-7226282DBC49}" type="pres">
      <dgm:prSet presAssocID="{096A9AF0-0DAE-4EB3-B448-4501DA034F4A}" presName="L1TextContainer" presStyleLbl="revTx" presStyleIdx="3" presStyleCnt="18" custLinFactNeighborX="-47065" custLinFactNeighborY="-8441">
        <dgm:presLayoutVars>
          <dgm:chMax val="1"/>
          <dgm:chPref val="1"/>
          <dgm:bulletEnabled val="1"/>
        </dgm:presLayoutVars>
      </dgm:prSet>
      <dgm:spPr/>
    </dgm:pt>
    <dgm:pt modelId="{33168228-1414-4AAF-B7E5-C08A80BBB2F1}" type="pres">
      <dgm:prSet presAssocID="{096A9AF0-0DAE-4EB3-B448-4501DA034F4A}" presName="ConnectLine" presStyleLbl="sibTrans1D1" presStyleIdx="1" presStyleCnt="9" custLinFactX="-1500000" custLinFactNeighborX="-1519248" custLinFactNeighborY="1625"/>
      <dgm:spPr>
        <a:xfrm>
          <a:off x="549480" y="2716698"/>
          <a:ext cx="0" cy="159296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C791BCDD-76D3-4E0E-98B9-0C4903CF0E94}" type="pres">
      <dgm:prSet presAssocID="{096A9AF0-0DAE-4EB3-B448-4501DA034F4A}" presName="EmptyPlaceHolder" presStyleCnt="0"/>
      <dgm:spPr/>
    </dgm:pt>
    <dgm:pt modelId="{3B1DA912-FDB7-4F73-8823-B30C56F7DE86}" type="pres">
      <dgm:prSet presAssocID="{6B0D7DA9-E6ED-4137-9716-F48BF62327A8}" presName="spaceBetweenRectangles" presStyleCnt="0"/>
      <dgm:spPr/>
    </dgm:pt>
    <dgm:pt modelId="{DCEEC7C0-6CAC-4153-B66A-D920E3B7F504}" type="pres">
      <dgm:prSet presAssocID="{683CC5F6-E9B5-49F2-909E-A68D38896308}" presName="composite" presStyleCnt="0"/>
      <dgm:spPr/>
    </dgm:pt>
    <dgm:pt modelId="{56361E50-9FEC-48AD-A369-C1A8379B35EC}" type="pres">
      <dgm:prSet presAssocID="{683CC5F6-E9B5-49F2-909E-A68D38896308}" presName="ConnectorPoint" presStyleLbl="lnNode1" presStyleIdx="2" presStyleCnt="9"/>
      <dgm:spPr>
        <a:xfrm>
          <a:off x="2436182" y="2640440"/>
          <a:ext cx="97431" cy="100744"/>
        </a:xfrm>
        <a:prstGeom prst="ellipse">
          <a:avLst/>
        </a:prstGeom>
        <a:solidFill>
          <a:srgbClr val="ABE373">
            <a:lumMod val="75000"/>
          </a:srgbClr>
        </a:solidFill>
        <a:ln w="6350" cap="flat" cmpd="sng" algn="ctr">
          <a:noFill/>
          <a:prstDash val="solid"/>
          <a:miter lim="800000"/>
        </a:ln>
        <a:effectLst/>
      </dgm:spPr>
    </dgm:pt>
    <dgm:pt modelId="{70AC7E27-D774-4261-A80F-683BBD09A81D}" type="pres">
      <dgm:prSet presAssocID="{683CC5F6-E9B5-49F2-909E-A68D38896308}" presName="DropPinPlaceHolder" presStyleCnt="0"/>
      <dgm:spPr/>
    </dgm:pt>
    <dgm:pt modelId="{7BC09B8D-1C75-4604-9F35-AEC078447C45}" type="pres">
      <dgm:prSet presAssocID="{683CC5F6-E9B5-49F2-909E-A68D38896308}" presName="DropPin" presStyleLbl="alignNode1" presStyleIdx="2" presStyleCnt="9" custLinFactNeighborX="-91728" custLinFactNeighborY="-10789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 rot="8100000">
          <a:off x="2314023" y="566248"/>
          <a:ext cx="382748" cy="382748"/>
        </a:xfrm>
        <a:prstGeom prst="ellipse">
          <a:avLst/>
        </a:prstGeom>
        <a:solidFill>
          <a:srgbClr val="ABE373"/>
        </a:solidFill>
        <a:ln>
          <a:noFill/>
        </a:ln>
        <a:effectLst/>
      </dgm:spPr>
    </dgm:pt>
    <dgm:pt modelId="{DFE91A1F-E910-48AB-A4C9-128002268483}" type="pres">
      <dgm:prSet presAssocID="{683CC5F6-E9B5-49F2-909E-A68D38896308}" presName="Ellipse" presStyleLbl="fgAcc1" presStyleIdx="3" presStyleCnt="10"/>
      <dgm:spPr>
        <a:xfrm>
          <a:off x="2356543" y="608768"/>
          <a:ext cx="297708" cy="297708"/>
        </a:xfrm>
        <a:prstGeom prst="star12">
          <a:avLst/>
        </a:prstGeom>
        <a:solidFill>
          <a:sysClr val="window" lastClr="FFFFFF">
            <a:hueOff val="0"/>
            <a:satOff val="0"/>
            <a:lum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FC8603F2-85FC-4134-978C-4054E468209C}" type="pres">
      <dgm:prSet presAssocID="{683CC5F6-E9B5-49F2-909E-A68D38896308}" presName="L2TextContainer" presStyleLbl="revTx" presStyleIdx="4" presStyleCnt="18">
        <dgm:presLayoutVars>
          <dgm:bulletEnabled val="1"/>
        </dgm:presLayoutVars>
      </dgm:prSet>
      <dgm:spPr/>
    </dgm:pt>
    <dgm:pt modelId="{4EB3AA5C-1289-44C6-9F3E-859ABA28E18F}" type="pres">
      <dgm:prSet presAssocID="{683CC5F6-E9B5-49F2-909E-A68D38896308}" presName="L1TextContainer" presStyleLbl="revTx" presStyleIdx="5" presStyleCnt="18" custScaleX="79838" custLinFactNeighborX="-27786" custLinFactNeighborY="-3085">
        <dgm:presLayoutVars>
          <dgm:chMax val="1"/>
          <dgm:chPref val="1"/>
          <dgm:bulletEnabled val="1"/>
        </dgm:presLayoutVars>
      </dgm:prSet>
      <dgm:spPr/>
    </dgm:pt>
    <dgm:pt modelId="{0BB03C0E-97EC-4D66-9B09-35D689DAB28C}" type="pres">
      <dgm:prSet presAssocID="{683CC5F6-E9B5-49F2-909E-A68D38896308}" presName="ConnectLine" presStyleLbl="sibTrans1D1" presStyleIdx="2" presStyleCnt="9" custLinFactX="-700000" custLinFactNeighborX="-761700"/>
      <dgm:spPr>
        <a:xfrm>
          <a:off x="2475698" y="1097851"/>
          <a:ext cx="0" cy="1592961"/>
        </a:xfrm>
        <a:prstGeom prst="line">
          <a:avLst/>
        </a:prstGeom>
        <a:noFill/>
        <a:ln w="114300" cap="rnd" cmpd="sng" algn="ctr">
          <a:solidFill>
            <a:sysClr val="window" lastClr="FFFFFF">
              <a:lumMod val="95000"/>
            </a:sysClr>
          </a:solidFill>
          <a:prstDash val="sysDot"/>
          <a:round/>
        </a:ln>
        <a:effectLst/>
      </dgm:spPr>
    </dgm:pt>
    <dgm:pt modelId="{1A7A92CB-81F0-42D4-87BF-4008DEFA9CA8}" type="pres">
      <dgm:prSet presAssocID="{683CC5F6-E9B5-49F2-909E-A68D38896308}" presName="EmptyPlaceHolder" presStyleCnt="0"/>
      <dgm:spPr/>
    </dgm:pt>
    <dgm:pt modelId="{ABE3202B-256B-4398-8B41-CB40EDB06266}" type="pres">
      <dgm:prSet presAssocID="{4C61DDEE-8BBF-4CBF-B066-7E60B6DF0A11}" presName="spaceBetweenRectangles" presStyleCnt="0"/>
      <dgm:spPr/>
    </dgm:pt>
    <dgm:pt modelId="{D70D26C6-D285-4BC0-B5ED-420DB9D6F5EB}" type="pres">
      <dgm:prSet presAssocID="{1BB32EC4-433A-4354-874A-D96725254076}" presName="composite" presStyleCnt="0"/>
      <dgm:spPr/>
    </dgm:pt>
    <dgm:pt modelId="{97D6B117-2637-412B-8657-EAAA593C6BF3}" type="pres">
      <dgm:prSet presAssocID="{1BB32EC4-433A-4354-874A-D96725254076}" presName="ConnectorPoint" presStyleLbl="lnNode1" presStyleIdx="3" presStyleCnt="9"/>
      <dgm:spPr>
        <a:xfrm>
          <a:off x="3547577" y="2649074"/>
          <a:ext cx="97431" cy="100744"/>
        </a:xfrm>
        <a:prstGeom prst="ellipse">
          <a:avLst/>
        </a:prstGeom>
        <a:solidFill>
          <a:srgbClr val="72D5E3"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6193B29-3FAE-41E5-9897-ED06F7C60219}" type="pres">
      <dgm:prSet presAssocID="{1BB32EC4-433A-4354-874A-D96725254076}" presName="DropPinPlaceHolder" presStyleCnt="0"/>
      <dgm:spPr/>
    </dgm:pt>
    <dgm:pt modelId="{517E7168-C12C-4852-8F0D-D284046B5BE7}" type="pres">
      <dgm:prSet presAssocID="{1BB32EC4-433A-4354-874A-D96725254076}" presName="DropPin" presStyleLbl="alignNode1" presStyleIdx="3" presStyleCnt="9" custLinFactX="-25932" custLinFactNeighborX="-100000" custLinFactNeighborY="4624"/>
      <dgm:spPr>
        <a:xfrm rot="18900000">
          <a:off x="3404177" y="4398124"/>
          <a:ext cx="382748" cy="382748"/>
        </a:xfrm>
        <a:prstGeom prst="teardrop">
          <a:avLst/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2D5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7BD27CB-1BB5-4008-B7BA-14EC131E8C60}" type="pres">
      <dgm:prSet presAssocID="{1BB32EC4-433A-4354-874A-D96725254076}" presName="Ellipse" presStyleLbl="fgAcc1" presStyleIdx="4" presStyleCnt="10"/>
      <dgm:spPr>
        <a:xfrm>
          <a:off x="3446697" y="4440644"/>
          <a:ext cx="297708" cy="297708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C0764032-A0A5-4323-A102-64136021E6AB}" type="pres">
      <dgm:prSet presAssocID="{1BB32EC4-433A-4354-874A-D96725254076}" presName="L2TextContainer" presStyleLbl="revTx" presStyleIdx="6" presStyleCnt="18">
        <dgm:presLayoutVars>
          <dgm:bulletEnabled val="1"/>
        </dgm:presLayoutVars>
      </dgm:prSet>
      <dgm:spPr/>
    </dgm:pt>
    <dgm:pt modelId="{EBDC2870-78D7-4D8F-8A58-265CFCB76074}" type="pres">
      <dgm:prSet presAssocID="{1BB32EC4-433A-4354-874A-D96725254076}" presName="L1TextContainer" presStyleLbl="revTx" presStyleIdx="7" presStyleCnt="18" custLinFactNeighborX="-26109" custLinFactNeighborY="-17605">
        <dgm:presLayoutVars>
          <dgm:chMax val="1"/>
          <dgm:chPref val="1"/>
          <dgm:bulletEnabled val="1"/>
        </dgm:presLayoutVars>
      </dgm:prSet>
      <dgm:spPr/>
    </dgm:pt>
    <dgm:pt modelId="{3ED89A26-B641-48A1-BC85-B351229A9F89}" type="pres">
      <dgm:prSet presAssocID="{1BB32EC4-433A-4354-874A-D96725254076}" presName="ConnectLine" presStyleLbl="sibTrans1D1" presStyleIdx="3" presStyleCnt="9" custLinFactX="-916981" custLinFactNeighborX="-1000000" custLinFactNeighborY="542"/>
      <dgm:spPr>
        <a:xfrm>
          <a:off x="3587092" y="2699446"/>
          <a:ext cx="0" cy="1592961"/>
        </a:xfrm>
        <a:prstGeom prst="line">
          <a:avLst/>
        </a:prstGeom>
        <a:noFill/>
        <a:ln w="12700" cap="flat" cmpd="sng" algn="ctr">
          <a:solidFill>
            <a:srgbClr val="72D5E3">
              <a:hueOff val="0"/>
              <a:satOff val="0"/>
              <a:lumOff val="0"/>
              <a:alphaOff val="0"/>
            </a:srgbClr>
          </a:solidFill>
          <a:prstDash val="dash"/>
          <a:miter lim="800000"/>
        </a:ln>
        <a:effectLst/>
      </dgm:spPr>
    </dgm:pt>
    <dgm:pt modelId="{FAA0EED0-0F47-4F5D-9D53-1A347D0F2637}" type="pres">
      <dgm:prSet presAssocID="{1BB32EC4-433A-4354-874A-D96725254076}" presName="EmptyPlaceHolder" presStyleCnt="0"/>
      <dgm:spPr/>
    </dgm:pt>
    <dgm:pt modelId="{1BDE77AF-111B-4FF3-A1C3-2B5DBE200141}" type="pres">
      <dgm:prSet presAssocID="{AACCF150-E9D9-4C50-8DE8-33EB9822490D}" presName="spaceBetweenRectangles" presStyleCnt="0"/>
      <dgm:spPr/>
    </dgm:pt>
    <dgm:pt modelId="{A1AE2BC4-A99C-4DD3-A84D-EB3461D18287}" type="pres">
      <dgm:prSet presAssocID="{212ADAAB-D5CB-4BBC-8DAF-7340FD334994}" presName="composite" presStyleCnt="0"/>
      <dgm:spPr/>
    </dgm:pt>
    <dgm:pt modelId="{278CF1E0-B1C4-4B10-A5EC-FD7EF0557E2D}" type="pres">
      <dgm:prSet presAssocID="{212ADAAB-D5CB-4BBC-8DAF-7340FD334994}" presName="ConnectorPoint" presStyleLbl="lnNode1" presStyleIdx="4" presStyleCnt="9"/>
      <dgm:spPr>
        <a:xfrm>
          <a:off x="5050754" y="2596073"/>
          <a:ext cx="98124" cy="100583"/>
        </a:xfrm>
        <a:prstGeom prst="ellipse">
          <a:avLst/>
        </a:prstGeom>
        <a:solidFill>
          <a:srgbClr val="ABE373">
            <a:lumMod val="75000"/>
          </a:srgbClr>
        </a:solidFill>
        <a:ln w="6350" cap="flat" cmpd="sng" algn="ctr">
          <a:noFill/>
          <a:prstDash val="solid"/>
          <a:miter lim="800000"/>
        </a:ln>
        <a:effectLst/>
      </dgm:spPr>
    </dgm:pt>
    <dgm:pt modelId="{27B65FB4-BE6A-41E6-BBE9-8DC9F7B73486}" type="pres">
      <dgm:prSet presAssocID="{212ADAAB-D5CB-4BBC-8DAF-7340FD334994}" presName="DropPinPlaceHolder" presStyleCnt="0"/>
      <dgm:spPr/>
    </dgm:pt>
    <dgm:pt modelId="{488CC4C6-DFBC-460C-A9ED-BEDA8CC682D4}" type="pres">
      <dgm:prSet presAssocID="{212ADAAB-D5CB-4BBC-8DAF-7340FD334994}" presName="DropPin" presStyleLbl="alignNode1" presStyleIdx="4" presStyleCnt="9" custLinFactX="-4166" custLinFactNeighborX="-100000" custLinFactNeighborY="-10789"/>
      <dgm:spPr>
        <a:xfrm rot="8100000">
          <a:off x="4887494" y="566248"/>
          <a:ext cx="382748" cy="382748"/>
        </a:xfrm>
        <a:prstGeom prst="smileyFace">
          <a:avLst/>
        </a:prstGeom>
        <a:solidFill>
          <a:srgbClr val="ABE373">
            <a:lumMod val="7500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48CA82DA-B677-461B-A08D-337683480059}" type="pres">
      <dgm:prSet presAssocID="{212ADAAB-D5CB-4BBC-8DAF-7340FD334994}" presName="Ellipse" presStyleLbl="fgAcc1" presStyleIdx="5" presStyleCnt="10"/>
      <dgm:spPr>
        <a:xfrm>
          <a:off x="4930014" y="608768"/>
          <a:ext cx="297708" cy="297708"/>
        </a:xfrm>
        <a:prstGeom prst="quadArrowCallout">
          <a:avLst/>
        </a:prstGeom>
        <a:solidFill>
          <a:sysClr val="window" lastClr="FFFFFF">
            <a:hueOff val="0"/>
            <a:satOff val="0"/>
            <a:lum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D1646913-A3FA-4470-A3E9-C64B0A13A62A}" type="pres">
      <dgm:prSet presAssocID="{212ADAAB-D5CB-4BBC-8DAF-7340FD334994}" presName="L2TextContainer" presStyleLbl="revTx" presStyleIdx="8" presStyleCnt="18">
        <dgm:presLayoutVars>
          <dgm:bulletEnabled val="1"/>
        </dgm:presLayoutVars>
      </dgm:prSet>
      <dgm:spPr/>
    </dgm:pt>
    <dgm:pt modelId="{6EC2FC68-E1B8-4274-8090-C2C96A4CD82C}" type="pres">
      <dgm:prSet presAssocID="{212ADAAB-D5CB-4BBC-8DAF-7340FD334994}" presName="L1TextContainer" presStyleLbl="revTx" presStyleIdx="9" presStyleCnt="18" custScaleX="108413" custLinFactNeighborX="-20085" custLinFactNeighborY="4623">
        <dgm:presLayoutVars>
          <dgm:chMax val="1"/>
          <dgm:chPref val="1"/>
          <dgm:bulletEnabled val="1"/>
        </dgm:presLayoutVars>
      </dgm:prSet>
      <dgm:spPr/>
    </dgm:pt>
    <dgm:pt modelId="{4F41BF23-550C-4E7F-977E-3D22E3AF7B51}" type="pres">
      <dgm:prSet presAssocID="{212ADAAB-D5CB-4BBC-8DAF-7340FD334994}" presName="ConnectLine" presStyleLbl="sibTrans1D1" presStyleIdx="4" presStyleCnt="9" custScaleX="100711" custScaleY="99841" custLinFactX="-733586" custLinFactNeighborX="-800000" custLinFactNeighborY="-2708"/>
      <dgm:spPr>
        <a:xfrm>
          <a:off x="5090615" y="1055980"/>
          <a:ext cx="0" cy="1590428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5018695D-CFD4-49F8-8967-BA8A0C0A0DE1}" type="pres">
      <dgm:prSet presAssocID="{212ADAAB-D5CB-4BBC-8DAF-7340FD334994}" presName="EmptyPlaceHolder" presStyleCnt="0"/>
      <dgm:spPr/>
    </dgm:pt>
    <dgm:pt modelId="{7CDF06EF-3221-42B1-9462-1607BB1CE4B6}" type="pres">
      <dgm:prSet presAssocID="{AB2787E4-2A8B-428D-A4AE-2B14DCFFC4E7}" presName="spaceBetweenRectangles" presStyleCnt="0"/>
      <dgm:spPr/>
    </dgm:pt>
    <dgm:pt modelId="{C20C9280-5F55-4732-86B5-7A62F8FB6750}" type="pres">
      <dgm:prSet presAssocID="{30FD8BC1-7A32-47D1-A469-F0876C203FFA}" presName="composite" presStyleCnt="0"/>
      <dgm:spPr/>
    </dgm:pt>
    <dgm:pt modelId="{6277EEB6-6CF5-4EF1-A893-48A4043296B8}" type="pres">
      <dgm:prSet presAssocID="{30FD8BC1-7A32-47D1-A469-F0876C203FFA}" presName="ConnectorPoint" presStyleLbl="lnNode1" presStyleIdx="5" presStyleCnt="9"/>
      <dgm:spPr>
        <a:xfrm>
          <a:off x="7061333" y="2640440"/>
          <a:ext cx="97431" cy="100744"/>
        </a:xfrm>
        <a:prstGeom prst="ellipse">
          <a:avLst/>
        </a:prstGeom>
        <a:solidFill>
          <a:srgbClr val="72D5E3"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1809B87-BBBE-40DF-A533-7901C809A62E}" type="pres">
      <dgm:prSet presAssocID="{30FD8BC1-7A32-47D1-A469-F0876C203FFA}" presName="DropPinPlaceHolder" presStyleCnt="0"/>
      <dgm:spPr/>
    </dgm:pt>
    <dgm:pt modelId="{F2AC01F2-38F5-4AFE-85A4-C5B8E1D9B878}" type="pres">
      <dgm:prSet presAssocID="{30FD8BC1-7A32-47D1-A469-F0876C203FFA}" presName="DropPin" presStyleLbl="alignNode1" presStyleIdx="5" presStyleCnt="9"/>
      <dgm:spPr>
        <a:xfrm rot="18900000">
          <a:off x="6909474" y="4372244"/>
          <a:ext cx="382748" cy="382748"/>
        </a:xfrm>
        <a:prstGeom prst="teardrop">
          <a:avLst>
            <a:gd name="adj" fmla="val 115000"/>
          </a:avLst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gm:spPr>
    </dgm:pt>
    <dgm:pt modelId="{4FC7119D-474F-4F35-AEAD-8850355A306C}" type="pres">
      <dgm:prSet presAssocID="{30FD8BC1-7A32-47D1-A469-F0876C203FFA}" presName="Ellipse" presStyleLbl="fgAcc1" presStyleIdx="6" presStyleCnt="10"/>
      <dgm:spPr>
        <a:xfrm>
          <a:off x="6951994" y="4414764"/>
          <a:ext cx="297708" cy="297708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2ACD4AEE-C389-406C-BC00-9F52D102C18D}" type="pres">
      <dgm:prSet presAssocID="{30FD8BC1-7A32-47D1-A469-F0876C203FFA}" presName="L2TextContainer" presStyleLbl="revTx" presStyleIdx="10" presStyleCnt="18">
        <dgm:presLayoutVars>
          <dgm:bulletEnabled val="1"/>
        </dgm:presLayoutVars>
      </dgm:prSet>
      <dgm:spPr/>
    </dgm:pt>
    <dgm:pt modelId="{48987199-24B4-465A-BB84-4F58CD6335A5}" type="pres">
      <dgm:prSet presAssocID="{30FD8BC1-7A32-47D1-A469-F0876C203FFA}" presName="L1TextContainer" presStyleLbl="revTx" presStyleIdx="11" presStyleCnt="18" custLinFactNeighborX="5532" custLinFactNeighborY="19812">
        <dgm:presLayoutVars>
          <dgm:chMax val="1"/>
          <dgm:chPref val="1"/>
          <dgm:bulletEnabled val="1"/>
        </dgm:presLayoutVars>
      </dgm:prSet>
      <dgm:spPr/>
    </dgm:pt>
    <dgm:pt modelId="{443CFE82-EBA3-434C-9310-94C4CD1C83E4}" type="pres">
      <dgm:prSet presAssocID="{30FD8BC1-7A32-47D1-A469-F0876C203FFA}" presName="ConnectLine" presStyleLbl="sibTrans1D1" presStyleIdx="5" presStyleCnt="9"/>
      <dgm:spPr>
        <a:xfrm>
          <a:off x="7100848" y="2690813"/>
          <a:ext cx="0" cy="1592961"/>
        </a:xfrm>
        <a:prstGeom prst="line">
          <a:avLst/>
        </a:prstGeom>
        <a:noFill/>
        <a:ln w="12700" cap="flat" cmpd="sng" algn="ctr">
          <a:solidFill>
            <a:srgbClr val="72D5E3">
              <a:hueOff val="0"/>
              <a:satOff val="0"/>
              <a:lumOff val="0"/>
              <a:alphaOff val="0"/>
            </a:srgbClr>
          </a:solidFill>
          <a:prstDash val="dash"/>
          <a:miter lim="800000"/>
        </a:ln>
        <a:effectLst/>
      </dgm:spPr>
    </dgm:pt>
    <dgm:pt modelId="{8B6041F8-8940-49BB-8A21-8D740E21256F}" type="pres">
      <dgm:prSet presAssocID="{30FD8BC1-7A32-47D1-A469-F0876C203FFA}" presName="EmptyPlaceHolder" presStyleCnt="0"/>
      <dgm:spPr/>
    </dgm:pt>
    <dgm:pt modelId="{3618C2B3-A078-43D0-8CF7-0BAA1A27A98C}" type="pres">
      <dgm:prSet presAssocID="{86318605-3609-4804-9317-BCA70FD5DF5F}" presName="spaceBetweenRectangles" presStyleCnt="0"/>
      <dgm:spPr/>
    </dgm:pt>
    <dgm:pt modelId="{FA245B42-5AA8-4966-865C-12A6BB7926CE}" type="pres">
      <dgm:prSet presAssocID="{45943502-EFCD-4FB2-88DA-8DBC4B858405}" presName="composite" presStyleCnt="0"/>
      <dgm:spPr/>
    </dgm:pt>
    <dgm:pt modelId="{6F7FF563-6583-4CBF-B002-6898B67B1CE4}" type="pres">
      <dgm:prSet presAssocID="{45943502-EFCD-4FB2-88DA-8DBC4B858405}" presName="ConnectorPoint" presStyleLbl="lnNode1" presStyleIdx="6" presStyleCnt="9"/>
      <dgm:spPr>
        <a:xfrm>
          <a:off x="8444086" y="2631807"/>
          <a:ext cx="97431" cy="100744"/>
        </a:xfrm>
        <a:prstGeom prst="ellipse">
          <a:avLst/>
        </a:prstGeom>
        <a:solidFill>
          <a:srgbClr val="EC7276"/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29372B2-E40E-4296-8597-7C3DB20AE1CC}" type="pres">
      <dgm:prSet presAssocID="{45943502-EFCD-4FB2-88DA-8DBC4B858405}" presName="DropPinPlaceHolder" presStyleCnt="0"/>
      <dgm:spPr/>
    </dgm:pt>
    <dgm:pt modelId="{85B4DD15-ACCE-4E94-81F6-A41D372B65CA}" type="pres">
      <dgm:prSet presAssocID="{45943502-EFCD-4FB2-88DA-8DBC4B858405}" presName="DropPin" presStyleLbl="alignNode1" presStyleIdx="6" presStyleCnt="9" custLinFactNeighborX="3188" custLinFactNeighborY="-15411"/>
      <dgm:spPr>
        <a:xfrm rot="8100000">
          <a:off x="8292231" y="540379"/>
          <a:ext cx="382748" cy="382748"/>
        </a:xfrm>
        <a:prstGeom prst="teardrop">
          <a:avLst>
            <a:gd name="adj" fmla="val 115000"/>
          </a:avLst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2D5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68E85BC-80BB-4D50-99BD-F56BE01F8BC0}" type="pres">
      <dgm:prSet presAssocID="{45943502-EFCD-4FB2-88DA-8DBC4B858405}" presName="Ellipse" presStyleLbl="fgAcc1" presStyleIdx="7" presStyleCnt="10"/>
      <dgm:spPr>
        <a:xfrm>
          <a:off x="8334751" y="582899"/>
          <a:ext cx="297708" cy="297708"/>
        </a:xfrm>
        <a:prstGeom prst="ellipse">
          <a:avLst/>
        </a:prstGeom>
        <a:solidFill>
          <a:srgbClr val="EC727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7B116766-9EEC-4670-ACC4-69C260308E99}" type="pres">
      <dgm:prSet presAssocID="{45943502-EFCD-4FB2-88DA-8DBC4B858405}" presName="L2TextContainer" presStyleLbl="revTx" presStyleIdx="12" presStyleCnt="18">
        <dgm:presLayoutVars>
          <dgm:bulletEnabled val="1"/>
        </dgm:presLayoutVars>
      </dgm:prSet>
      <dgm:spPr>
        <a:prstGeom prst="rect">
          <a:avLst/>
        </a:prstGeom>
      </dgm:spPr>
    </dgm:pt>
    <dgm:pt modelId="{17DE55A8-FF09-438A-A966-360C2824EC98}" type="pres">
      <dgm:prSet presAssocID="{45943502-EFCD-4FB2-88DA-8DBC4B858405}" presName="L1TextContainer" presStyleLbl="revTx" presStyleIdx="13" presStyleCnt="18" custLinFactNeighborX="-1038" custLinFactNeighborY="-13539">
        <dgm:presLayoutVars>
          <dgm:chMax val="1"/>
          <dgm:chPref val="1"/>
          <dgm:bulletEnabled val="1"/>
        </dgm:presLayoutVars>
      </dgm:prSet>
      <dgm:spPr/>
    </dgm:pt>
    <dgm:pt modelId="{1E1C2C64-5A77-4914-90DE-30A6C6F69774}" type="pres">
      <dgm:prSet presAssocID="{45943502-EFCD-4FB2-88DA-8DBC4B858405}" presName="ConnectLine" presStyleLbl="sibTrans1D1" presStyleIdx="6" presStyleCnt="9" custLinFactNeighborX="47922" custLinFactNeighborY="-542"/>
      <dgm:spPr>
        <a:xfrm>
          <a:off x="8483601" y="1089217"/>
          <a:ext cx="0" cy="1592961"/>
        </a:xfrm>
        <a:prstGeom prst="line">
          <a:avLst/>
        </a:prstGeom>
        <a:noFill/>
        <a:ln w="38100" cap="flat" cmpd="sng" algn="ctr">
          <a:solidFill>
            <a:srgbClr val="EC7276"/>
          </a:solidFill>
          <a:prstDash val="sysDot"/>
          <a:miter lim="800000"/>
        </a:ln>
        <a:effectLst/>
      </dgm:spPr>
    </dgm:pt>
    <dgm:pt modelId="{6621F3BE-629E-4B21-81CE-DD0E66A53343}" type="pres">
      <dgm:prSet presAssocID="{45943502-EFCD-4FB2-88DA-8DBC4B858405}" presName="EmptyPlaceHolder" presStyleCnt="0"/>
      <dgm:spPr/>
    </dgm:pt>
    <dgm:pt modelId="{57E56F2E-9459-48D5-98DB-3522F9026FCF}" type="pres">
      <dgm:prSet presAssocID="{A7192D3E-E18E-457F-A093-DD00EF944E81}" presName="spaceBetweenRectangles" presStyleCnt="0"/>
      <dgm:spPr/>
    </dgm:pt>
    <dgm:pt modelId="{C147CFDD-3013-49D1-82E4-6303D3033A41}" type="pres">
      <dgm:prSet presAssocID="{7A8E907F-E1EA-4F9F-B934-80072F0A9F78}" presName="composite" presStyleCnt="0"/>
      <dgm:spPr/>
    </dgm:pt>
    <dgm:pt modelId="{85990B41-2B97-4528-ABD2-D6363CE16A19}" type="pres">
      <dgm:prSet presAssocID="{7A8E907F-E1EA-4F9F-B934-80072F0A9F78}" presName="ConnectorPoint" presStyleLbl="lnNode1" presStyleIdx="7" presStyleCnt="9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43C96E3-1135-4CCA-8AB1-1258EDF57BEE}" type="pres">
      <dgm:prSet presAssocID="{7A8E907F-E1EA-4F9F-B934-80072F0A9F78}" presName="DropPinPlaceHolder" presStyleCnt="0"/>
      <dgm:spPr/>
    </dgm:pt>
    <dgm:pt modelId="{F2B82CF1-EFBA-4E41-B77C-93854660F86E}" type="pres">
      <dgm:prSet presAssocID="{7A8E907F-E1EA-4F9F-B934-80072F0A9F78}" presName="DropPin" presStyleLbl="alignNode1" presStyleIdx="7" presStyleCnt="9"/>
      <dgm:spPr>
        <a:solidFill>
          <a:schemeClr val="accent4"/>
        </a:solidFill>
        <a:ln>
          <a:noFill/>
        </a:ln>
      </dgm:spPr>
    </dgm:pt>
    <dgm:pt modelId="{63244C9D-ABAF-4DCF-8F01-4BF787A8B7B0}" type="pres">
      <dgm:prSet presAssocID="{7A8E907F-E1EA-4F9F-B934-80072F0A9F78}" presName="Ellipse" presStyleLbl="fgAcc1" presStyleIdx="8" presStyleCnt="10"/>
      <dgm:spPr>
        <a:solidFill>
          <a:schemeClr val="tx2">
            <a:alpha val="90000"/>
          </a:schemeClr>
        </a:solidFill>
        <a:ln w="25400" cap="flat" cmpd="sng" algn="ctr">
          <a:noFill/>
          <a:prstDash val="solid"/>
        </a:ln>
        <a:effectLst/>
      </dgm:spPr>
    </dgm:pt>
    <dgm:pt modelId="{C1C5F652-04CB-498E-B0BB-4C228C5AC747}" type="pres">
      <dgm:prSet presAssocID="{7A8E907F-E1EA-4F9F-B934-80072F0A9F78}" presName="L2TextContainer" presStyleLbl="revTx" presStyleIdx="14" presStyleCnt="18">
        <dgm:presLayoutVars>
          <dgm:bulletEnabled val="1"/>
        </dgm:presLayoutVars>
      </dgm:prSet>
      <dgm:spPr>
        <a:prstGeom prst="rect">
          <a:avLst/>
        </a:prstGeom>
      </dgm:spPr>
    </dgm:pt>
    <dgm:pt modelId="{A6552BBB-6F38-4AB8-87CE-1812D26B5BA2}" type="pres">
      <dgm:prSet presAssocID="{7A8E907F-E1EA-4F9F-B934-80072F0A9F78}" presName="L1TextContainer" presStyleLbl="revTx" presStyleIdx="15" presStyleCnt="18">
        <dgm:presLayoutVars>
          <dgm:chMax val="1"/>
          <dgm:chPref val="1"/>
          <dgm:bulletEnabled val="1"/>
        </dgm:presLayoutVars>
      </dgm:prSet>
      <dgm:spPr/>
    </dgm:pt>
    <dgm:pt modelId="{C28B6C6C-7D29-4045-84B5-86039F14AE2A}" type="pres">
      <dgm:prSet presAssocID="{7A8E907F-E1EA-4F9F-B934-80072F0A9F78}" presName="ConnectLine" presStyleLbl="sibTrans1D1" presStyleIdx="7" presStyleCnt="9"/>
      <dgm:spPr>
        <a:noFill/>
        <a:ln w="12700" cap="flat" cmpd="sng" algn="ctr">
          <a:solidFill>
            <a:schemeClr val="accent4"/>
          </a:solidFill>
          <a:prstDash val="dash"/>
        </a:ln>
        <a:effectLst/>
      </dgm:spPr>
    </dgm:pt>
    <dgm:pt modelId="{BC0DE663-07EF-40AB-BB49-5BED8E7F58EB}" type="pres">
      <dgm:prSet presAssocID="{7A8E907F-E1EA-4F9F-B934-80072F0A9F78}" presName="EmptyPlaceHolder" presStyleCnt="0"/>
      <dgm:spPr/>
    </dgm:pt>
    <dgm:pt modelId="{CEE8FC59-E2D7-4928-9D9F-4C89480C0FC3}" type="pres">
      <dgm:prSet presAssocID="{862E052B-72BD-4316-ADCE-BA678F5B381D}" presName="spaceBetweenRectangles" presStyleCnt="0"/>
      <dgm:spPr/>
    </dgm:pt>
    <dgm:pt modelId="{411CA9C2-E540-4411-91B1-CE03D716739C}" type="pres">
      <dgm:prSet presAssocID="{478FCB2C-E1FD-41FF-9287-4E48B22DAD92}" presName="composite" presStyleCnt="0"/>
      <dgm:spPr/>
    </dgm:pt>
    <dgm:pt modelId="{DD338EF2-AEEA-44C3-94FD-2BE86224782C}" type="pres">
      <dgm:prSet presAssocID="{478FCB2C-E1FD-41FF-9287-4E48B22DAD92}" presName="ConnectorPoint" presStyleLbl="lnNode1" presStyleIdx="8" presStyleCnt="9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2B787E0-B77C-4343-9ADD-2C0DB90FD3C2}" type="pres">
      <dgm:prSet presAssocID="{478FCB2C-E1FD-41FF-9287-4E48B22DAD92}" presName="DropPinPlaceHolder" presStyleCnt="0"/>
      <dgm:spPr/>
    </dgm:pt>
    <dgm:pt modelId="{ACC1F55A-29C5-4F86-B414-BCED0AB9A2FB}" type="pres">
      <dgm:prSet presAssocID="{478FCB2C-E1FD-41FF-9287-4E48B22DAD92}" presName="DropPin" presStyleLbl="alignNode1" presStyleIdx="8" presStyleCnt="9"/>
      <dgm:spPr>
        <a:solidFill>
          <a:schemeClr val="accent4"/>
        </a:solidFill>
        <a:ln>
          <a:noFill/>
        </a:ln>
      </dgm:spPr>
    </dgm:pt>
    <dgm:pt modelId="{A6E55F66-077B-4B44-8890-58A882DD5D68}" type="pres">
      <dgm:prSet presAssocID="{478FCB2C-E1FD-41FF-9287-4E48B22DAD92}" presName="Ellipse" presStyleLbl="fgAcc1" presStyleIdx="9" presStyleCnt="10"/>
      <dgm:spPr>
        <a:solidFill>
          <a:schemeClr val="tx2">
            <a:alpha val="90000"/>
          </a:schemeClr>
        </a:solidFill>
        <a:ln w="25400" cap="flat" cmpd="sng" algn="ctr">
          <a:noFill/>
          <a:prstDash val="solid"/>
        </a:ln>
        <a:effectLst/>
      </dgm:spPr>
    </dgm:pt>
    <dgm:pt modelId="{63D23614-FE9E-4EBD-85EC-0643826836F3}" type="pres">
      <dgm:prSet presAssocID="{478FCB2C-E1FD-41FF-9287-4E48B22DAD92}" presName="L2TextContainer" presStyleLbl="revTx" presStyleIdx="16" presStyleCnt="18">
        <dgm:presLayoutVars>
          <dgm:bulletEnabled val="1"/>
        </dgm:presLayoutVars>
      </dgm:prSet>
      <dgm:spPr>
        <a:prstGeom prst="rect">
          <a:avLst/>
        </a:prstGeom>
      </dgm:spPr>
    </dgm:pt>
    <dgm:pt modelId="{95B2C31E-B70C-443E-AEF6-CD5E081D3946}" type="pres">
      <dgm:prSet presAssocID="{478FCB2C-E1FD-41FF-9287-4E48B22DAD92}" presName="L1TextContainer" presStyleLbl="revTx" presStyleIdx="17" presStyleCnt="18">
        <dgm:presLayoutVars>
          <dgm:chMax val="1"/>
          <dgm:chPref val="1"/>
          <dgm:bulletEnabled val="1"/>
        </dgm:presLayoutVars>
      </dgm:prSet>
      <dgm:spPr/>
    </dgm:pt>
    <dgm:pt modelId="{5803F874-30AA-4669-92BE-67400163C809}" type="pres">
      <dgm:prSet presAssocID="{478FCB2C-E1FD-41FF-9287-4E48B22DAD92}" presName="ConnectLine" presStyleLbl="sibTrans1D1" presStyleIdx="8" presStyleCnt="9"/>
      <dgm:spPr>
        <a:noFill/>
        <a:ln w="12700" cap="flat" cmpd="sng" algn="ctr">
          <a:solidFill>
            <a:schemeClr val="accent4"/>
          </a:solidFill>
          <a:prstDash val="dash"/>
        </a:ln>
        <a:effectLst/>
      </dgm:spPr>
    </dgm:pt>
    <dgm:pt modelId="{442B1943-5BB9-471C-961D-8584CD21A8F9}" type="pres">
      <dgm:prSet presAssocID="{478FCB2C-E1FD-41FF-9287-4E48B22DAD92}" presName="EmptyPlaceHolder" presStyleCnt="0"/>
      <dgm:spPr/>
    </dgm:pt>
  </dgm:ptLst>
  <dgm:cxnLst>
    <dgm:cxn modelId="{B1923E03-294B-4C57-8DB6-25BDB82A57DA}" srcId="{63085546-7C7C-4B3E-ABEB-2669F1A65FB2}" destId="{45943502-EFCD-4FB2-88DA-8DBC4B858405}" srcOrd="6" destOrd="0" parTransId="{E54DC134-B964-4C4E-9817-461DF6FE4499}" sibTransId="{A7192D3E-E18E-457F-A093-DD00EF944E81}"/>
    <dgm:cxn modelId="{D4B19F0F-EC80-4D68-BB74-B4CDCD5F2AB8}" type="presOf" srcId="{30FD8BC1-7A32-47D1-A469-F0876C203FFA}" destId="{48987199-24B4-465A-BB84-4F58CD6335A5}" srcOrd="0" destOrd="0" presId="urn:microsoft.com/office/officeart/2017/3/layout/DropPinTimeline"/>
    <dgm:cxn modelId="{2F02861A-3FDC-4C2B-B724-282D5914D85A}" type="presOf" srcId="{212ADAAB-D5CB-4BBC-8DAF-7340FD334994}" destId="{6EC2FC68-E1B8-4274-8090-C2C96A4CD82C}" srcOrd="0" destOrd="0" presId="urn:microsoft.com/office/officeart/2017/3/layout/DropPinTimeline"/>
    <dgm:cxn modelId="{01E38A32-CB8F-4E80-9710-FAE7DE21767B}" type="presOf" srcId="{85DFABF9-8FE0-49B7-8685-C8E0E5C7AC04}" destId="{C1C5F652-04CB-498E-B0BB-4C228C5AC747}" srcOrd="0" destOrd="0" presId="urn:microsoft.com/office/officeart/2017/3/layout/DropPinTimeline"/>
    <dgm:cxn modelId="{315E4334-BC7C-4557-976F-1ACB86850BD6}" type="presOf" srcId="{F6853992-6943-438C-BD22-A6B6F6BBB68E}" destId="{63D23614-FE9E-4EBD-85EC-0643826836F3}" srcOrd="0" destOrd="0" presId="urn:microsoft.com/office/officeart/2017/3/layout/DropPinTimeline"/>
    <dgm:cxn modelId="{991E153C-2D4A-4089-A3BB-23D6CF24990F}" type="presOf" srcId="{683CC5F6-E9B5-49F2-909E-A68D38896308}" destId="{4EB3AA5C-1289-44C6-9F3E-859ABA28E18F}" srcOrd="0" destOrd="0" presId="urn:microsoft.com/office/officeart/2017/3/layout/DropPinTimeline"/>
    <dgm:cxn modelId="{39A11E5C-7A57-4117-A6DF-36000C29509C}" srcId="{9DCEA5FC-4640-45AF-B712-7A4FD94AEF0D}" destId="{831701CF-77C7-46C0-A913-8CC39517BAB8}" srcOrd="0" destOrd="0" parTransId="{13FBC60D-3EA6-4496-BA97-C1AE8C7F8961}" sibTransId="{75156CDF-E17B-4DAD-AE37-EA44D7F37090}"/>
    <dgm:cxn modelId="{DD687B5C-28C8-4088-99B8-D375C5FDAE4A}" srcId="{212ADAAB-D5CB-4BBC-8DAF-7340FD334994}" destId="{2AEE5C11-34AE-4EB7-8907-9BED418EA471}" srcOrd="0" destOrd="0" parTransId="{2E14AD1F-C7EA-45AE-ADC0-0EE92A6516CB}" sibTransId="{F36FDDA0-6B91-47CB-8114-B6F076E55FC8}"/>
    <dgm:cxn modelId="{C709CE42-717D-4C89-8B0C-D7B148C133B9}" type="presOf" srcId="{8B14FBF0-8477-42A2-8183-01EBD30A83E8}" destId="{2ACD4AEE-C389-406C-BC00-9F52D102C18D}" srcOrd="0" destOrd="1" presId="urn:microsoft.com/office/officeart/2017/3/layout/DropPinTimeline"/>
    <dgm:cxn modelId="{DBD99269-D7F7-4B47-B17B-A5AE402751D9}" srcId="{63085546-7C7C-4B3E-ABEB-2669F1A65FB2}" destId="{9DCEA5FC-4640-45AF-B712-7A4FD94AEF0D}" srcOrd="0" destOrd="0" parTransId="{929A5FD9-0612-4B79-9B59-C3C36D34A069}" sibTransId="{0A99745B-BB5C-49B3-A782-8DB57641F6C9}"/>
    <dgm:cxn modelId="{C8C7266C-2A0C-476A-85B3-F12BE2521F4C}" srcId="{63085546-7C7C-4B3E-ABEB-2669F1A65FB2}" destId="{212ADAAB-D5CB-4BBC-8DAF-7340FD334994}" srcOrd="4" destOrd="0" parTransId="{45F6D312-A686-491E-95E3-EFB9640CC472}" sibTransId="{AB2787E4-2A8B-428D-A4AE-2B14DCFFC4E7}"/>
    <dgm:cxn modelId="{2841EC4D-F3DC-4972-B897-89C9EA062B26}" type="presOf" srcId="{92921081-529B-4D1C-83A4-C416BB4C5224}" destId="{B608C5A1-CE9E-4410-9F2F-F714CC6AB069}" srcOrd="0" destOrd="0" presId="urn:microsoft.com/office/officeart/2017/3/layout/DropPinTimeline"/>
    <dgm:cxn modelId="{0AD0C06F-2024-4B2A-A631-1005E3837123}" srcId="{478FCB2C-E1FD-41FF-9287-4E48B22DAD92}" destId="{F6853992-6943-438C-BD22-A6B6F6BBB68E}" srcOrd="0" destOrd="0" parTransId="{B482AD22-C7A8-4C70-8D18-2A1C7E47EF71}" sibTransId="{EC0FFD3D-700B-4573-AE5A-5EEEE432022C}"/>
    <dgm:cxn modelId="{0E113651-2C5D-4FF9-AAB8-DD362E473794}" type="presOf" srcId="{F54B476B-5B9C-4FBB-AF72-658E29932F10}" destId="{2ACD4AEE-C389-406C-BC00-9F52D102C18D}" srcOrd="0" destOrd="0" presId="urn:microsoft.com/office/officeart/2017/3/layout/DropPinTimeline"/>
    <dgm:cxn modelId="{DDFA5F71-3091-4716-A415-EB60150B4E65}" srcId="{683CC5F6-E9B5-49F2-909E-A68D38896308}" destId="{2C9515E6-9AFF-4B84-9D9F-458CFEF29267}" srcOrd="0" destOrd="0" parTransId="{3378C8DB-4DFF-47DF-A3D6-5C306769115E}" sibTransId="{FCA050F9-761A-457A-96FD-924FE2476547}"/>
    <dgm:cxn modelId="{3C15AF51-54A6-4ED0-824A-52A4CE5468AB}" type="presOf" srcId="{2AEE5C11-34AE-4EB7-8907-9BED418EA471}" destId="{D1646913-A3FA-4470-A3E9-C64B0A13A62A}" srcOrd="0" destOrd="0" presId="urn:microsoft.com/office/officeart/2017/3/layout/DropPinTimeline"/>
    <dgm:cxn modelId="{486BD371-98AA-4233-9BAA-C65610B39943}" srcId="{478FCB2C-E1FD-41FF-9287-4E48B22DAD92}" destId="{D52930BC-BD36-454E-BC3B-93904D06C69C}" srcOrd="1" destOrd="0" parTransId="{D0A9D9B3-B1CC-4321-AB36-CC9C89261741}" sibTransId="{405A4816-E32F-4F80-8DA0-05365C52251D}"/>
    <dgm:cxn modelId="{6257D573-2A92-42F9-BE68-3EF80F345151}" srcId="{63085546-7C7C-4B3E-ABEB-2669F1A65FB2}" destId="{7A8E907F-E1EA-4F9F-B934-80072F0A9F78}" srcOrd="7" destOrd="0" parTransId="{2AA8C0FE-2694-4728-BAC1-6D57BE81A1D3}" sibTransId="{862E052B-72BD-4316-ADCE-BA678F5B381D}"/>
    <dgm:cxn modelId="{1E56A854-0F57-478A-8DF7-33238229D898}" type="presOf" srcId="{A8D94C67-519A-4EAA-BCB6-2AFFC97D88BA}" destId="{7B116766-9EEC-4670-ACC4-69C260308E99}" srcOrd="0" destOrd="0" presId="urn:microsoft.com/office/officeart/2017/3/layout/DropPinTimeline"/>
    <dgm:cxn modelId="{2486DF54-0D23-4365-95A8-FCB0E326820D}" srcId="{7A8E907F-E1EA-4F9F-B934-80072F0A9F78}" destId="{85DFABF9-8FE0-49B7-8685-C8E0E5C7AC04}" srcOrd="0" destOrd="0" parTransId="{9604D49A-E606-4ED1-A050-9C34AF6516E3}" sibTransId="{2B9C8BE5-8FBC-4039-9096-75B02666C726}"/>
    <dgm:cxn modelId="{601FA375-B804-4895-B969-A3CE7B37C85C}" type="presOf" srcId="{096A9AF0-0DAE-4EB3-B448-4501DA034F4A}" destId="{C1E34084-406C-48D5-88FE-7226282DBC49}" srcOrd="0" destOrd="0" presId="urn:microsoft.com/office/officeart/2017/3/layout/DropPinTimeline"/>
    <dgm:cxn modelId="{761E4B58-8AA0-4EE9-9827-01A0CA5D8AAC}" type="presOf" srcId="{9DCEA5FC-4640-45AF-B712-7A4FD94AEF0D}" destId="{85C50C56-6DC8-4C47-8DBC-4FD6B1554AA4}" srcOrd="0" destOrd="0" presId="urn:microsoft.com/office/officeart/2017/3/layout/DropPinTimeline"/>
    <dgm:cxn modelId="{B05C4C7C-FEB8-4825-98A0-C38D3021918A}" srcId="{096A9AF0-0DAE-4EB3-B448-4501DA034F4A}" destId="{92921081-529B-4D1C-83A4-C416BB4C5224}" srcOrd="0" destOrd="0" parTransId="{5AD2C2F8-A1D7-469B-93D8-B578BEFE51F8}" sibTransId="{ECC13403-1F53-4ED4-AE4F-334EEC7C8710}"/>
    <dgm:cxn modelId="{5290028A-5E27-42E8-B7EC-32F002896B8E}" type="presOf" srcId="{337D2A5A-97E1-403E-93DF-29C68BE1FC3A}" destId="{C0764032-A0A5-4323-A102-64136021E6AB}" srcOrd="0" destOrd="0" presId="urn:microsoft.com/office/officeart/2017/3/layout/DropPinTimeline"/>
    <dgm:cxn modelId="{85D0308E-2E29-4D25-8018-B737AFC2E026}" srcId="{63085546-7C7C-4B3E-ABEB-2669F1A65FB2}" destId="{1BB32EC4-433A-4354-874A-D96725254076}" srcOrd="3" destOrd="0" parTransId="{AD6543DB-76E3-40B8-977D-0261552D0860}" sibTransId="{AACCF150-E9D9-4C50-8DE8-33EB9822490D}"/>
    <dgm:cxn modelId="{E8055090-760D-4ED0-AB5B-1F37AB08A8C1}" type="presOf" srcId="{2C9515E6-9AFF-4B84-9D9F-458CFEF29267}" destId="{FC8603F2-85FC-4134-978C-4054E468209C}" srcOrd="0" destOrd="0" presId="urn:microsoft.com/office/officeart/2017/3/layout/DropPinTimeline"/>
    <dgm:cxn modelId="{247DE591-0579-4FF5-9C62-940C4F67096B}" type="presOf" srcId="{63085546-7C7C-4B3E-ABEB-2669F1A65FB2}" destId="{7A5D3400-AF5B-4297-8592-4C1EDB9D0973}" srcOrd="0" destOrd="0" presId="urn:microsoft.com/office/officeart/2017/3/layout/DropPinTimeline"/>
    <dgm:cxn modelId="{F16073A4-7F3E-4CB9-8FB4-14646A5FA672}" type="presOf" srcId="{831701CF-77C7-46C0-A913-8CC39517BAB8}" destId="{A782CF5D-A585-4990-846A-5EDBD19A9BDB}" srcOrd="0" destOrd="0" presId="urn:microsoft.com/office/officeart/2017/3/layout/DropPinTimeline"/>
    <dgm:cxn modelId="{A3C05BAC-351C-4A91-A5CF-6DE035B14B8B}" type="presOf" srcId="{45943502-EFCD-4FB2-88DA-8DBC4B858405}" destId="{17DE55A8-FF09-438A-A966-360C2824EC98}" srcOrd="0" destOrd="0" presId="urn:microsoft.com/office/officeart/2017/3/layout/DropPinTimeline"/>
    <dgm:cxn modelId="{FB5EF1AC-C487-479C-8CDE-777ABFE368A2}" srcId="{63085546-7C7C-4B3E-ABEB-2669F1A65FB2}" destId="{30FD8BC1-7A32-47D1-A469-F0876C203FFA}" srcOrd="5" destOrd="0" parTransId="{0DF0983A-FEA3-45EB-B2B1-63CBD0DF6FF8}" sibTransId="{86318605-3609-4804-9317-BCA70FD5DF5F}"/>
    <dgm:cxn modelId="{16DB2EB1-2BE1-428C-A6F0-FE67C0A35AB9}" type="presOf" srcId="{1BB32EC4-433A-4354-874A-D96725254076}" destId="{EBDC2870-78D7-4D8F-8A58-265CFCB76074}" srcOrd="0" destOrd="0" presId="urn:microsoft.com/office/officeart/2017/3/layout/DropPinTimeline"/>
    <dgm:cxn modelId="{20A743BC-1F54-4043-B811-0F8F26C49F38}" type="presOf" srcId="{7A8E907F-E1EA-4F9F-B934-80072F0A9F78}" destId="{A6552BBB-6F38-4AB8-87CE-1812D26B5BA2}" srcOrd="0" destOrd="0" presId="urn:microsoft.com/office/officeart/2017/3/layout/DropPinTimeline"/>
    <dgm:cxn modelId="{CA0753BD-DB60-4D68-8486-5B376B839B26}" srcId="{63085546-7C7C-4B3E-ABEB-2669F1A65FB2}" destId="{096A9AF0-0DAE-4EB3-B448-4501DA034F4A}" srcOrd="1" destOrd="0" parTransId="{8CE6ABD6-768E-42C8-9029-C3B5F278B21C}" sibTransId="{6B0D7DA9-E6ED-4137-9716-F48BF62327A8}"/>
    <dgm:cxn modelId="{F1975EC4-C0A0-416D-9334-D407F24AE8A6}" srcId="{30FD8BC1-7A32-47D1-A469-F0876C203FFA}" destId="{8B14FBF0-8477-42A2-8183-01EBD30A83E8}" srcOrd="1" destOrd="0" parTransId="{39792FFF-EDAE-42C6-BAF0-CC8330BB59A8}" sibTransId="{97E17689-0D33-4EBE-B5AA-D0E05D66B91A}"/>
    <dgm:cxn modelId="{16E88BC5-AFFD-4086-8B56-9AF73F529D44}" srcId="{1BB32EC4-433A-4354-874A-D96725254076}" destId="{337D2A5A-97E1-403E-93DF-29C68BE1FC3A}" srcOrd="0" destOrd="0" parTransId="{E406A347-E261-488E-BF69-1D5E687D32EB}" sibTransId="{DBF156E2-5E56-42AB-91E6-00371A13B861}"/>
    <dgm:cxn modelId="{F00A89E3-567D-43AC-8AAE-9DDF8408CAF9}" type="presOf" srcId="{478FCB2C-E1FD-41FF-9287-4E48B22DAD92}" destId="{95B2C31E-B70C-443E-AEF6-CD5E081D3946}" srcOrd="0" destOrd="0" presId="urn:microsoft.com/office/officeart/2017/3/layout/DropPinTimeline"/>
    <dgm:cxn modelId="{8A2916EB-04B0-4282-83A1-F0355F0A7426}" srcId="{45943502-EFCD-4FB2-88DA-8DBC4B858405}" destId="{A8D94C67-519A-4EAA-BCB6-2AFFC97D88BA}" srcOrd="0" destOrd="0" parTransId="{E3B97F91-610E-43A9-81E0-097E3E984B64}" sibTransId="{72558C50-7762-45EE-A587-10051E06A791}"/>
    <dgm:cxn modelId="{E7175FEC-DBBD-4C51-8FD1-8ACA05E3927D}" type="presOf" srcId="{D52930BC-BD36-454E-BC3B-93904D06C69C}" destId="{63D23614-FE9E-4EBD-85EC-0643826836F3}" srcOrd="0" destOrd="1" presId="urn:microsoft.com/office/officeart/2017/3/layout/DropPinTimeline"/>
    <dgm:cxn modelId="{851301F3-FD23-4949-94B9-8F53061BBD1A}" srcId="{30FD8BC1-7A32-47D1-A469-F0876C203FFA}" destId="{F54B476B-5B9C-4FBB-AF72-658E29932F10}" srcOrd="0" destOrd="0" parTransId="{F796BF32-9A73-4F57-A7C5-D4918B0C72F6}" sibTransId="{2AB53E10-0F78-4C46-A684-F4D160A0B998}"/>
    <dgm:cxn modelId="{BCECEEF3-9301-470E-B800-2D1FBBB388A1}" srcId="{63085546-7C7C-4B3E-ABEB-2669F1A65FB2}" destId="{478FCB2C-E1FD-41FF-9287-4E48B22DAD92}" srcOrd="8" destOrd="0" parTransId="{793739A3-A38F-40F3-AB8A-30980D912BD4}" sibTransId="{5A353A75-F1AE-43F5-85A8-C2648E75B42B}"/>
    <dgm:cxn modelId="{59786CF9-070F-4821-A4E9-D33DB930D8D2}" srcId="{63085546-7C7C-4B3E-ABEB-2669F1A65FB2}" destId="{683CC5F6-E9B5-49F2-909E-A68D38896308}" srcOrd="2" destOrd="0" parTransId="{15BFC747-B881-4328-BFBE-9BC128388CC6}" sibTransId="{4C61DDEE-8BBF-4CBF-B066-7E60B6DF0A11}"/>
    <dgm:cxn modelId="{DA6A51DB-6C18-400B-9DA5-E8330852483B}" type="presParOf" srcId="{7A5D3400-AF5B-4297-8592-4C1EDB9D0973}" destId="{BD204284-1F7C-4D58-BC79-8C2DEE7E9FAF}" srcOrd="0" destOrd="0" presId="urn:microsoft.com/office/officeart/2017/3/layout/DropPinTimeline"/>
    <dgm:cxn modelId="{B682209A-D180-4D3D-A7FE-3FF4623AAAC8}" type="presParOf" srcId="{7A5D3400-AF5B-4297-8592-4C1EDB9D0973}" destId="{46A6B157-7198-41C4-9D25-C4F8885F1B6F}" srcOrd="1" destOrd="0" presId="urn:microsoft.com/office/officeart/2017/3/layout/DropPinTimeline"/>
    <dgm:cxn modelId="{4CF30FDC-8EA5-4C55-A240-DA99543AE3C6}" type="presParOf" srcId="{46A6B157-7198-41C4-9D25-C4F8885F1B6F}" destId="{578E6A06-6F61-48BD-9F1A-48E731D6E26D}" srcOrd="0" destOrd="0" presId="urn:microsoft.com/office/officeart/2017/3/layout/DropPinTimeline"/>
    <dgm:cxn modelId="{7F06BCA7-F8E6-43B5-AEBF-3EA16A460043}" type="presParOf" srcId="{578E6A06-6F61-48BD-9F1A-48E731D6E26D}" destId="{9F727168-E825-43C1-AF50-41E115F59C0C}" srcOrd="0" destOrd="0" presId="urn:microsoft.com/office/officeart/2017/3/layout/DropPinTimeline"/>
    <dgm:cxn modelId="{39550BBA-C07C-435F-AE58-6A3869656E8F}" type="presParOf" srcId="{578E6A06-6F61-48BD-9F1A-48E731D6E26D}" destId="{0C380CA5-521A-4949-A022-450DA9C217F5}" srcOrd="1" destOrd="0" presId="urn:microsoft.com/office/officeart/2017/3/layout/DropPinTimeline"/>
    <dgm:cxn modelId="{50FAF036-8C4F-4AB4-964E-F6C0C8E1B366}" type="presParOf" srcId="{0C380CA5-521A-4949-A022-450DA9C217F5}" destId="{19EF924A-339B-436A-9151-9C7B0B0377B9}" srcOrd="0" destOrd="0" presId="urn:microsoft.com/office/officeart/2017/3/layout/DropPinTimeline"/>
    <dgm:cxn modelId="{FEF6FDFF-AC95-4350-940F-FC375C454173}" type="presParOf" srcId="{0C380CA5-521A-4949-A022-450DA9C217F5}" destId="{846B4BA4-33F0-43CE-A60E-B95E195AD5A9}" srcOrd="1" destOrd="0" presId="urn:microsoft.com/office/officeart/2017/3/layout/DropPinTimeline"/>
    <dgm:cxn modelId="{86FB1E3B-8C27-43E3-9CFC-6B9AD5B19723}" type="presParOf" srcId="{578E6A06-6F61-48BD-9F1A-48E731D6E26D}" destId="{A782CF5D-A585-4990-846A-5EDBD19A9BDB}" srcOrd="2" destOrd="0" presId="urn:microsoft.com/office/officeart/2017/3/layout/DropPinTimeline"/>
    <dgm:cxn modelId="{A2AA414F-7DC4-4250-B21D-62866A63C6BC}" type="presParOf" srcId="{578E6A06-6F61-48BD-9F1A-48E731D6E26D}" destId="{85C50C56-6DC8-4C47-8DBC-4FD6B1554AA4}" srcOrd="3" destOrd="0" presId="urn:microsoft.com/office/officeart/2017/3/layout/DropPinTimeline"/>
    <dgm:cxn modelId="{AEEA7548-3D0E-4A32-8C4A-EEFE5745C7DF}" type="presParOf" srcId="{578E6A06-6F61-48BD-9F1A-48E731D6E26D}" destId="{4F322B1B-F357-4BCD-BF34-8A0D705A1CE7}" srcOrd="4" destOrd="0" presId="urn:microsoft.com/office/officeart/2017/3/layout/DropPinTimeline"/>
    <dgm:cxn modelId="{7AB3159E-92F2-4399-AE36-6211AADC42EA}" type="presParOf" srcId="{578E6A06-6F61-48BD-9F1A-48E731D6E26D}" destId="{9FF32B1E-94FD-475E-9959-8E0546070C5B}" srcOrd="5" destOrd="0" presId="urn:microsoft.com/office/officeart/2017/3/layout/DropPinTimeline"/>
    <dgm:cxn modelId="{CAD3EAEA-2806-4987-BD88-048D89C54CF1}" type="presParOf" srcId="{46A6B157-7198-41C4-9D25-C4F8885F1B6F}" destId="{C9E000F5-B650-46EB-A3B0-FBA6593CE548}" srcOrd="1" destOrd="0" presId="urn:microsoft.com/office/officeart/2017/3/layout/DropPinTimeline"/>
    <dgm:cxn modelId="{5EA5B657-7F2F-44E2-B1DD-0B3ECBD1E99D}" type="presParOf" srcId="{46A6B157-7198-41C4-9D25-C4F8885F1B6F}" destId="{64373A7D-C7A5-4C0C-9781-58743159539A}" srcOrd="2" destOrd="0" presId="urn:microsoft.com/office/officeart/2017/3/layout/DropPinTimeline"/>
    <dgm:cxn modelId="{14BAE908-5010-418B-B10F-E0EF3644818C}" type="presParOf" srcId="{64373A7D-C7A5-4C0C-9781-58743159539A}" destId="{B57996C3-16BE-4CEB-B9E2-6FFC42938F41}" srcOrd="0" destOrd="0" presId="urn:microsoft.com/office/officeart/2017/3/layout/DropPinTimeline"/>
    <dgm:cxn modelId="{6EE799C9-2ACE-448A-B9B4-1F0BFCC5494D}" type="presParOf" srcId="{64373A7D-C7A5-4C0C-9781-58743159539A}" destId="{BC71368F-DA7E-405D-93AC-3A6767BF9FC6}" srcOrd="1" destOrd="0" presId="urn:microsoft.com/office/officeart/2017/3/layout/DropPinTimeline"/>
    <dgm:cxn modelId="{59CC3372-0972-45A9-AB2E-167939969C7E}" type="presParOf" srcId="{BC71368F-DA7E-405D-93AC-3A6767BF9FC6}" destId="{5B4632EA-1574-417A-A3FA-D711159FBAD1}" srcOrd="0" destOrd="0" presId="urn:microsoft.com/office/officeart/2017/3/layout/DropPinTimeline"/>
    <dgm:cxn modelId="{1BF47519-9E4E-4BB0-BCBA-A5961FF9A6CD}" type="presParOf" srcId="{BC71368F-DA7E-405D-93AC-3A6767BF9FC6}" destId="{032E0966-F86B-4BBD-BE80-8FAB861AF0E8}" srcOrd="1" destOrd="0" presId="urn:microsoft.com/office/officeart/2017/3/layout/DropPinTimeline"/>
    <dgm:cxn modelId="{882EEBD2-110A-4990-8880-616C578449B7}" type="presParOf" srcId="{64373A7D-C7A5-4C0C-9781-58743159539A}" destId="{B608C5A1-CE9E-4410-9F2F-F714CC6AB069}" srcOrd="2" destOrd="0" presId="urn:microsoft.com/office/officeart/2017/3/layout/DropPinTimeline"/>
    <dgm:cxn modelId="{E5F82FBD-2B6D-4121-BACE-4D1B9A91EC66}" type="presParOf" srcId="{64373A7D-C7A5-4C0C-9781-58743159539A}" destId="{C1E34084-406C-48D5-88FE-7226282DBC49}" srcOrd="3" destOrd="0" presId="urn:microsoft.com/office/officeart/2017/3/layout/DropPinTimeline"/>
    <dgm:cxn modelId="{B94D7E38-E5D7-44D5-B33C-E3A0C78F3780}" type="presParOf" srcId="{64373A7D-C7A5-4C0C-9781-58743159539A}" destId="{33168228-1414-4AAF-B7E5-C08A80BBB2F1}" srcOrd="4" destOrd="0" presId="urn:microsoft.com/office/officeart/2017/3/layout/DropPinTimeline"/>
    <dgm:cxn modelId="{397EE9F0-39A3-4A02-B678-70EBE6F9F893}" type="presParOf" srcId="{64373A7D-C7A5-4C0C-9781-58743159539A}" destId="{C791BCDD-76D3-4E0E-98B9-0C4903CF0E94}" srcOrd="5" destOrd="0" presId="urn:microsoft.com/office/officeart/2017/3/layout/DropPinTimeline"/>
    <dgm:cxn modelId="{AD2F3FEC-DCA0-43DB-982D-903784448797}" type="presParOf" srcId="{46A6B157-7198-41C4-9D25-C4F8885F1B6F}" destId="{3B1DA912-FDB7-4F73-8823-B30C56F7DE86}" srcOrd="3" destOrd="0" presId="urn:microsoft.com/office/officeart/2017/3/layout/DropPinTimeline"/>
    <dgm:cxn modelId="{51C3A01D-5793-42E1-B8B1-95C7AEB64581}" type="presParOf" srcId="{46A6B157-7198-41C4-9D25-C4F8885F1B6F}" destId="{DCEEC7C0-6CAC-4153-B66A-D920E3B7F504}" srcOrd="4" destOrd="0" presId="urn:microsoft.com/office/officeart/2017/3/layout/DropPinTimeline"/>
    <dgm:cxn modelId="{86D426D3-DE4C-4BB4-8C09-D2C63BD51E4E}" type="presParOf" srcId="{DCEEC7C0-6CAC-4153-B66A-D920E3B7F504}" destId="{56361E50-9FEC-48AD-A369-C1A8379B35EC}" srcOrd="0" destOrd="0" presId="urn:microsoft.com/office/officeart/2017/3/layout/DropPinTimeline"/>
    <dgm:cxn modelId="{02CD6C3F-E995-471C-94FB-C0D54B4842D5}" type="presParOf" srcId="{DCEEC7C0-6CAC-4153-B66A-D920E3B7F504}" destId="{70AC7E27-D774-4261-A80F-683BBD09A81D}" srcOrd="1" destOrd="0" presId="urn:microsoft.com/office/officeart/2017/3/layout/DropPinTimeline"/>
    <dgm:cxn modelId="{5CF11FCC-C23E-454E-AC1E-DFD67727D7CD}" type="presParOf" srcId="{70AC7E27-D774-4261-A80F-683BBD09A81D}" destId="{7BC09B8D-1C75-4604-9F35-AEC078447C45}" srcOrd="0" destOrd="0" presId="urn:microsoft.com/office/officeart/2017/3/layout/DropPinTimeline"/>
    <dgm:cxn modelId="{F5089ADD-33C1-472D-BAF2-91B6652DF1A9}" type="presParOf" srcId="{70AC7E27-D774-4261-A80F-683BBD09A81D}" destId="{DFE91A1F-E910-48AB-A4C9-128002268483}" srcOrd="1" destOrd="0" presId="urn:microsoft.com/office/officeart/2017/3/layout/DropPinTimeline"/>
    <dgm:cxn modelId="{FD943790-5411-4A3B-924D-4403B21626BA}" type="presParOf" srcId="{DCEEC7C0-6CAC-4153-B66A-D920E3B7F504}" destId="{FC8603F2-85FC-4134-978C-4054E468209C}" srcOrd="2" destOrd="0" presId="urn:microsoft.com/office/officeart/2017/3/layout/DropPinTimeline"/>
    <dgm:cxn modelId="{D5E16DB1-0EBE-490A-BD7E-FD19274E6A38}" type="presParOf" srcId="{DCEEC7C0-6CAC-4153-B66A-D920E3B7F504}" destId="{4EB3AA5C-1289-44C6-9F3E-859ABA28E18F}" srcOrd="3" destOrd="0" presId="urn:microsoft.com/office/officeart/2017/3/layout/DropPinTimeline"/>
    <dgm:cxn modelId="{8DE5DA9E-2AA7-43F7-8DD5-E5ECEF772101}" type="presParOf" srcId="{DCEEC7C0-6CAC-4153-B66A-D920E3B7F504}" destId="{0BB03C0E-97EC-4D66-9B09-35D689DAB28C}" srcOrd="4" destOrd="0" presId="urn:microsoft.com/office/officeart/2017/3/layout/DropPinTimeline"/>
    <dgm:cxn modelId="{DA57C1DD-192D-489A-BBC9-D9ACA01A09F2}" type="presParOf" srcId="{DCEEC7C0-6CAC-4153-B66A-D920E3B7F504}" destId="{1A7A92CB-81F0-42D4-87BF-4008DEFA9CA8}" srcOrd="5" destOrd="0" presId="urn:microsoft.com/office/officeart/2017/3/layout/DropPinTimeline"/>
    <dgm:cxn modelId="{7E5E61DA-CACE-4FC7-A295-A50C9FA0159E}" type="presParOf" srcId="{46A6B157-7198-41C4-9D25-C4F8885F1B6F}" destId="{ABE3202B-256B-4398-8B41-CB40EDB06266}" srcOrd="5" destOrd="0" presId="urn:microsoft.com/office/officeart/2017/3/layout/DropPinTimeline"/>
    <dgm:cxn modelId="{63D93E18-AECE-467E-9236-F88534274BAB}" type="presParOf" srcId="{46A6B157-7198-41C4-9D25-C4F8885F1B6F}" destId="{D70D26C6-D285-4BC0-B5ED-420DB9D6F5EB}" srcOrd="6" destOrd="0" presId="urn:microsoft.com/office/officeart/2017/3/layout/DropPinTimeline"/>
    <dgm:cxn modelId="{0A4D8323-AC38-4980-B90B-F987FB0C4908}" type="presParOf" srcId="{D70D26C6-D285-4BC0-B5ED-420DB9D6F5EB}" destId="{97D6B117-2637-412B-8657-EAAA593C6BF3}" srcOrd="0" destOrd="0" presId="urn:microsoft.com/office/officeart/2017/3/layout/DropPinTimeline"/>
    <dgm:cxn modelId="{A7802A0D-41CD-4588-A58D-D985F76E6794}" type="presParOf" srcId="{D70D26C6-D285-4BC0-B5ED-420DB9D6F5EB}" destId="{26193B29-3FAE-41E5-9897-ED06F7C60219}" srcOrd="1" destOrd="0" presId="urn:microsoft.com/office/officeart/2017/3/layout/DropPinTimeline"/>
    <dgm:cxn modelId="{F682BE1F-3C36-411A-8F26-4A6050D0CCA6}" type="presParOf" srcId="{26193B29-3FAE-41E5-9897-ED06F7C60219}" destId="{517E7168-C12C-4852-8F0D-D284046B5BE7}" srcOrd="0" destOrd="0" presId="urn:microsoft.com/office/officeart/2017/3/layout/DropPinTimeline"/>
    <dgm:cxn modelId="{83BB6E3A-67AE-47A9-A0D9-535B16831C2E}" type="presParOf" srcId="{26193B29-3FAE-41E5-9897-ED06F7C60219}" destId="{77BD27CB-1BB5-4008-B7BA-14EC131E8C60}" srcOrd="1" destOrd="0" presId="urn:microsoft.com/office/officeart/2017/3/layout/DropPinTimeline"/>
    <dgm:cxn modelId="{CDAA8483-E75C-4DEE-8C46-5C78A89AD33D}" type="presParOf" srcId="{D70D26C6-D285-4BC0-B5ED-420DB9D6F5EB}" destId="{C0764032-A0A5-4323-A102-64136021E6AB}" srcOrd="2" destOrd="0" presId="urn:microsoft.com/office/officeart/2017/3/layout/DropPinTimeline"/>
    <dgm:cxn modelId="{0A5BB6DE-80AB-46BA-AF0F-0BDA421B14A8}" type="presParOf" srcId="{D70D26C6-D285-4BC0-B5ED-420DB9D6F5EB}" destId="{EBDC2870-78D7-4D8F-8A58-265CFCB76074}" srcOrd="3" destOrd="0" presId="urn:microsoft.com/office/officeart/2017/3/layout/DropPinTimeline"/>
    <dgm:cxn modelId="{CA6236E1-D18C-4AE5-92B8-8E50DB242D9B}" type="presParOf" srcId="{D70D26C6-D285-4BC0-B5ED-420DB9D6F5EB}" destId="{3ED89A26-B641-48A1-BC85-B351229A9F89}" srcOrd="4" destOrd="0" presId="urn:microsoft.com/office/officeart/2017/3/layout/DropPinTimeline"/>
    <dgm:cxn modelId="{E0E66E34-8897-411E-B393-73E1F74E9C12}" type="presParOf" srcId="{D70D26C6-D285-4BC0-B5ED-420DB9D6F5EB}" destId="{FAA0EED0-0F47-4F5D-9D53-1A347D0F2637}" srcOrd="5" destOrd="0" presId="urn:microsoft.com/office/officeart/2017/3/layout/DropPinTimeline"/>
    <dgm:cxn modelId="{8467EB10-2669-462D-B731-B3CDECABF299}" type="presParOf" srcId="{46A6B157-7198-41C4-9D25-C4F8885F1B6F}" destId="{1BDE77AF-111B-4FF3-A1C3-2B5DBE200141}" srcOrd="7" destOrd="0" presId="urn:microsoft.com/office/officeart/2017/3/layout/DropPinTimeline"/>
    <dgm:cxn modelId="{2E35C8AB-C54E-4DE6-98F2-126D8B12CA35}" type="presParOf" srcId="{46A6B157-7198-41C4-9D25-C4F8885F1B6F}" destId="{A1AE2BC4-A99C-4DD3-A84D-EB3461D18287}" srcOrd="8" destOrd="0" presId="urn:microsoft.com/office/officeart/2017/3/layout/DropPinTimeline"/>
    <dgm:cxn modelId="{AC45CECB-C5CF-4E80-98D8-0844891DC577}" type="presParOf" srcId="{A1AE2BC4-A99C-4DD3-A84D-EB3461D18287}" destId="{278CF1E0-B1C4-4B10-A5EC-FD7EF0557E2D}" srcOrd="0" destOrd="0" presId="urn:microsoft.com/office/officeart/2017/3/layout/DropPinTimeline"/>
    <dgm:cxn modelId="{FAC5196A-0FF0-48C2-A8D5-A327A9296F37}" type="presParOf" srcId="{A1AE2BC4-A99C-4DD3-A84D-EB3461D18287}" destId="{27B65FB4-BE6A-41E6-BBE9-8DC9F7B73486}" srcOrd="1" destOrd="0" presId="urn:microsoft.com/office/officeart/2017/3/layout/DropPinTimeline"/>
    <dgm:cxn modelId="{6506C7DF-695E-463E-9F7A-076AACE839A3}" type="presParOf" srcId="{27B65FB4-BE6A-41E6-BBE9-8DC9F7B73486}" destId="{488CC4C6-DFBC-460C-A9ED-BEDA8CC682D4}" srcOrd="0" destOrd="0" presId="urn:microsoft.com/office/officeart/2017/3/layout/DropPinTimeline"/>
    <dgm:cxn modelId="{BB2EC07F-9382-4ADC-B58A-370E51165161}" type="presParOf" srcId="{27B65FB4-BE6A-41E6-BBE9-8DC9F7B73486}" destId="{48CA82DA-B677-461B-A08D-337683480059}" srcOrd="1" destOrd="0" presId="urn:microsoft.com/office/officeart/2017/3/layout/DropPinTimeline"/>
    <dgm:cxn modelId="{D2C7B1A6-CF92-4104-85AF-7ED69E77FB2E}" type="presParOf" srcId="{A1AE2BC4-A99C-4DD3-A84D-EB3461D18287}" destId="{D1646913-A3FA-4470-A3E9-C64B0A13A62A}" srcOrd="2" destOrd="0" presId="urn:microsoft.com/office/officeart/2017/3/layout/DropPinTimeline"/>
    <dgm:cxn modelId="{6DFB5DDF-069E-470A-9D51-14C2EEBAEAB6}" type="presParOf" srcId="{A1AE2BC4-A99C-4DD3-A84D-EB3461D18287}" destId="{6EC2FC68-E1B8-4274-8090-C2C96A4CD82C}" srcOrd="3" destOrd="0" presId="urn:microsoft.com/office/officeart/2017/3/layout/DropPinTimeline"/>
    <dgm:cxn modelId="{E13030DA-BCC9-42B5-90A4-C1245E765FC8}" type="presParOf" srcId="{A1AE2BC4-A99C-4DD3-A84D-EB3461D18287}" destId="{4F41BF23-550C-4E7F-977E-3D22E3AF7B51}" srcOrd="4" destOrd="0" presId="urn:microsoft.com/office/officeart/2017/3/layout/DropPinTimeline"/>
    <dgm:cxn modelId="{5DC7870F-4614-4A72-AB7A-994AF1F8A4DE}" type="presParOf" srcId="{A1AE2BC4-A99C-4DD3-A84D-EB3461D18287}" destId="{5018695D-CFD4-49F8-8967-BA8A0C0A0DE1}" srcOrd="5" destOrd="0" presId="urn:microsoft.com/office/officeart/2017/3/layout/DropPinTimeline"/>
    <dgm:cxn modelId="{BC501986-62B1-487F-AD82-52354E1595F9}" type="presParOf" srcId="{46A6B157-7198-41C4-9D25-C4F8885F1B6F}" destId="{7CDF06EF-3221-42B1-9462-1607BB1CE4B6}" srcOrd="9" destOrd="0" presId="urn:microsoft.com/office/officeart/2017/3/layout/DropPinTimeline"/>
    <dgm:cxn modelId="{23523304-A1A3-40E9-97BB-100CC56489B3}" type="presParOf" srcId="{46A6B157-7198-41C4-9D25-C4F8885F1B6F}" destId="{C20C9280-5F55-4732-86B5-7A62F8FB6750}" srcOrd="10" destOrd="0" presId="urn:microsoft.com/office/officeart/2017/3/layout/DropPinTimeline"/>
    <dgm:cxn modelId="{5B8D5A51-4208-48EC-A9AF-B0C7D4EAE321}" type="presParOf" srcId="{C20C9280-5F55-4732-86B5-7A62F8FB6750}" destId="{6277EEB6-6CF5-4EF1-A893-48A4043296B8}" srcOrd="0" destOrd="0" presId="urn:microsoft.com/office/officeart/2017/3/layout/DropPinTimeline"/>
    <dgm:cxn modelId="{0DD98EAC-36E0-4A0E-8001-B39F713D005D}" type="presParOf" srcId="{C20C9280-5F55-4732-86B5-7A62F8FB6750}" destId="{E1809B87-BBBE-40DF-A533-7901C809A62E}" srcOrd="1" destOrd="0" presId="urn:microsoft.com/office/officeart/2017/3/layout/DropPinTimeline"/>
    <dgm:cxn modelId="{C53A5861-5A3C-461A-811D-F8E1586BE62D}" type="presParOf" srcId="{E1809B87-BBBE-40DF-A533-7901C809A62E}" destId="{F2AC01F2-38F5-4AFE-85A4-C5B8E1D9B878}" srcOrd="0" destOrd="0" presId="urn:microsoft.com/office/officeart/2017/3/layout/DropPinTimeline"/>
    <dgm:cxn modelId="{57787F8C-F183-45A5-A2EF-ECC28882FBC4}" type="presParOf" srcId="{E1809B87-BBBE-40DF-A533-7901C809A62E}" destId="{4FC7119D-474F-4F35-AEAD-8850355A306C}" srcOrd="1" destOrd="0" presId="urn:microsoft.com/office/officeart/2017/3/layout/DropPinTimeline"/>
    <dgm:cxn modelId="{C7766F81-1187-435E-934C-3998E0F1EDD7}" type="presParOf" srcId="{C20C9280-5F55-4732-86B5-7A62F8FB6750}" destId="{2ACD4AEE-C389-406C-BC00-9F52D102C18D}" srcOrd="2" destOrd="0" presId="urn:microsoft.com/office/officeart/2017/3/layout/DropPinTimeline"/>
    <dgm:cxn modelId="{A1F4A94C-82AC-4679-80E7-04DD68BEBB6F}" type="presParOf" srcId="{C20C9280-5F55-4732-86B5-7A62F8FB6750}" destId="{48987199-24B4-465A-BB84-4F58CD6335A5}" srcOrd="3" destOrd="0" presId="urn:microsoft.com/office/officeart/2017/3/layout/DropPinTimeline"/>
    <dgm:cxn modelId="{BD58EEF5-787F-4EB6-8ED4-70F7C138E965}" type="presParOf" srcId="{C20C9280-5F55-4732-86B5-7A62F8FB6750}" destId="{443CFE82-EBA3-434C-9310-94C4CD1C83E4}" srcOrd="4" destOrd="0" presId="urn:microsoft.com/office/officeart/2017/3/layout/DropPinTimeline"/>
    <dgm:cxn modelId="{2AB807F7-8324-4E3D-AD57-B15DC52C0C05}" type="presParOf" srcId="{C20C9280-5F55-4732-86B5-7A62F8FB6750}" destId="{8B6041F8-8940-49BB-8A21-8D740E21256F}" srcOrd="5" destOrd="0" presId="urn:microsoft.com/office/officeart/2017/3/layout/DropPinTimeline"/>
    <dgm:cxn modelId="{1C446E3A-C3D5-4218-86C9-07B91D602942}" type="presParOf" srcId="{46A6B157-7198-41C4-9D25-C4F8885F1B6F}" destId="{3618C2B3-A078-43D0-8CF7-0BAA1A27A98C}" srcOrd="11" destOrd="0" presId="urn:microsoft.com/office/officeart/2017/3/layout/DropPinTimeline"/>
    <dgm:cxn modelId="{14B60A0A-59B0-4E66-A3B9-9AF83774A25C}" type="presParOf" srcId="{46A6B157-7198-41C4-9D25-C4F8885F1B6F}" destId="{FA245B42-5AA8-4966-865C-12A6BB7926CE}" srcOrd="12" destOrd="0" presId="urn:microsoft.com/office/officeart/2017/3/layout/DropPinTimeline"/>
    <dgm:cxn modelId="{F4FF183F-97D4-4AE3-9E7B-A3C67B30B722}" type="presParOf" srcId="{FA245B42-5AA8-4966-865C-12A6BB7926CE}" destId="{6F7FF563-6583-4CBF-B002-6898B67B1CE4}" srcOrd="0" destOrd="0" presId="urn:microsoft.com/office/officeart/2017/3/layout/DropPinTimeline"/>
    <dgm:cxn modelId="{1FC33E32-E6F0-4618-A578-677A7135D2B3}" type="presParOf" srcId="{FA245B42-5AA8-4966-865C-12A6BB7926CE}" destId="{129372B2-E40E-4296-8597-7C3DB20AE1CC}" srcOrd="1" destOrd="0" presId="urn:microsoft.com/office/officeart/2017/3/layout/DropPinTimeline"/>
    <dgm:cxn modelId="{5AA0A898-A1D9-4574-B8F8-F20C5293ED97}" type="presParOf" srcId="{129372B2-E40E-4296-8597-7C3DB20AE1CC}" destId="{85B4DD15-ACCE-4E94-81F6-A41D372B65CA}" srcOrd="0" destOrd="0" presId="urn:microsoft.com/office/officeart/2017/3/layout/DropPinTimeline"/>
    <dgm:cxn modelId="{BB57F0D1-275C-438D-9FF5-EABDEA459594}" type="presParOf" srcId="{129372B2-E40E-4296-8597-7C3DB20AE1CC}" destId="{568E85BC-80BB-4D50-99BD-F56BE01F8BC0}" srcOrd="1" destOrd="0" presId="urn:microsoft.com/office/officeart/2017/3/layout/DropPinTimeline"/>
    <dgm:cxn modelId="{5FEE1092-81F8-4CD8-9311-C798F9B4CA17}" type="presParOf" srcId="{FA245B42-5AA8-4966-865C-12A6BB7926CE}" destId="{7B116766-9EEC-4670-ACC4-69C260308E99}" srcOrd="2" destOrd="0" presId="urn:microsoft.com/office/officeart/2017/3/layout/DropPinTimeline"/>
    <dgm:cxn modelId="{C21E95E9-DEAD-454B-8512-CA600CBAB2D3}" type="presParOf" srcId="{FA245B42-5AA8-4966-865C-12A6BB7926CE}" destId="{17DE55A8-FF09-438A-A966-360C2824EC98}" srcOrd="3" destOrd="0" presId="urn:microsoft.com/office/officeart/2017/3/layout/DropPinTimeline"/>
    <dgm:cxn modelId="{B6AB4BF4-8021-40EA-A135-893499AF7680}" type="presParOf" srcId="{FA245B42-5AA8-4966-865C-12A6BB7926CE}" destId="{1E1C2C64-5A77-4914-90DE-30A6C6F69774}" srcOrd="4" destOrd="0" presId="urn:microsoft.com/office/officeart/2017/3/layout/DropPinTimeline"/>
    <dgm:cxn modelId="{E438E3D1-9225-434F-BCE0-892BBDDE0EA3}" type="presParOf" srcId="{FA245B42-5AA8-4966-865C-12A6BB7926CE}" destId="{6621F3BE-629E-4B21-81CE-DD0E66A53343}" srcOrd="5" destOrd="0" presId="urn:microsoft.com/office/officeart/2017/3/layout/DropPinTimeline"/>
    <dgm:cxn modelId="{E08D7AB7-1DC6-41A4-8788-4C1FE3C86B57}" type="presParOf" srcId="{46A6B157-7198-41C4-9D25-C4F8885F1B6F}" destId="{57E56F2E-9459-48D5-98DB-3522F9026FCF}" srcOrd="13" destOrd="0" presId="urn:microsoft.com/office/officeart/2017/3/layout/DropPinTimeline"/>
    <dgm:cxn modelId="{02961277-9D87-48F6-8508-61950B5565CF}" type="presParOf" srcId="{46A6B157-7198-41C4-9D25-C4F8885F1B6F}" destId="{C147CFDD-3013-49D1-82E4-6303D3033A41}" srcOrd="14" destOrd="0" presId="urn:microsoft.com/office/officeart/2017/3/layout/DropPinTimeline"/>
    <dgm:cxn modelId="{41674FB4-7985-4D27-A3FE-C927CC1CA4D4}" type="presParOf" srcId="{C147CFDD-3013-49D1-82E4-6303D3033A41}" destId="{85990B41-2B97-4528-ABD2-D6363CE16A19}" srcOrd="0" destOrd="0" presId="urn:microsoft.com/office/officeart/2017/3/layout/DropPinTimeline"/>
    <dgm:cxn modelId="{48DF8305-B3B1-4329-9835-59BA9738E46B}" type="presParOf" srcId="{C147CFDD-3013-49D1-82E4-6303D3033A41}" destId="{843C96E3-1135-4CCA-8AB1-1258EDF57BEE}" srcOrd="1" destOrd="0" presId="urn:microsoft.com/office/officeart/2017/3/layout/DropPinTimeline"/>
    <dgm:cxn modelId="{6C3D13E8-68DA-4A5A-84E5-0CF6BDC5CF29}" type="presParOf" srcId="{843C96E3-1135-4CCA-8AB1-1258EDF57BEE}" destId="{F2B82CF1-EFBA-4E41-B77C-93854660F86E}" srcOrd="0" destOrd="0" presId="urn:microsoft.com/office/officeart/2017/3/layout/DropPinTimeline"/>
    <dgm:cxn modelId="{B9CFFA87-999C-4229-B3DE-92071BC8987A}" type="presParOf" srcId="{843C96E3-1135-4CCA-8AB1-1258EDF57BEE}" destId="{63244C9D-ABAF-4DCF-8F01-4BF787A8B7B0}" srcOrd="1" destOrd="0" presId="urn:microsoft.com/office/officeart/2017/3/layout/DropPinTimeline"/>
    <dgm:cxn modelId="{C3F8111D-B095-48ED-B859-E8F99DA85B18}" type="presParOf" srcId="{C147CFDD-3013-49D1-82E4-6303D3033A41}" destId="{C1C5F652-04CB-498E-B0BB-4C228C5AC747}" srcOrd="2" destOrd="0" presId="urn:microsoft.com/office/officeart/2017/3/layout/DropPinTimeline"/>
    <dgm:cxn modelId="{05763595-4973-4B12-9575-1958B8D9FDBA}" type="presParOf" srcId="{C147CFDD-3013-49D1-82E4-6303D3033A41}" destId="{A6552BBB-6F38-4AB8-87CE-1812D26B5BA2}" srcOrd="3" destOrd="0" presId="urn:microsoft.com/office/officeart/2017/3/layout/DropPinTimeline"/>
    <dgm:cxn modelId="{C475255C-E2C6-4C4B-AEEE-81093671BB96}" type="presParOf" srcId="{C147CFDD-3013-49D1-82E4-6303D3033A41}" destId="{C28B6C6C-7D29-4045-84B5-86039F14AE2A}" srcOrd="4" destOrd="0" presId="urn:microsoft.com/office/officeart/2017/3/layout/DropPinTimeline"/>
    <dgm:cxn modelId="{9D79E22C-D96C-4C70-AB8B-17E6A0B0EAE9}" type="presParOf" srcId="{C147CFDD-3013-49D1-82E4-6303D3033A41}" destId="{BC0DE663-07EF-40AB-BB49-5BED8E7F58EB}" srcOrd="5" destOrd="0" presId="urn:microsoft.com/office/officeart/2017/3/layout/DropPinTimeline"/>
    <dgm:cxn modelId="{B119DB19-B6FA-4E43-BF71-3AF92E7E4C4C}" type="presParOf" srcId="{46A6B157-7198-41C4-9D25-C4F8885F1B6F}" destId="{CEE8FC59-E2D7-4928-9D9F-4C89480C0FC3}" srcOrd="15" destOrd="0" presId="urn:microsoft.com/office/officeart/2017/3/layout/DropPinTimeline"/>
    <dgm:cxn modelId="{AB51E7CD-4A3C-4275-B8E4-129D63880B5B}" type="presParOf" srcId="{46A6B157-7198-41C4-9D25-C4F8885F1B6F}" destId="{411CA9C2-E540-4411-91B1-CE03D716739C}" srcOrd="16" destOrd="0" presId="urn:microsoft.com/office/officeart/2017/3/layout/DropPinTimeline"/>
    <dgm:cxn modelId="{44ED71F6-7F4B-4FF0-BB21-95099B2283CD}" type="presParOf" srcId="{411CA9C2-E540-4411-91B1-CE03D716739C}" destId="{DD338EF2-AEEA-44C3-94FD-2BE86224782C}" srcOrd="0" destOrd="0" presId="urn:microsoft.com/office/officeart/2017/3/layout/DropPinTimeline"/>
    <dgm:cxn modelId="{7B6179FD-E02B-4250-9A87-9B67DE9F7E48}" type="presParOf" srcId="{411CA9C2-E540-4411-91B1-CE03D716739C}" destId="{E2B787E0-B77C-4343-9ADD-2C0DB90FD3C2}" srcOrd="1" destOrd="0" presId="urn:microsoft.com/office/officeart/2017/3/layout/DropPinTimeline"/>
    <dgm:cxn modelId="{2CA91AD8-629D-43AF-B95B-1B9589FFE9D7}" type="presParOf" srcId="{E2B787E0-B77C-4343-9ADD-2C0DB90FD3C2}" destId="{ACC1F55A-29C5-4F86-B414-BCED0AB9A2FB}" srcOrd="0" destOrd="0" presId="urn:microsoft.com/office/officeart/2017/3/layout/DropPinTimeline"/>
    <dgm:cxn modelId="{EEF87AA2-80E3-4673-B46D-20488461A3C2}" type="presParOf" srcId="{E2B787E0-B77C-4343-9ADD-2C0DB90FD3C2}" destId="{A6E55F66-077B-4B44-8890-58A882DD5D68}" srcOrd="1" destOrd="0" presId="urn:microsoft.com/office/officeart/2017/3/layout/DropPinTimeline"/>
    <dgm:cxn modelId="{AFC9FB63-1E61-4DF6-80E9-963BAE3A039D}" type="presParOf" srcId="{411CA9C2-E540-4411-91B1-CE03D716739C}" destId="{63D23614-FE9E-4EBD-85EC-0643826836F3}" srcOrd="2" destOrd="0" presId="urn:microsoft.com/office/officeart/2017/3/layout/DropPinTimeline"/>
    <dgm:cxn modelId="{799C4A73-57E8-4BAE-8DAE-5BDDFBE553E6}" type="presParOf" srcId="{411CA9C2-E540-4411-91B1-CE03D716739C}" destId="{95B2C31E-B70C-443E-AEF6-CD5E081D3946}" srcOrd="3" destOrd="0" presId="urn:microsoft.com/office/officeart/2017/3/layout/DropPinTimeline"/>
    <dgm:cxn modelId="{F15940A6-539C-4837-9875-16EDF7104727}" type="presParOf" srcId="{411CA9C2-E540-4411-91B1-CE03D716739C}" destId="{5803F874-30AA-4669-92BE-67400163C809}" srcOrd="4" destOrd="0" presId="urn:microsoft.com/office/officeart/2017/3/layout/DropPinTimeline"/>
    <dgm:cxn modelId="{65592795-80B8-4593-9594-9D5E449E70C0}" type="presParOf" srcId="{411CA9C2-E540-4411-91B1-CE03D716739C}" destId="{442B1943-5BB9-471C-961D-8584CD21A8F9}" srcOrd="5" destOrd="0" presId="urn:microsoft.com/office/officeart/2017/3/layout/DropPinTimeline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4284-1F7C-4D58-BC79-8C2DEE7E9FAF}">
      <dsp:nvSpPr>
        <dsp:cNvPr id="0" name=""/>
        <dsp:cNvSpPr/>
      </dsp:nvSpPr>
      <dsp:spPr>
        <a:xfrm>
          <a:off x="0" y="2476501"/>
          <a:ext cx="11526078" cy="428624"/>
        </a:xfrm>
        <a:prstGeom prst="homePlate">
          <a:avLst/>
        </a:prstGeom>
        <a:gradFill rotWithShape="0">
          <a:gsLst>
            <a:gs pos="0">
              <a:sysClr val="window" lastClr="FFFFFF">
                <a:lumMod val="95000"/>
              </a:sysClr>
            </a:gs>
            <a:gs pos="100000">
              <a:sysClr val="window" lastClr="FFFFFF">
                <a:lumMod val="85000"/>
              </a:sysClr>
            </a:gs>
          </a:gsLst>
          <a:lin ang="1200000" scaled="0"/>
        </a:gradFill>
        <a:ln w="12700" cap="flat" cmpd="sng" algn="ctr">
          <a:noFill/>
          <a:prstDash val="solid"/>
          <a:miter lim="800000"/>
          <a:tailEnd type="arrow" w="sm" len="sm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F924A-339B-436A-9151-9C7B0B0377B9}">
      <dsp:nvSpPr>
        <dsp:cNvPr id="0" name=""/>
        <dsp:cNvSpPr/>
      </dsp:nvSpPr>
      <dsp:spPr>
        <a:xfrm rot="8100000">
          <a:off x="121231" y="633441"/>
          <a:ext cx="369131" cy="369131"/>
        </a:xfrm>
        <a:prstGeom prst="teardrop">
          <a:avLst>
            <a:gd name="adj" fmla="val 115000"/>
          </a:avLst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B4BA4-33F0-43CE-A60E-B95E195AD5A9}">
      <dsp:nvSpPr>
        <dsp:cNvPr id="0" name=""/>
        <dsp:cNvSpPr/>
      </dsp:nvSpPr>
      <dsp:spPr>
        <a:xfrm>
          <a:off x="162238" y="674448"/>
          <a:ext cx="287116" cy="287116"/>
        </a:xfrm>
        <a:prstGeom prst="donut">
          <a:avLst/>
        </a:prstGeom>
        <a:solidFill>
          <a:sysClr val="window" lastClr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2CF5D-A585-4990-846A-5EDBD19A9BDB}">
      <dsp:nvSpPr>
        <dsp:cNvPr id="0" name=""/>
        <dsp:cNvSpPr/>
      </dsp:nvSpPr>
      <dsp:spPr>
        <a:xfrm>
          <a:off x="566811" y="1097851"/>
          <a:ext cx="1789405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Military credit policy </a:t>
          </a:r>
          <a:br>
            <a:rPr lang="en-US" sz="150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sz="150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regulation signed</a:t>
          </a:r>
          <a:br>
            <a:rPr lang="en-US" sz="150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sz="150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by President Hans</a:t>
          </a:r>
        </a:p>
      </dsp:txBody>
      <dsp:txXfrm>
        <a:off x="566811" y="1097851"/>
        <a:ext cx="1789405" cy="1592961"/>
      </dsp:txXfrm>
    </dsp:sp>
    <dsp:sp modelId="{85C50C56-6DC8-4C47-8DBC-4FD6B1554AA4}">
      <dsp:nvSpPr>
        <dsp:cNvPr id="0" name=""/>
        <dsp:cNvSpPr/>
      </dsp:nvSpPr>
      <dsp:spPr>
        <a:xfrm>
          <a:off x="566811" y="538162"/>
          <a:ext cx="1789405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May</a:t>
          </a:r>
          <a:br>
            <a:rPr lang="en-US" sz="2000" b="1" kern="120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sz="2000" b="1" kern="120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2022</a:t>
          </a:r>
        </a:p>
      </dsp:txBody>
      <dsp:txXfrm>
        <a:off x="566811" y="538162"/>
        <a:ext cx="1789405" cy="559689"/>
      </dsp:txXfrm>
    </dsp:sp>
    <dsp:sp modelId="{4F322B1B-F357-4BCD-BF34-8A0D705A1CE7}">
      <dsp:nvSpPr>
        <dsp:cNvPr id="0" name=""/>
        <dsp:cNvSpPr/>
      </dsp:nvSpPr>
      <dsp:spPr>
        <a:xfrm>
          <a:off x="305796" y="1097851"/>
          <a:ext cx="0" cy="1592961"/>
        </a:xfrm>
        <a:prstGeom prst="line">
          <a:avLst/>
        </a:prstGeom>
        <a:noFill/>
        <a:ln w="3175" cap="flat" cmpd="sng" algn="ctr">
          <a:solidFill>
            <a:sysClr val="window" lastClr="FFFFFF">
              <a:lumMod val="85000"/>
            </a:sys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27168-E825-43C1-AF50-41E115F59C0C}">
      <dsp:nvSpPr>
        <dsp:cNvPr id="0" name=""/>
        <dsp:cNvSpPr/>
      </dsp:nvSpPr>
      <dsp:spPr>
        <a:xfrm>
          <a:off x="277643" y="2640440"/>
          <a:ext cx="93965" cy="100744"/>
        </a:xfrm>
        <a:prstGeom prst="ellipse">
          <a:avLst/>
        </a:prstGeom>
        <a:solidFill>
          <a:srgbClr val="72D5E3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632EA-1574-417A-A3FA-D711159FBAD1}">
      <dsp:nvSpPr>
        <dsp:cNvPr id="0" name=""/>
        <dsp:cNvSpPr/>
      </dsp:nvSpPr>
      <dsp:spPr>
        <a:xfrm rot="18900000">
          <a:off x="241154" y="4344554"/>
          <a:ext cx="369131" cy="369131"/>
        </a:xfrm>
        <a:prstGeom prst="teardrop">
          <a:avLst>
            <a:gd name="adj" fmla="val 115000"/>
          </a:avLst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E0966-F86B-4BBD-BE80-8FAB861AF0E8}">
      <dsp:nvSpPr>
        <dsp:cNvPr id="0" name=""/>
        <dsp:cNvSpPr/>
      </dsp:nvSpPr>
      <dsp:spPr>
        <a:xfrm>
          <a:off x="282161" y="4385561"/>
          <a:ext cx="287116" cy="287116"/>
        </a:xfrm>
        <a:prstGeom prst="donut">
          <a:avLst/>
        </a:prstGeom>
        <a:solidFill>
          <a:sysClr val="window" lastClr="FFFFFF">
            <a:hueOff val="0"/>
            <a:satOff val="0"/>
            <a:lum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8C5A1-CE9E-4410-9F2F-F714CC6AB069}">
      <dsp:nvSpPr>
        <dsp:cNvPr id="0" name=""/>
        <dsp:cNvSpPr/>
      </dsp:nvSpPr>
      <dsp:spPr>
        <a:xfrm>
          <a:off x="875295" y="2643569"/>
          <a:ext cx="1789405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0" rIns="0" bIns="1270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MES project start</a:t>
          </a:r>
        </a:p>
      </dsp:txBody>
      <dsp:txXfrm>
        <a:off x="875295" y="2643569"/>
        <a:ext cx="1789405" cy="1592961"/>
      </dsp:txXfrm>
    </dsp:sp>
    <dsp:sp modelId="{C1E34084-406C-48D5-88FE-7226282DBC49}">
      <dsp:nvSpPr>
        <dsp:cNvPr id="0" name=""/>
        <dsp:cNvSpPr/>
      </dsp:nvSpPr>
      <dsp:spPr>
        <a:xfrm>
          <a:off x="875295" y="4236530"/>
          <a:ext cx="1789405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August</a:t>
          </a:r>
          <a:br>
            <a:rPr lang="en-US" sz="2000" b="1" kern="120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sz="2000" b="1" kern="120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2022</a:t>
          </a:r>
        </a:p>
      </dsp:txBody>
      <dsp:txXfrm>
        <a:off x="875295" y="4236530"/>
        <a:ext cx="1789405" cy="559689"/>
      </dsp:txXfrm>
    </dsp:sp>
    <dsp:sp modelId="{33168228-1414-4AAF-B7E5-C08A80BBB2F1}">
      <dsp:nvSpPr>
        <dsp:cNvPr id="0" name=""/>
        <dsp:cNvSpPr/>
      </dsp:nvSpPr>
      <dsp:spPr>
        <a:xfrm>
          <a:off x="369534" y="2716698"/>
          <a:ext cx="0" cy="159296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996C3-16BE-4CEB-B9E2-6FFC42938F41}">
      <dsp:nvSpPr>
        <dsp:cNvPr id="0" name=""/>
        <dsp:cNvSpPr/>
      </dsp:nvSpPr>
      <dsp:spPr>
        <a:xfrm>
          <a:off x="341380" y="2666326"/>
          <a:ext cx="93965" cy="100744"/>
        </a:xfrm>
        <a:prstGeom prst="ellipse">
          <a:avLst/>
        </a:prstGeom>
        <a:solidFill>
          <a:srgbClr val="72D5E3">
            <a:hueOff val="0"/>
            <a:satOff val="0"/>
            <a:lumOff val="0"/>
            <a:alphaOff val="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09B8D-1C75-4604-9F35-AEC078447C45}">
      <dsp:nvSpPr>
        <dsp:cNvPr id="0" name=""/>
        <dsp:cNvSpPr/>
      </dsp:nvSpPr>
      <dsp:spPr>
        <a:xfrm rot="8100000">
          <a:off x="1943716" y="573056"/>
          <a:ext cx="369131" cy="369131"/>
        </a:xfrm>
        <a:prstGeom prst="ellipse">
          <a:avLst/>
        </a:prstGeom>
        <a:solidFill>
          <a:srgbClr val="ABE37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91A1F-E910-48AB-A4C9-128002268483}">
      <dsp:nvSpPr>
        <dsp:cNvPr id="0" name=""/>
        <dsp:cNvSpPr/>
      </dsp:nvSpPr>
      <dsp:spPr>
        <a:xfrm>
          <a:off x="1984724" y="614063"/>
          <a:ext cx="287116" cy="287116"/>
        </a:xfrm>
        <a:prstGeom prst="star12">
          <a:avLst/>
        </a:prstGeom>
        <a:solidFill>
          <a:sysClr val="window" lastClr="FFFFFF">
            <a:hueOff val="0"/>
            <a:satOff val="0"/>
            <a:lum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603F2-85FC-4134-978C-4054E468209C}">
      <dsp:nvSpPr>
        <dsp:cNvPr id="0" name=""/>
        <dsp:cNvSpPr/>
      </dsp:nvSpPr>
      <dsp:spPr>
        <a:xfrm>
          <a:off x="2551331" y="1080585"/>
          <a:ext cx="1428625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Phase I complete: </a:t>
          </a:r>
          <a:br>
            <a:rPr lang="en-US" sz="1500" b="0" i="0" kern="120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sz="1500" b="0" i="0" kern="120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Internal infrastructure</a:t>
          </a:r>
        </a:p>
      </dsp:txBody>
      <dsp:txXfrm>
        <a:off x="2551331" y="1080585"/>
        <a:ext cx="1428625" cy="1592961"/>
      </dsp:txXfrm>
    </dsp:sp>
    <dsp:sp modelId="{4EB3AA5C-1289-44C6-9F3E-859ABA28E18F}">
      <dsp:nvSpPr>
        <dsp:cNvPr id="0" name=""/>
        <dsp:cNvSpPr/>
      </dsp:nvSpPr>
      <dsp:spPr>
        <a:xfrm>
          <a:off x="2551331" y="520896"/>
          <a:ext cx="1428625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i="0" kern="120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June</a:t>
          </a:r>
          <a:br>
            <a:rPr lang="en-US" sz="2000" b="1" i="0" kern="120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sz="2000" b="1" i="0" kern="120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2023</a:t>
          </a:r>
        </a:p>
      </dsp:txBody>
      <dsp:txXfrm>
        <a:off x="2551331" y="520896"/>
        <a:ext cx="1428625" cy="559689"/>
      </dsp:txXfrm>
    </dsp:sp>
    <dsp:sp modelId="{0BB03C0E-97EC-4D66-9B09-35D689DAB28C}">
      <dsp:nvSpPr>
        <dsp:cNvPr id="0" name=""/>
        <dsp:cNvSpPr/>
      </dsp:nvSpPr>
      <dsp:spPr>
        <a:xfrm>
          <a:off x="2080918" y="1097851"/>
          <a:ext cx="0" cy="1592961"/>
        </a:xfrm>
        <a:prstGeom prst="line">
          <a:avLst/>
        </a:prstGeom>
        <a:noFill/>
        <a:ln w="114300" cap="rnd" cmpd="sng" algn="ctr">
          <a:solidFill>
            <a:sysClr val="window" lastClr="FFFFFF">
              <a:lumMod val="95000"/>
            </a:sysClr>
          </a:solidFill>
          <a:prstDash val="sysDot"/>
          <a:round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61E50-9FEC-48AD-A369-C1A8379B35EC}">
      <dsp:nvSpPr>
        <dsp:cNvPr id="0" name=""/>
        <dsp:cNvSpPr/>
      </dsp:nvSpPr>
      <dsp:spPr>
        <a:xfrm>
          <a:off x="2052765" y="2640440"/>
          <a:ext cx="93965" cy="100744"/>
        </a:xfrm>
        <a:prstGeom prst="ellipse">
          <a:avLst/>
        </a:prstGeom>
        <a:solidFill>
          <a:srgbClr val="ABE373">
            <a:lumMod val="75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E7168-C12C-4852-8F0D-D284046B5BE7}">
      <dsp:nvSpPr>
        <dsp:cNvPr id="0" name=""/>
        <dsp:cNvSpPr/>
      </dsp:nvSpPr>
      <dsp:spPr>
        <a:xfrm rot="18900000">
          <a:off x="2760302" y="4404933"/>
          <a:ext cx="369131" cy="369131"/>
        </a:xfrm>
        <a:prstGeom prst="teardrop">
          <a:avLst/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2D5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D27CB-1BB5-4008-B7BA-14EC131E8C60}">
      <dsp:nvSpPr>
        <dsp:cNvPr id="0" name=""/>
        <dsp:cNvSpPr/>
      </dsp:nvSpPr>
      <dsp:spPr>
        <a:xfrm>
          <a:off x="2801310" y="4445940"/>
          <a:ext cx="287116" cy="287116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64032-A0A5-4323-A102-64136021E6AB}">
      <dsp:nvSpPr>
        <dsp:cNvPr id="0" name=""/>
        <dsp:cNvSpPr/>
      </dsp:nvSpPr>
      <dsp:spPr>
        <a:xfrm>
          <a:off x="3396090" y="2592279"/>
          <a:ext cx="1789405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44546A"/>
              </a:solidFill>
              <a:latin typeface="Calibri"/>
              <a:ea typeface="Calibri"/>
              <a:cs typeface="Calibri"/>
            </a:rPr>
            <a:t>Worked with UNC institutions to enter equivalencies</a:t>
          </a:r>
        </a:p>
      </dsp:txBody>
      <dsp:txXfrm>
        <a:off x="3396090" y="2592279"/>
        <a:ext cx="1789405" cy="1592961"/>
      </dsp:txXfrm>
    </dsp:sp>
    <dsp:sp modelId="{EBDC2870-78D7-4D8F-8A58-265CFCB76074}">
      <dsp:nvSpPr>
        <dsp:cNvPr id="0" name=""/>
        <dsp:cNvSpPr/>
      </dsp:nvSpPr>
      <dsp:spPr>
        <a:xfrm>
          <a:off x="3396090" y="4185241"/>
          <a:ext cx="1789405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>
              <a:solidFill>
                <a:srgbClr val="44546A"/>
              </a:solidFill>
              <a:latin typeface="Calibri"/>
              <a:ea typeface="Calibri"/>
              <a:cs typeface="Calibri"/>
            </a:rPr>
            <a:t>Spring 2024-Now</a:t>
          </a:r>
        </a:p>
      </dsp:txBody>
      <dsp:txXfrm>
        <a:off x="3396090" y="4185241"/>
        <a:ext cx="1789405" cy="559689"/>
      </dsp:txXfrm>
    </dsp:sp>
    <dsp:sp modelId="{3ED89A26-B641-48A1-BC85-B351229A9F89}">
      <dsp:nvSpPr>
        <dsp:cNvPr id="0" name=""/>
        <dsp:cNvSpPr/>
      </dsp:nvSpPr>
      <dsp:spPr>
        <a:xfrm>
          <a:off x="2912158" y="2699446"/>
          <a:ext cx="0" cy="1592961"/>
        </a:xfrm>
        <a:prstGeom prst="line">
          <a:avLst/>
        </a:prstGeom>
        <a:noFill/>
        <a:ln w="12700" cap="flat" cmpd="sng" algn="ctr">
          <a:solidFill>
            <a:srgbClr val="72D5E3">
              <a:hueOff val="0"/>
              <a:satOff val="0"/>
              <a:lumOff val="0"/>
              <a:alphaOff val="0"/>
            </a:srgb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6B117-2637-412B-8657-EAAA593C6BF3}">
      <dsp:nvSpPr>
        <dsp:cNvPr id="0" name=""/>
        <dsp:cNvSpPr/>
      </dsp:nvSpPr>
      <dsp:spPr>
        <a:xfrm>
          <a:off x="2884005" y="2649074"/>
          <a:ext cx="93965" cy="100744"/>
        </a:xfrm>
        <a:prstGeom prst="ellipse">
          <a:avLst/>
        </a:prstGeom>
        <a:solidFill>
          <a:srgbClr val="72D5E3"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C4C6-DFBC-460C-A9ED-BEDA8CC682D4}">
      <dsp:nvSpPr>
        <dsp:cNvPr id="0" name=""/>
        <dsp:cNvSpPr/>
      </dsp:nvSpPr>
      <dsp:spPr>
        <a:xfrm rot="8100000">
          <a:off x="4024594" y="573056"/>
          <a:ext cx="369131" cy="369131"/>
        </a:xfrm>
        <a:prstGeom prst="smileyFace">
          <a:avLst/>
        </a:prstGeom>
        <a:solidFill>
          <a:srgbClr val="ABE373">
            <a:lumMod val="7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A82DA-B677-461B-A08D-337683480059}">
      <dsp:nvSpPr>
        <dsp:cNvPr id="0" name=""/>
        <dsp:cNvSpPr/>
      </dsp:nvSpPr>
      <dsp:spPr>
        <a:xfrm>
          <a:off x="4065602" y="614063"/>
          <a:ext cx="287116" cy="287116"/>
        </a:xfrm>
        <a:prstGeom prst="quadArrowCallout">
          <a:avLst/>
        </a:prstGeom>
        <a:solidFill>
          <a:sysClr val="window" lastClr="FFFFFF">
            <a:hueOff val="0"/>
            <a:satOff val="0"/>
            <a:lum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46913-A3FA-4470-A3E9-C64B0A13A62A}">
      <dsp:nvSpPr>
        <dsp:cNvPr id="0" name=""/>
        <dsp:cNvSpPr/>
      </dsp:nvSpPr>
      <dsp:spPr>
        <a:xfrm>
          <a:off x="4579280" y="1123726"/>
          <a:ext cx="1939947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Phase II complete:</a:t>
          </a:r>
          <a:br>
            <a:rPr lang="en-US" sz="1500" kern="120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br>
            <a:rPr lang="en-US" sz="1500" kern="120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sz="1800" b="1" kern="1200">
              <a:solidFill>
                <a:srgbClr val="FF9B5D">
                  <a:lumMod val="75000"/>
                </a:srgbClr>
              </a:solidFill>
              <a:latin typeface="Calibri"/>
              <a:ea typeface="Calibri"/>
              <a:cs typeface="Calibri"/>
            </a:rPr>
            <a:t>Public portal launched</a:t>
          </a:r>
          <a:br>
            <a:rPr lang="en-US" sz="1800" b="1" kern="1200">
              <a:solidFill>
                <a:srgbClr val="FF9B5D">
                  <a:lumMod val="75000"/>
                </a:srgbClr>
              </a:solidFill>
              <a:latin typeface="Calibri"/>
              <a:ea typeface="Calibri"/>
              <a:cs typeface="Calibri"/>
            </a:rPr>
          </a:br>
          <a:br>
            <a:rPr lang="en-US" sz="1800" b="1" kern="1200">
              <a:solidFill>
                <a:srgbClr val="FF9B5D">
                  <a:lumMod val="75000"/>
                </a:srgbClr>
              </a:solidFill>
              <a:latin typeface="Calibri"/>
              <a:ea typeface="Calibri"/>
              <a:cs typeface="Calibri"/>
            </a:rPr>
          </a:br>
          <a:r>
            <a:rPr lang="en-US" sz="1800" b="1" kern="1200">
              <a:solidFill>
                <a:srgbClr val="FF9B5D">
                  <a:lumMod val="75000"/>
                </a:srgbClr>
              </a:solidFill>
              <a:latin typeface="Calibri"/>
              <a:ea typeface="Calibri"/>
              <a:cs typeface="Calibri"/>
            </a:rPr>
            <a:t>5,000 equivalencies</a:t>
          </a:r>
        </a:p>
      </dsp:txBody>
      <dsp:txXfrm>
        <a:off x="4579280" y="1123726"/>
        <a:ext cx="1939947" cy="1592961"/>
      </dsp:txXfrm>
    </dsp:sp>
    <dsp:sp modelId="{6EC2FC68-E1B8-4274-8090-C2C96A4CD82C}">
      <dsp:nvSpPr>
        <dsp:cNvPr id="0" name=""/>
        <dsp:cNvSpPr/>
      </dsp:nvSpPr>
      <dsp:spPr>
        <a:xfrm>
          <a:off x="4579280" y="564037"/>
          <a:ext cx="1939947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March </a:t>
          </a:r>
          <a:br>
            <a:rPr lang="en-US" sz="2000" b="1" kern="120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sz="2000" b="1" kern="120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2024</a:t>
          </a:r>
        </a:p>
      </dsp:txBody>
      <dsp:txXfrm>
        <a:off x="4579280" y="564037"/>
        <a:ext cx="1939947" cy="559689"/>
      </dsp:txXfrm>
    </dsp:sp>
    <dsp:sp modelId="{4F41BF23-550C-4E7F-977E-3D22E3AF7B51}">
      <dsp:nvSpPr>
        <dsp:cNvPr id="0" name=""/>
        <dsp:cNvSpPr/>
      </dsp:nvSpPr>
      <dsp:spPr>
        <a:xfrm>
          <a:off x="4200847" y="1055980"/>
          <a:ext cx="0" cy="1590428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CF1E0-B1C4-4B10-A5EC-FD7EF0557E2D}">
      <dsp:nvSpPr>
        <dsp:cNvPr id="0" name=""/>
        <dsp:cNvSpPr/>
      </dsp:nvSpPr>
      <dsp:spPr>
        <a:xfrm>
          <a:off x="4172360" y="2594328"/>
          <a:ext cx="94633" cy="100583"/>
        </a:xfrm>
        <a:prstGeom prst="ellipse">
          <a:avLst/>
        </a:prstGeom>
        <a:solidFill>
          <a:srgbClr val="ABE373">
            <a:lumMod val="75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C01F2-38F5-4AFE-85A4-C5B8E1D9B878}">
      <dsp:nvSpPr>
        <dsp:cNvPr id="0" name=""/>
        <dsp:cNvSpPr/>
      </dsp:nvSpPr>
      <dsp:spPr>
        <a:xfrm rot="18900000">
          <a:off x="5794311" y="4379053"/>
          <a:ext cx="369131" cy="369131"/>
        </a:xfrm>
        <a:prstGeom prst="teardrop">
          <a:avLst>
            <a:gd name="adj" fmla="val 115000"/>
          </a:avLst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7119D-474F-4F35-AEAD-8850355A306C}">
      <dsp:nvSpPr>
        <dsp:cNvPr id="0" name=""/>
        <dsp:cNvSpPr/>
      </dsp:nvSpPr>
      <dsp:spPr>
        <a:xfrm>
          <a:off x="5835318" y="4420060"/>
          <a:ext cx="287116" cy="287116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D4AEE-C389-406C-BC00-9F52D102C18D}">
      <dsp:nvSpPr>
        <dsp:cNvPr id="0" name=""/>
        <dsp:cNvSpPr/>
      </dsp:nvSpPr>
      <dsp:spPr>
        <a:xfrm>
          <a:off x="6338881" y="2801698"/>
          <a:ext cx="1789405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>
              <a:solidFill>
                <a:srgbClr val="44546A"/>
              </a:solidFill>
              <a:latin typeface="Calibri"/>
              <a:ea typeface="Calibri"/>
              <a:cs typeface="Calibri"/>
            </a:rPr>
            <a:t>ACE data exchange pilot complete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>
              <a:solidFill>
                <a:srgbClr val="44546A"/>
              </a:solidFill>
              <a:latin typeface="Calibri"/>
              <a:ea typeface="Calibri"/>
              <a:cs typeface="Calibri"/>
            </a:rPr>
            <a:t>Workforce aligned nursing equivalencies captured</a:t>
          </a:r>
        </a:p>
      </dsp:txBody>
      <dsp:txXfrm>
        <a:off x="6338881" y="2801698"/>
        <a:ext cx="1789405" cy="1592961"/>
      </dsp:txXfrm>
    </dsp:sp>
    <dsp:sp modelId="{48987199-24B4-465A-BB84-4F58CD6335A5}">
      <dsp:nvSpPr>
        <dsp:cNvPr id="0" name=""/>
        <dsp:cNvSpPr/>
      </dsp:nvSpPr>
      <dsp:spPr>
        <a:xfrm>
          <a:off x="6338881" y="4394659"/>
          <a:ext cx="1789405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>
              <a:solidFill>
                <a:srgbClr val="44546A"/>
              </a:solidFill>
              <a:latin typeface="Calibri"/>
              <a:ea typeface="Calibri"/>
              <a:cs typeface="Calibri"/>
            </a:rPr>
            <a:t>January </a:t>
          </a:r>
          <a:br>
            <a:rPr lang="en-US" sz="2000" b="1" kern="1200">
              <a:solidFill>
                <a:srgbClr val="44546A"/>
              </a:solidFill>
              <a:latin typeface="Calibri"/>
              <a:ea typeface="Calibri"/>
              <a:cs typeface="Calibri"/>
            </a:rPr>
          </a:br>
          <a:r>
            <a:rPr lang="en-US" sz="2000" b="1" kern="1200">
              <a:solidFill>
                <a:srgbClr val="44546A"/>
              </a:solidFill>
              <a:latin typeface="Calibri"/>
              <a:ea typeface="Calibri"/>
              <a:cs typeface="Calibri"/>
            </a:rPr>
            <a:t>2025</a:t>
          </a:r>
        </a:p>
      </dsp:txBody>
      <dsp:txXfrm>
        <a:off x="6338881" y="4394659"/>
        <a:ext cx="1789405" cy="559689"/>
      </dsp:txXfrm>
    </dsp:sp>
    <dsp:sp modelId="{443CFE82-EBA3-434C-9310-94C4CD1C83E4}">
      <dsp:nvSpPr>
        <dsp:cNvPr id="0" name=""/>
        <dsp:cNvSpPr/>
      </dsp:nvSpPr>
      <dsp:spPr>
        <a:xfrm>
          <a:off x="5978876" y="2690813"/>
          <a:ext cx="0" cy="1592961"/>
        </a:xfrm>
        <a:prstGeom prst="line">
          <a:avLst/>
        </a:prstGeom>
        <a:noFill/>
        <a:ln w="12700" cap="flat" cmpd="sng" algn="ctr">
          <a:solidFill>
            <a:srgbClr val="72D5E3">
              <a:hueOff val="0"/>
              <a:satOff val="0"/>
              <a:lumOff val="0"/>
              <a:alphaOff val="0"/>
            </a:srgb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7EEB6-6CF5-4EF1-A893-48A4043296B8}">
      <dsp:nvSpPr>
        <dsp:cNvPr id="0" name=""/>
        <dsp:cNvSpPr/>
      </dsp:nvSpPr>
      <dsp:spPr>
        <a:xfrm>
          <a:off x="5950723" y="2640440"/>
          <a:ext cx="93965" cy="100744"/>
        </a:xfrm>
        <a:prstGeom prst="ellipse">
          <a:avLst/>
        </a:prstGeom>
        <a:solidFill>
          <a:srgbClr val="72D5E3"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4DD15-ACCE-4E94-81F6-A41D372B65CA}">
      <dsp:nvSpPr>
        <dsp:cNvPr id="0" name=""/>
        <dsp:cNvSpPr/>
      </dsp:nvSpPr>
      <dsp:spPr>
        <a:xfrm rot="8100000">
          <a:off x="6961620" y="547187"/>
          <a:ext cx="369131" cy="369131"/>
        </a:xfrm>
        <a:prstGeom prst="teardrop">
          <a:avLst>
            <a:gd name="adj" fmla="val 115000"/>
          </a:avLst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2D5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E85BC-80BB-4D50-99BD-F56BE01F8BC0}">
      <dsp:nvSpPr>
        <dsp:cNvPr id="0" name=""/>
        <dsp:cNvSpPr/>
      </dsp:nvSpPr>
      <dsp:spPr>
        <a:xfrm>
          <a:off x="7002627" y="588195"/>
          <a:ext cx="287116" cy="287116"/>
        </a:xfrm>
        <a:prstGeom prst="ellipse">
          <a:avLst/>
        </a:prstGeom>
        <a:solidFill>
          <a:srgbClr val="EC727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16766-9EEC-4670-ACC4-69C260308E99}">
      <dsp:nvSpPr>
        <dsp:cNvPr id="0" name=""/>
        <dsp:cNvSpPr/>
      </dsp:nvSpPr>
      <dsp:spPr>
        <a:xfrm>
          <a:off x="7371984" y="1022075"/>
          <a:ext cx="1789405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114300" bIns="1714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800" b="1" kern="1200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br>
            <a:rPr lang="en-US" sz="1800" b="1" kern="1200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br>
            <a:rPr lang="en-US" sz="1800" b="1" kern="1200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br>
            <a:rPr lang="en-US" sz="1800" b="1" kern="1200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endParaRPr lang="en-US" sz="1200" b="1" kern="1200">
            <a:solidFill>
              <a:srgbClr val="FF9B5D">
                <a:lumMod val="75000"/>
              </a:srgb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17,000 equivalencies</a:t>
          </a:r>
        </a:p>
      </dsp:txBody>
      <dsp:txXfrm>
        <a:off x="7371984" y="1022075"/>
        <a:ext cx="1789405" cy="1592961"/>
      </dsp:txXfrm>
    </dsp:sp>
    <dsp:sp modelId="{17DE55A8-FF09-438A-A966-360C2824EC98}">
      <dsp:nvSpPr>
        <dsp:cNvPr id="0" name=""/>
        <dsp:cNvSpPr/>
      </dsp:nvSpPr>
      <dsp:spPr>
        <a:xfrm>
          <a:off x="7371984" y="462386"/>
          <a:ext cx="1789405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>
              <a:solidFill>
                <a:srgbClr val="44546A"/>
              </a:solidFill>
              <a:latin typeface="Calibri"/>
              <a:ea typeface="Calibri"/>
              <a:cs typeface="Calibri"/>
            </a:rPr>
            <a:t>April</a:t>
          </a:r>
          <a:br>
            <a:rPr lang="en-US" sz="2000" b="1" kern="1200">
              <a:solidFill>
                <a:srgbClr val="44546A"/>
              </a:solidFill>
              <a:latin typeface="Calibri"/>
              <a:ea typeface="Calibri"/>
              <a:cs typeface="Calibri"/>
            </a:rPr>
          </a:br>
          <a:r>
            <a:rPr lang="en-US" sz="2000" b="1" kern="1200">
              <a:solidFill>
                <a:srgbClr val="44546A"/>
              </a:solidFill>
              <a:latin typeface="Calibri"/>
              <a:ea typeface="Calibri"/>
              <a:cs typeface="Calibri"/>
            </a:rPr>
            <a:t>2025</a:t>
          </a:r>
        </a:p>
      </dsp:txBody>
      <dsp:txXfrm>
        <a:off x="7371984" y="462386"/>
        <a:ext cx="1789405" cy="559689"/>
      </dsp:txXfrm>
    </dsp:sp>
    <dsp:sp modelId="{1E1C2C64-5A77-4914-90DE-30A6C6F69774}">
      <dsp:nvSpPr>
        <dsp:cNvPr id="0" name=""/>
        <dsp:cNvSpPr/>
      </dsp:nvSpPr>
      <dsp:spPr>
        <a:xfrm>
          <a:off x="7146795" y="1089217"/>
          <a:ext cx="0" cy="1592961"/>
        </a:xfrm>
        <a:prstGeom prst="line">
          <a:avLst/>
        </a:prstGeom>
        <a:noFill/>
        <a:ln w="38100" cap="flat" cmpd="sng" algn="ctr">
          <a:solidFill>
            <a:srgbClr val="EC7276"/>
          </a:solidFill>
          <a:prstDash val="sysDot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FF563-6583-4CBF-B002-6898B67B1CE4}">
      <dsp:nvSpPr>
        <dsp:cNvPr id="0" name=""/>
        <dsp:cNvSpPr/>
      </dsp:nvSpPr>
      <dsp:spPr>
        <a:xfrm>
          <a:off x="7118642" y="2631807"/>
          <a:ext cx="93965" cy="100744"/>
        </a:xfrm>
        <a:prstGeom prst="ellipse">
          <a:avLst/>
        </a:prstGeom>
        <a:solidFill>
          <a:srgbClr val="EC7276"/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82CF1-EFBA-4E41-B77C-93854660F86E}">
      <dsp:nvSpPr>
        <dsp:cNvPr id="0" name=""/>
        <dsp:cNvSpPr/>
      </dsp:nvSpPr>
      <dsp:spPr>
        <a:xfrm rot="18900000">
          <a:off x="8095644" y="4379053"/>
          <a:ext cx="369131" cy="369131"/>
        </a:xfrm>
        <a:prstGeom prst="teardrop">
          <a:avLst>
            <a:gd name="adj" fmla="val 115000"/>
          </a:avLst>
        </a:prstGeom>
        <a:solidFill>
          <a:schemeClr val="accent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44C9D-ABAF-4DCF-8F01-4BF787A8B7B0}">
      <dsp:nvSpPr>
        <dsp:cNvPr id="0" name=""/>
        <dsp:cNvSpPr/>
      </dsp:nvSpPr>
      <dsp:spPr>
        <a:xfrm>
          <a:off x="8136652" y="4420060"/>
          <a:ext cx="287116" cy="287116"/>
        </a:xfrm>
        <a:prstGeom prst="ellipse">
          <a:avLst/>
        </a:prstGeom>
        <a:solidFill>
          <a:schemeClr val="tx2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5F652-04CB-498E-B0BB-4C228C5AC747}">
      <dsp:nvSpPr>
        <dsp:cNvPr id="0" name=""/>
        <dsp:cNvSpPr/>
      </dsp:nvSpPr>
      <dsp:spPr>
        <a:xfrm>
          <a:off x="8541225" y="2690813"/>
          <a:ext cx="1789405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>
              <a:solidFill>
                <a:srgbClr val="44546A"/>
              </a:solidFill>
              <a:latin typeface="Calibri"/>
              <a:ea typeface="Calibri"/>
              <a:cs typeface="Calibri"/>
            </a:rPr>
            <a:t>Administrative Portal and JST Upload Feature launched</a:t>
          </a:r>
          <a:endParaRPr lang="en-US" sz="1500" b="1" kern="1200">
            <a:solidFill>
              <a:srgbClr val="FF9B5D">
                <a:lumMod val="75000"/>
              </a:srgb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541225" y="2690813"/>
        <a:ext cx="1789405" cy="1592961"/>
      </dsp:txXfrm>
    </dsp:sp>
    <dsp:sp modelId="{A6552BBB-6F38-4AB8-87CE-1812D26B5BA2}">
      <dsp:nvSpPr>
        <dsp:cNvPr id="0" name=""/>
        <dsp:cNvSpPr/>
      </dsp:nvSpPr>
      <dsp:spPr>
        <a:xfrm>
          <a:off x="8541225" y="4283774"/>
          <a:ext cx="1789405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>
              <a:solidFill>
                <a:srgbClr val="44546A"/>
              </a:solidFill>
              <a:latin typeface="Calibri"/>
              <a:ea typeface="Calibri"/>
              <a:cs typeface="Calibri"/>
            </a:rPr>
            <a:t>July</a:t>
          </a:r>
          <a:br>
            <a:rPr lang="en-US" sz="2000" b="1" kern="1200">
              <a:solidFill>
                <a:srgbClr val="44546A"/>
              </a:solidFill>
              <a:latin typeface="Calibri"/>
              <a:ea typeface="Calibri"/>
              <a:cs typeface="Calibri"/>
            </a:rPr>
          </a:br>
          <a:r>
            <a:rPr lang="en-US" sz="2000" b="1" kern="1200">
              <a:solidFill>
                <a:srgbClr val="44546A"/>
              </a:solidFill>
              <a:latin typeface="Calibri"/>
              <a:ea typeface="Calibri"/>
              <a:cs typeface="Calibri"/>
            </a:rPr>
            <a:t>2025</a:t>
          </a:r>
          <a:endParaRPr lang="en-US" sz="2000" b="1" kern="1200">
            <a:solidFill>
              <a:srgbClr val="FF9B5D">
                <a:lumMod val="75000"/>
              </a:srgb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541225" y="4283774"/>
        <a:ext cx="1789405" cy="559689"/>
      </dsp:txXfrm>
    </dsp:sp>
    <dsp:sp modelId="{C28B6C6C-7D29-4045-84B5-86039F14AE2A}">
      <dsp:nvSpPr>
        <dsp:cNvPr id="0" name=""/>
        <dsp:cNvSpPr/>
      </dsp:nvSpPr>
      <dsp:spPr>
        <a:xfrm>
          <a:off x="8280210" y="2690813"/>
          <a:ext cx="0" cy="1592961"/>
        </a:xfrm>
        <a:prstGeom prst="line">
          <a:avLst/>
        </a:prstGeom>
        <a:noFill/>
        <a:ln w="12700" cap="flat" cmpd="sng" algn="ctr">
          <a:solidFill>
            <a:schemeClr val="accent4"/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90B41-2B97-4528-ABD2-D6363CE16A19}">
      <dsp:nvSpPr>
        <dsp:cNvPr id="0" name=""/>
        <dsp:cNvSpPr/>
      </dsp:nvSpPr>
      <dsp:spPr>
        <a:xfrm>
          <a:off x="8252057" y="2640440"/>
          <a:ext cx="93965" cy="1007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1F55A-29C5-4F86-B414-BCED0AB9A2FB}">
      <dsp:nvSpPr>
        <dsp:cNvPr id="0" name=""/>
        <dsp:cNvSpPr/>
      </dsp:nvSpPr>
      <dsp:spPr>
        <a:xfrm rot="8100000">
          <a:off x="9246311" y="633441"/>
          <a:ext cx="369131" cy="369131"/>
        </a:xfrm>
        <a:prstGeom prst="teardrop">
          <a:avLst>
            <a:gd name="adj" fmla="val 115000"/>
          </a:avLst>
        </a:prstGeom>
        <a:solidFill>
          <a:schemeClr val="accent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55F66-077B-4B44-8890-58A882DD5D68}">
      <dsp:nvSpPr>
        <dsp:cNvPr id="0" name=""/>
        <dsp:cNvSpPr/>
      </dsp:nvSpPr>
      <dsp:spPr>
        <a:xfrm>
          <a:off x="9287318" y="674448"/>
          <a:ext cx="287116" cy="287116"/>
        </a:xfrm>
        <a:prstGeom prst="ellipse">
          <a:avLst/>
        </a:prstGeom>
        <a:solidFill>
          <a:schemeClr val="tx2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23614-FE9E-4EBD-85EC-0643826836F3}">
      <dsp:nvSpPr>
        <dsp:cNvPr id="0" name=""/>
        <dsp:cNvSpPr/>
      </dsp:nvSpPr>
      <dsp:spPr>
        <a:xfrm>
          <a:off x="9691892" y="1097851"/>
          <a:ext cx="1789405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>
              <a:solidFill>
                <a:srgbClr val="44546A"/>
              </a:solidFill>
              <a:latin typeface="Calibri"/>
              <a:ea typeface="Calibri"/>
              <a:cs typeface="Calibri"/>
            </a:rPr>
            <a:t>Convening additional faculty panels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>
              <a:solidFill>
                <a:srgbClr val="44546A"/>
              </a:solidFill>
              <a:latin typeface="Calibri"/>
              <a:ea typeface="Calibri"/>
              <a:cs typeface="Calibri"/>
            </a:rPr>
            <a:t>Launching student appeals portal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0" kern="1200">
            <a:solidFill>
              <a:srgbClr val="44546A"/>
            </a:solidFill>
            <a:latin typeface="Calibri"/>
            <a:ea typeface="Calibri"/>
            <a:cs typeface="Calibri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22,000 equivalencies</a:t>
          </a:r>
          <a:endParaRPr lang="en-US" sz="1800" b="1" kern="1200">
            <a:solidFill>
              <a:srgbClr val="44546A"/>
            </a:solidFill>
            <a:latin typeface="Calibri"/>
            <a:ea typeface="Calibri"/>
            <a:cs typeface="Calibri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>
              <a:solidFill>
                <a:srgbClr val="44546A"/>
              </a:solidFill>
              <a:latin typeface="Calibri"/>
              <a:ea typeface="Calibri"/>
              <a:cs typeface="Calibri"/>
            </a:rPr>
            <a:t> </a:t>
          </a:r>
        </a:p>
      </dsp:txBody>
      <dsp:txXfrm>
        <a:off x="9691892" y="1097851"/>
        <a:ext cx="1789405" cy="1592961"/>
      </dsp:txXfrm>
    </dsp:sp>
    <dsp:sp modelId="{95B2C31E-B70C-443E-AEF6-CD5E081D3946}">
      <dsp:nvSpPr>
        <dsp:cNvPr id="0" name=""/>
        <dsp:cNvSpPr/>
      </dsp:nvSpPr>
      <dsp:spPr>
        <a:xfrm>
          <a:off x="9691892" y="538162"/>
          <a:ext cx="1789405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>
              <a:solidFill>
                <a:srgbClr val="44546A"/>
              </a:solidFill>
              <a:latin typeface="Calibri"/>
              <a:ea typeface="Calibri"/>
              <a:cs typeface="Calibri"/>
            </a:rPr>
            <a:t>Today and Beyond</a:t>
          </a:r>
          <a:endParaRPr lang="en-US" sz="2000" b="1" kern="1200">
            <a:solidFill>
              <a:srgbClr val="FF9B5D">
                <a:lumMod val="75000"/>
              </a:srgb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9691892" y="538162"/>
        <a:ext cx="1789405" cy="559689"/>
      </dsp:txXfrm>
    </dsp:sp>
    <dsp:sp modelId="{5803F874-30AA-4669-92BE-67400163C809}">
      <dsp:nvSpPr>
        <dsp:cNvPr id="0" name=""/>
        <dsp:cNvSpPr/>
      </dsp:nvSpPr>
      <dsp:spPr>
        <a:xfrm>
          <a:off x="9430877" y="1097851"/>
          <a:ext cx="0" cy="1592961"/>
        </a:xfrm>
        <a:prstGeom prst="line">
          <a:avLst/>
        </a:prstGeom>
        <a:noFill/>
        <a:ln w="12700" cap="flat" cmpd="sng" algn="ctr">
          <a:solidFill>
            <a:schemeClr val="accent4"/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38EF2-AEEA-44C3-94FD-2BE86224782C}">
      <dsp:nvSpPr>
        <dsp:cNvPr id="0" name=""/>
        <dsp:cNvSpPr/>
      </dsp:nvSpPr>
      <dsp:spPr>
        <a:xfrm>
          <a:off x="9402724" y="2640440"/>
          <a:ext cx="93965" cy="1007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AAB59-0F6B-8160-131E-B2AF5C60D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0F812E-7026-A350-B7A7-9E4B021A88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85C021-8FBE-55E1-859C-4BA874834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what was presented to the BOG in April.  This was great news.  But then…..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450FF-88B8-CD75-33ED-3DF5814F69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56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2C33C-6896-300D-D75E-AA0050099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B5EDA8-003E-6685-ACFE-8FD56535D9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F435E7-498F-D801-A1BA-969194FED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 the update with project status, total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9C5C0-1614-E803-ECC5-9F8CF084AD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106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AA584-C2B6-EB7D-8F32-C8AE488E6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D157D0-C748-BF90-0C2A-BDB10601B6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ED9CE8-8859-A8C8-66AE-ED60A79FC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Theme = </a:t>
            </a:r>
            <a:r>
              <a:rPr lang="en-US" b="1" i="0">
                <a:solidFill>
                  <a:srgbClr val="FF0000"/>
                </a:solidFill>
                <a:effectLst/>
                <a:latin typeface="WordVisi_MSFontService"/>
              </a:rPr>
              <a:t>Serving Our NC Military Family (Inst. Initiatives)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D6179-0842-CECA-A838-60072A1AA5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6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012B3-FC05-1D92-0CB8-F4630BED9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341819-E10B-00BE-C40D-481395268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685A2E-8110-7F9E-EE98-F56AE95B0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51C8F-E58E-563E-930C-DC6A92CAC7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5540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4FA3A-D0E3-B1AC-B43F-45FA48E30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A49218-DD49-63EF-4CB1-1F3A45386A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C5473F-A051-79E8-F080-2ECAAD1B0F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0190E-CEC1-28BA-8AEE-465D023462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290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B2581-8DF2-8DC1-1332-A965AD381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959475-C7C2-6521-1EC2-1C9767A13A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5553A5-3F84-EBDF-08A7-52D3A0DE6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FC656-6F55-5CA4-248D-1638005602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232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54309-0FC9-0917-C50D-8C683F72D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E31E05-FC04-71F1-62EC-FD4AA15E12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41B992-D522-61A7-634F-219EFCB6D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 the update with project status, total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153EA-5670-963E-A9E5-0B5E737385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70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(1)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6"/>
          <p:cNvSpPr txBox="1">
            <a:spLocks noGrp="1"/>
          </p:cNvSpPr>
          <p:nvPr>
            <p:ph type="ctrTitle"/>
          </p:nvPr>
        </p:nvSpPr>
        <p:spPr>
          <a:xfrm>
            <a:off x="445148" y="2704986"/>
            <a:ext cx="11301704" cy="115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subTitle" idx="1"/>
          </p:nvPr>
        </p:nvSpPr>
        <p:spPr>
          <a:xfrm>
            <a:off x="1828800" y="3936601"/>
            <a:ext cx="8534400" cy="679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CF8A9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F8A9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CF8A9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CF8A9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CF8A9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CF8A9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CF8A9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CF8A9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CF8A9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CF8A9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CF8A9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CF8A9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CF8A9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CF8A9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CF8A9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CF8A9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6"/>
          <p:cNvSpPr/>
          <p:nvPr/>
        </p:nvSpPr>
        <p:spPr>
          <a:xfrm>
            <a:off x="3993734" y="1061959"/>
            <a:ext cx="4205367" cy="1261610"/>
          </a:xfrm>
          <a:prstGeom prst="rect">
            <a:avLst/>
          </a:prstGeom>
          <a:noFill/>
          <a:ln w="571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A1B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50080" y="1613941"/>
            <a:ext cx="3291840" cy="2362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6"/>
          <p:cNvSpPr txBox="1">
            <a:spLocks noGrp="1"/>
          </p:cNvSpPr>
          <p:nvPr>
            <p:ph type="sldNum" idx="12"/>
          </p:nvPr>
        </p:nvSpPr>
        <p:spPr>
          <a:xfrm>
            <a:off x="10972801" y="6309361"/>
            <a:ext cx="553279" cy="20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(closing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410638" y="2962846"/>
            <a:ext cx="5370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accent1"/>
                </a:solidFill>
              </a:rPr>
              <a:t>QUESTIONS</a:t>
            </a:r>
            <a:r>
              <a:rPr lang="en-US" sz="520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21" name="Rectangle 20"/>
          <p:cNvSpPr>
            <a:spLocks noChangeAspect="1"/>
          </p:cNvSpPr>
          <p:nvPr userDrawn="1"/>
        </p:nvSpPr>
        <p:spPr>
          <a:xfrm>
            <a:off x="3410639" y="2514600"/>
            <a:ext cx="5370724" cy="1828800"/>
          </a:xfrm>
          <a:prstGeom prst="rect">
            <a:avLst/>
          </a:prstGeom>
          <a:noFill/>
          <a:ln w="57150" cmpd="sng">
            <a:solidFill>
              <a:srgbClr val="0F48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A1B15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410639" y="2514600"/>
            <a:ext cx="5370724" cy="1828800"/>
          </a:xfrm>
          <a:prstGeom prst="rect">
            <a:avLst/>
          </a:prstGeom>
          <a:noFill/>
          <a:ln w="571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B76AF2-DE91-17B6-ED65-8046EAC67EF7}"/>
              </a:ext>
            </a:extLst>
          </p:cNvPr>
          <p:cNvGrpSpPr/>
          <p:nvPr userDrawn="1"/>
        </p:nvGrpSpPr>
        <p:grpSpPr>
          <a:xfrm>
            <a:off x="776379" y="6252809"/>
            <a:ext cx="10639243" cy="307777"/>
            <a:chOff x="414070" y="6252808"/>
            <a:chExt cx="7979432" cy="30777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464097F-75B3-994F-4096-A16FD049F219}"/>
                </a:ext>
              </a:extLst>
            </p:cNvPr>
            <p:cNvGrpSpPr/>
            <p:nvPr userDrawn="1"/>
          </p:nvGrpSpPr>
          <p:grpSpPr>
            <a:xfrm>
              <a:off x="3368260" y="6252808"/>
              <a:ext cx="5025242" cy="307777"/>
              <a:chOff x="3376886" y="6261434"/>
              <a:chExt cx="5025242" cy="307777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2D7056-B587-4718-0EE3-A72A7F06EFB3}"/>
                  </a:ext>
                </a:extLst>
              </p:cNvPr>
              <p:cNvSpPr txBox="1"/>
              <p:nvPr userDrawn="1"/>
            </p:nvSpPr>
            <p:spPr>
              <a:xfrm>
                <a:off x="3569402" y="6261434"/>
                <a:ext cx="48327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1400" b="0" i="0">
                    <a:solidFill>
                      <a:schemeClr val="accen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www.northcarolina.edu</a:t>
                </a:r>
                <a:r>
                  <a:rPr lang="en-US" sz="1400">
                    <a:solidFill>
                      <a:schemeClr val="accen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          @</a:t>
                </a:r>
                <a:r>
                  <a:rPr lang="en-US" sz="1400" b="0" i="0">
                    <a:solidFill>
                      <a:schemeClr val="accen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uncsystem</a:t>
                </a:r>
                <a:r>
                  <a:rPr lang="en-US" sz="1400">
                    <a:solidFill>
                      <a:schemeClr val="accen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          </a:t>
                </a:r>
                <a:r>
                  <a:rPr lang="en-US" sz="1400" b="0" i="0">
                    <a:solidFill>
                      <a:schemeClr val="accen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@UNC_System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2E694F1-9639-80CA-1B8D-F24C2F22D7FA}"/>
                  </a:ext>
                </a:extLst>
              </p:cNvPr>
              <p:cNvGrpSpPr/>
              <p:nvPr userDrawn="1"/>
            </p:nvGrpSpPr>
            <p:grpSpPr>
              <a:xfrm>
                <a:off x="5552183" y="6313965"/>
                <a:ext cx="207730" cy="211106"/>
                <a:chOff x="4015678" y="6432550"/>
                <a:chExt cx="207730" cy="211106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F01C91BE-433C-E02E-6028-07B329AAABB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biLevel thresh="75000"/>
                </a:blip>
                <a:stretch>
                  <a:fillRect/>
                </a:stretch>
              </p:blipFill>
              <p:spPr>
                <a:xfrm>
                  <a:off x="4090380" y="6479276"/>
                  <a:ext cx="75438" cy="145288"/>
                </a:xfrm>
                <a:prstGeom prst="rect">
                  <a:avLst/>
                </a:prstGeom>
              </p:spPr>
            </p:pic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C46B62D-A18C-3EF4-3BB1-44A14C85EED8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>
                <a:xfrm>
                  <a:off x="4015678" y="6432550"/>
                  <a:ext cx="207730" cy="211106"/>
                </a:xfrm>
                <a:prstGeom prst="rect">
                  <a:avLst/>
                </a:prstGeom>
                <a:noFill/>
                <a:ln w="3175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rgbClr val="4A1B15"/>
                    </a:solidFill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8AFDF31-7405-1482-5BBF-507D25F9C004}"/>
                  </a:ext>
                </a:extLst>
              </p:cNvPr>
              <p:cNvGrpSpPr/>
              <p:nvPr userDrawn="1"/>
            </p:nvGrpSpPr>
            <p:grpSpPr>
              <a:xfrm>
                <a:off x="6941382" y="6313965"/>
                <a:ext cx="207730" cy="211106"/>
                <a:chOff x="5464079" y="6432550"/>
                <a:chExt cx="207730" cy="211106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E3821CC8-ECC3-634D-310F-B8F606BB6B6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biLevel thresh="75000"/>
                </a:blip>
                <a:stretch>
                  <a:fillRect/>
                </a:stretch>
              </p:blipFill>
              <p:spPr>
                <a:xfrm>
                  <a:off x="5513262" y="6498328"/>
                  <a:ext cx="137160" cy="111252"/>
                </a:xfrm>
                <a:prstGeom prst="rect">
                  <a:avLst/>
                </a:prstGeom>
              </p:spPr>
            </p:pic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87574DE-E74F-C467-247B-5CC2F47F3ABE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>
                <a:xfrm>
                  <a:off x="5464079" y="6432550"/>
                  <a:ext cx="207730" cy="211106"/>
                </a:xfrm>
                <a:prstGeom prst="rect">
                  <a:avLst/>
                </a:prstGeom>
                <a:noFill/>
                <a:ln w="3175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rgbClr val="4A1B15"/>
                    </a:solidFill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27FFF99-B7ED-A74C-F0FE-A4F11254E538}"/>
                  </a:ext>
                </a:extLst>
              </p:cNvPr>
              <p:cNvGrpSpPr/>
              <p:nvPr userDrawn="1"/>
            </p:nvGrpSpPr>
            <p:grpSpPr>
              <a:xfrm>
                <a:off x="3376886" y="6313965"/>
                <a:ext cx="207730" cy="211106"/>
                <a:chOff x="1471539" y="6432550"/>
                <a:chExt cx="207730" cy="211106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63F41F16-0DA3-FA4D-915A-22A79FC62DE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biLevel thresh="75000"/>
                </a:blip>
                <a:stretch>
                  <a:fillRect/>
                </a:stretch>
              </p:blipFill>
              <p:spPr>
                <a:xfrm>
                  <a:off x="1524981" y="6459840"/>
                  <a:ext cx="128471" cy="169619"/>
                </a:xfrm>
                <a:prstGeom prst="rect">
                  <a:avLst/>
                </a:prstGeom>
              </p:spPr>
            </p:pic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1835872-30A0-530C-E023-23708F6AF2AD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>
                <a:xfrm>
                  <a:off x="1471539" y="6432550"/>
                  <a:ext cx="207730" cy="211106"/>
                </a:xfrm>
                <a:prstGeom prst="rect">
                  <a:avLst/>
                </a:prstGeom>
                <a:noFill/>
                <a:ln w="3175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rgbClr val="4A1B15"/>
                    </a:solidFill>
                  </a:endParaRPr>
                </a:p>
              </p:txBody>
            </p:sp>
          </p:grp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5EF509-140A-A50A-5F5B-DE5309BEB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14070" y="6271071"/>
              <a:ext cx="2641600" cy="2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186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Slide (1)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4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1"/>
          </p:nvPr>
        </p:nvSpPr>
        <p:spPr>
          <a:xfrm>
            <a:off x="609600" y="1169250"/>
            <a:ext cx="10972800" cy="495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560"/>
              </a:spcBef>
              <a:spcAft>
                <a:spcPts val="0"/>
              </a:spcAft>
              <a:buClr>
                <a:srgbClr val="4A1B15"/>
              </a:buClr>
              <a:buSzPts val="2100"/>
              <a:buFont typeface="Courier New"/>
              <a:buChar char="o"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7"/>
          <p:cNvSpPr/>
          <p:nvPr/>
        </p:nvSpPr>
        <p:spPr>
          <a:xfrm>
            <a:off x="609600" y="6209118"/>
            <a:ext cx="1950720" cy="524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" name="Google Shape;23;p37"/>
          <p:cNvCxnSpPr/>
          <p:nvPr/>
        </p:nvCxnSpPr>
        <p:spPr>
          <a:xfrm>
            <a:off x="4611471" y="1018053"/>
            <a:ext cx="2969059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" name="Google Shape;2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1" y="6277361"/>
            <a:ext cx="3516231" cy="25232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7"/>
          <p:cNvSpPr txBox="1">
            <a:spLocks noGrp="1"/>
          </p:cNvSpPr>
          <p:nvPr>
            <p:ph type="sldNum" idx="12"/>
          </p:nvPr>
        </p:nvSpPr>
        <p:spPr>
          <a:xfrm>
            <a:off x="10972801" y="6309361"/>
            <a:ext cx="553279" cy="20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9090"/>
            <a:ext cx="5384800" cy="497707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 marL="800100" indent="-342900">
              <a:buSzPct val="75000"/>
              <a:buFont typeface="Courier New"/>
              <a:buChar char="o"/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9090"/>
            <a:ext cx="5384800" cy="497707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 marL="742950" indent="-285750">
              <a:buSzPct val="75000"/>
              <a:buFont typeface="Courier New"/>
              <a:buChar char="o"/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11471" y="805397"/>
            <a:ext cx="2969059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0208"/>
            <a:ext cx="10972800" cy="7295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SLIDE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6DC6D-E90F-6941-9B54-B8FC9D763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72801" y="6309361"/>
            <a:ext cx="553279" cy="200770"/>
          </a:xfrm>
        </p:spPr>
        <p:txBody>
          <a:bodyPr/>
          <a:lstStyle/>
          <a:p>
            <a:fld id="{95FDE913-508A-8F41-B74F-DB06C609F15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06EBF-3197-A294-8A48-C8D5EB6BB0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1" y="6277361"/>
            <a:ext cx="3516231" cy="2523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26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5AD27-FA13-AA44-A0DD-9F29A6537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148" y="2704986"/>
            <a:ext cx="11301704" cy="115556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 b="1" cap="all" normalizeH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936601"/>
            <a:ext cx="8534400" cy="67992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60ECC59-C476-174B-8E6F-BEC9977C75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A9644-1DB4-6645-CABC-FF67932222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9452" y="1710475"/>
            <a:ext cx="5693096" cy="4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7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704986"/>
            <a:ext cx="10363200" cy="11555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0" cap="all" normalizeH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936601"/>
            <a:ext cx="8534400" cy="6799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487832" y="1342495"/>
            <a:ext cx="11216336" cy="4173010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462E8-704A-9A42-98B6-EF76F0E30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6268" y="1828800"/>
            <a:ext cx="4389120" cy="314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FF5CD-D4BE-E24F-8F8D-F17ACAF22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9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7434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9250"/>
            <a:ext cx="10972800" cy="49569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742950" indent="-285750">
              <a:buClr>
                <a:srgbClr val="4A1B15"/>
              </a:buClr>
              <a:buSzPct val="75000"/>
              <a:buFont typeface="Courier New"/>
              <a:buChar char="o"/>
              <a:defRPr>
                <a:solidFill>
                  <a:schemeClr val="accent1"/>
                </a:solidFill>
              </a:defRPr>
            </a:lvl2pPr>
            <a:lvl3pPr marL="1143000" indent="-228600">
              <a:buSzPct val="75000"/>
              <a:buFont typeface="Arial"/>
              <a:buChar char="•"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>
            <a:spLocks/>
          </p:cNvSpPr>
          <p:nvPr userDrawn="1"/>
        </p:nvSpPr>
        <p:spPr>
          <a:xfrm>
            <a:off x="609600" y="6209118"/>
            <a:ext cx="1950720" cy="524147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11471" y="1018053"/>
            <a:ext cx="2969059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D592E-D86C-2B43-9FA9-F27EC01AD7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E9237-CAB9-1293-9584-29E7A52FE5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1" y="6277361"/>
            <a:ext cx="3516231" cy="2523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53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9090"/>
            <a:ext cx="5384800" cy="497707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 marL="800100" indent="-342900">
              <a:buSzPct val="75000"/>
              <a:buFont typeface="Courier New"/>
              <a:buChar char="o"/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9090"/>
            <a:ext cx="5384800" cy="497707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 marL="742950" indent="-285750">
              <a:buSzPct val="75000"/>
              <a:buFont typeface="Courier New"/>
              <a:buChar char="o"/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11471" y="1018053"/>
            <a:ext cx="2969059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7295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SLIDE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6DC6D-E90F-6941-9B54-B8FC9D763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72801" y="6309361"/>
            <a:ext cx="553279" cy="200770"/>
          </a:xfrm>
        </p:spPr>
        <p:txBody>
          <a:bodyPr/>
          <a:lstStyle/>
          <a:p>
            <a:fld id="{95FDE913-508A-8F41-B74F-DB06C609F15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06EBF-3197-A294-8A48-C8D5EB6BB0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1" y="6277361"/>
            <a:ext cx="3516231" cy="2523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55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(clos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3410639" y="2514600"/>
            <a:ext cx="5370724" cy="1828800"/>
          </a:xfrm>
          <a:prstGeom prst="rect">
            <a:avLst/>
          </a:prstGeom>
          <a:noFill/>
          <a:ln w="57150" cmpd="sng">
            <a:solidFill>
              <a:srgbClr val="4A1B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410639" y="3013502"/>
            <a:ext cx="537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accent1"/>
                </a:solidFill>
              </a:rPr>
              <a:t>THANK</a:t>
            </a:r>
            <a:r>
              <a:rPr lang="en-US" sz="4800" baseline="0">
                <a:solidFill>
                  <a:schemeClr val="accent1"/>
                </a:solidFill>
              </a:rPr>
              <a:t> YOU</a:t>
            </a:r>
            <a:endParaRPr lang="en-US" sz="4800">
              <a:solidFill>
                <a:schemeClr val="accent1"/>
              </a:solidFill>
            </a:endParaRPr>
          </a:p>
        </p:txBody>
      </p:sp>
      <p:sp>
        <p:nvSpPr>
          <p:cNvPr id="37" name="Rectangle 36"/>
          <p:cNvSpPr>
            <a:spLocks/>
          </p:cNvSpPr>
          <p:nvPr userDrawn="1"/>
        </p:nvSpPr>
        <p:spPr>
          <a:xfrm>
            <a:off x="3410639" y="2514600"/>
            <a:ext cx="5370724" cy="1828800"/>
          </a:xfrm>
          <a:prstGeom prst="rect">
            <a:avLst/>
          </a:prstGeom>
          <a:noFill/>
          <a:ln w="571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A1B15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3064DD-9AE7-3C82-F9D1-0BD8BA55B98C}"/>
              </a:ext>
            </a:extLst>
          </p:cNvPr>
          <p:cNvGrpSpPr/>
          <p:nvPr userDrawn="1"/>
        </p:nvGrpSpPr>
        <p:grpSpPr>
          <a:xfrm>
            <a:off x="776379" y="6252809"/>
            <a:ext cx="10639243" cy="307777"/>
            <a:chOff x="414070" y="6252808"/>
            <a:chExt cx="7979432" cy="30777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5850D00-A936-AE03-97BA-D9EF2D6FB0C3}"/>
                </a:ext>
              </a:extLst>
            </p:cNvPr>
            <p:cNvGrpSpPr/>
            <p:nvPr userDrawn="1"/>
          </p:nvGrpSpPr>
          <p:grpSpPr>
            <a:xfrm>
              <a:off x="3368260" y="6252808"/>
              <a:ext cx="5025242" cy="307777"/>
              <a:chOff x="3376886" y="6261434"/>
              <a:chExt cx="5025242" cy="30777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2642972-BF7A-F273-697D-15C60C037F89}"/>
                  </a:ext>
                </a:extLst>
              </p:cNvPr>
              <p:cNvSpPr txBox="1"/>
              <p:nvPr userDrawn="1"/>
            </p:nvSpPr>
            <p:spPr>
              <a:xfrm>
                <a:off x="3569402" y="6261434"/>
                <a:ext cx="48327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1400" b="0" i="0">
                    <a:solidFill>
                      <a:schemeClr val="accen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www.northcarolina.edu</a:t>
                </a:r>
                <a:r>
                  <a:rPr lang="en-US" sz="1400">
                    <a:solidFill>
                      <a:schemeClr val="accen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          @</a:t>
                </a:r>
                <a:r>
                  <a:rPr lang="en-US" sz="1400" b="0" i="0">
                    <a:solidFill>
                      <a:schemeClr val="accen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uncsystem</a:t>
                </a:r>
                <a:r>
                  <a:rPr lang="en-US" sz="1400">
                    <a:solidFill>
                      <a:schemeClr val="accen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          </a:t>
                </a:r>
                <a:r>
                  <a:rPr lang="en-US" sz="1400" b="0" i="0">
                    <a:solidFill>
                      <a:schemeClr val="accen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@UNC_System</a:t>
                </a: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E992FAF-D5C5-0142-E6C2-03A95831B5F9}"/>
                  </a:ext>
                </a:extLst>
              </p:cNvPr>
              <p:cNvGrpSpPr/>
              <p:nvPr userDrawn="1"/>
            </p:nvGrpSpPr>
            <p:grpSpPr>
              <a:xfrm>
                <a:off x="5552183" y="6313965"/>
                <a:ext cx="207730" cy="211106"/>
                <a:chOff x="4015678" y="6432550"/>
                <a:chExt cx="207730" cy="211106"/>
              </a:xfrm>
            </p:grpSpPr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1F937B8E-19B3-50FF-FCA2-546DA6B4533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biLevel thresh="75000"/>
                </a:blip>
                <a:stretch>
                  <a:fillRect/>
                </a:stretch>
              </p:blipFill>
              <p:spPr>
                <a:xfrm>
                  <a:off x="4090380" y="6479276"/>
                  <a:ext cx="75438" cy="145288"/>
                </a:xfrm>
                <a:prstGeom prst="rect">
                  <a:avLst/>
                </a:prstGeom>
              </p:spPr>
            </p:pic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846891E-0C8B-7613-2836-46EF1B8F90F3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>
                <a:xfrm>
                  <a:off x="4015678" y="6432550"/>
                  <a:ext cx="207730" cy="211106"/>
                </a:xfrm>
                <a:prstGeom prst="rect">
                  <a:avLst/>
                </a:prstGeom>
                <a:noFill/>
                <a:ln w="3175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rgbClr val="4A1B15"/>
                    </a:solidFill>
                  </a:endParaRP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47F472F-A553-09FE-DEAB-A1C87600F699}"/>
                  </a:ext>
                </a:extLst>
              </p:cNvPr>
              <p:cNvGrpSpPr/>
              <p:nvPr userDrawn="1"/>
            </p:nvGrpSpPr>
            <p:grpSpPr>
              <a:xfrm>
                <a:off x="6941382" y="6313965"/>
                <a:ext cx="207730" cy="211106"/>
                <a:chOff x="5464079" y="6432550"/>
                <a:chExt cx="207730" cy="211106"/>
              </a:xfrm>
            </p:grpSpPr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6AED436C-A866-0E6A-ED9A-D6624282586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biLevel thresh="75000"/>
                </a:blip>
                <a:stretch>
                  <a:fillRect/>
                </a:stretch>
              </p:blipFill>
              <p:spPr>
                <a:xfrm>
                  <a:off x="5513262" y="6498328"/>
                  <a:ext cx="137160" cy="111252"/>
                </a:xfrm>
                <a:prstGeom prst="rect">
                  <a:avLst/>
                </a:prstGeom>
              </p:spPr>
            </p:pic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0D28D3C-6D33-6A6D-612C-4DDB36A3EC8A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>
                <a:xfrm>
                  <a:off x="5464079" y="6432550"/>
                  <a:ext cx="207730" cy="211106"/>
                </a:xfrm>
                <a:prstGeom prst="rect">
                  <a:avLst/>
                </a:prstGeom>
                <a:noFill/>
                <a:ln w="3175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rgbClr val="4A1B15"/>
                    </a:solidFill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31CE8E5A-0F0D-6BC6-8240-EAB4D2107F26}"/>
                  </a:ext>
                </a:extLst>
              </p:cNvPr>
              <p:cNvGrpSpPr/>
              <p:nvPr userDrawn="1"/>
            </p:nvGrpSpPr>
            <p:grpSpPr>
              <a:xfrm>
                <a:off x="3376886" y="6313965"/>
                <a:ext cx="207730" cy="211106"/>
                <a:chOff x="1471539" y="6432550"/>
                <a:chExt cx="207730" cy="211106"/>
              </a:xfrm>
            </p:grpSpPr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915A8ABC-E4F7-A640-724D-DC1B2E3BD06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biLevel thresh="75000"/>
                </a:blip>
                <a:stretch>
                  <a:fillRect/>
                </a:stretch>
              </p:blipFill>
              <p:spPr>
                <a:xfrm>
                  <a:off x="1524981" y="6459840"/>
                  <a:ext cx="128471" cy="169619"/>
                </a:xfrm>
                <a:prstGeom prst="rect">
                  <a:avLst/>
                </a:prstGeom>
              </p:spPr>
            </p:pic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C086623-D0BB-4BFF-2C78-0207F654ACED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>
                <a:xfrm>
                  <a:off x="1471539" y="6432550"/>
                  <a:ext cx="207730" cy="211106"/>
                </a:xfrm>
                <a:prstGeom prst="rect">
                  <a:avLst/>
                </a:prstGeom>
                <a:noFill/>
                <a:ln w="3175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rgbClr val="4A1B15"/>
                    </a:solidFill>
                  </a:endParaRPr>
                </a:p>
              </p:txBody>
            </p:sp>
          </p:grp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0089371-5840-D517-D68C-A18872C6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14070" y="6271071"/>
              <a:ext cx="2641600" cy="2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289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/>
          <p:nvPr/>
        </p:nvSpPr>
        <p:spPr>
          <a:xfrm>
            <a:off x="3052828" y="2514600"/>
            <a:ext cx="6096000" cy="1828800"/>
          </a:xfrm>
          <a:prstGeom prst="rect">
            <a:avLst/>
          </a:prstGeom>
          <a:noFill/>
          <a:ln w="571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A1B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6268" y="3291398"/>
            <a:ext cx="4389120" cy="3149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5"/>
          <p:cNvSpPr txBox="1">
            <a:spLocks noGrp="1"/>
          </p:cNvSpPr>
          <p:nvPr>
            <p:ph type="sldNum" idx="12"/>
          </p:nvPr>
        </p:nvSpPr>
        <p:spPr>
          <a:xfrm>
            <a:off x="10972801" y="6309361"/>
            <a:ext cx="553279" cy="20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4790" y="3134700"/>
            <a:ext cx="8202421" cy="588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7BA0DF-32D7-0C47-B016-5F540182F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1" y="6309361"/>
            <a:ext cx="553279" cy="20077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5FDE913-508A-8F41-B74F-DB06C609F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2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orthcarolina.edu/students/militar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northcarolina.edu/militar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leg.gov/Sessions/2025/Bills/Senate/PDF/S118v5.pdf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twrenn@northcarolina.edu" TargetMode="External"/><Relationship Id="rId4" Type="http://schemas.openxmlformats.org/officeDocument/2006/relationships/hyperlink" Target="http://www.northcarolina.edu/students/militar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wp.dmdc.osd.mil/dwp/app/dod-data-reports/workforce-report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hill.com/homenews/nexstar_media_wire/4983886-map-how-many-veterans-live-in-your-state/#:~:text=Unsurprisingly%2C%20the%20nation's%20most%2Dpopulated,number%20at%20nearly%201.4%20million.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hyperlink" Target="https://www.nc4me.org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hyperlink" Target="https://oldcc.gov/sites/default/files/2024-12/oldcc_dsbs_fy2023_final_web_20240929.pdf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northcarolina.edu/military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milvetacademy.org/mhfa/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445148" y="2973575"/>
            <a:ext cx="11301704" cy="115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 dirty="0">
                <a:solidFill>
                  <a:schemeClr val="bg2"/>
                </a:solidFill>
              </a:rPr>
              <a:t>UNC System Update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828800" y="4304990"/>
            <a:ext cx="8534400" cy="154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dirty="0">
                <a:solidFill>
                  <a:schemeClr val="bg2"/>
                </a:solidFill>
              </a:rPr>
              <a:t>NCACVA Spring Conference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March 2026</a:t>
            </a:r>
          </a:p>
        </p:txBody>
      </p:sp>
      <p:sp>
        <p:nvSpPr>
          <p:cNvPr id="89" name="Google Shape;89;p1"/>
          <p:cNvSpPr txBox="1">
            <a:spLocks noGrp="1"/>
          </p:cNvSpPr>
          <p:nvPr>
            <p:ph type="sldNum" idx="12"/>
          </p:nvPr>
        </p:nvSpPr>
        <p:spPr>
          <a:xfrm>
            <a:off x="10972801" y="6309361"/>
            <a:ext cx="553279" cy="20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9311A-5D3E-C541-76A8-BC2438864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5931E-AEBF-9052-F452-E680C7B8F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UNC System Initiatives: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AC47F-FAA6-1417-42CF-D6EEDC752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9847"/>
            <a:ext cx="6812604" cy="4627094"/>
          </a:xfrm>
        </p:spPr>
        <p:txBody>
          <a:bodyPr lIns="91440" tIns="45720" rIns="91440" bIns="45720" anchor="t"/>
          <a:lstStyle/>
          <a:p>
            <a:pPr fontAlgn="base">
              <a:spcBef>
                <a:spcPts val="140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E4875"/>
                </a:solidFill>
              </a:rPr>
              <a:t>Military Affairs Flyer and Student Portal</a:t>
            </a:r>
            <a:endParaRPr lang="en-US" sz="2800" b="1" dirty="0">
              <a:solidFill>
                <a:srgbClr val="0E4875"/>
              </a:solidFill>
              <a:ea typeface="Calibri"/>
              <a:cs typeface="Calibri"/>
            </a:endParaRPr>
          </a:p>
          <a:p>
            <a:pPr lvl="1" fontAlgn="base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E4875"/>
                </a:solidFill>
              </a:rPr>
              <a:t>Flyer QR Code directs potential students to the newly redesigned military-affiliated student site: </a:t>
            </a:r>
            <a:r>
              <a:rPr lang="en-US" sz="2400" dirty="0">
                <a:solidFill>
                  <a:srgbClr val="0E4875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northcarolina.edu/students/military</a:t>
            </a:r>
            <a:endParaRPr lang="en-US" sz="2400" dirty="0">
              <a:solidFill>
                <a:srgbClr val="0E4875"/>
              </a:solidFill>
              <a:ea typeface="Calibri"/>
              <a:cs typeface="Calibri"/>
              <a:hlinkClick r:id="rId3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 fontAlgn="base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E4875"/>
              </a:solidFill>
              <a:ea typeface="Calibri"/>
              <a:cs typeface="Calibri"/>
            </a:endParaRPr>
          </a:p>
          <a:p>
            <a:pPr lvl="1" fontAlgn="base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E4875"/>
                </a:solidFill>
              </a:rPr>
              <a:t>The new student site contains info about academic programs, credit for military training and experience, support resources,  and contact information for campus staff who work with military-affiliated students.</a:t>
            </a:r>
            <a:endParaRPr lang="en-US" sz="2400" dirty="0">
              <a:solidFill>
                <a:srgbClr val="0E4875"/>
              </a:solidFill>
              <a:ea typeface="Calibri"/>
              <a:cs typeface="Calibri"/>
            </a:endParaRPr>
          </a:p>
          <a:p>
            <a:pPr lvl="1"/>
            <a:endParaRPr lang="en-US" sz="2400" dirty="0">
              <a:solidFill>
                <a:srgbClr val="0E4875"/>
              </a:solidFill>
              <a:ea typeface="Calibri"/>
              <a:cs typeface="Calibri"/>
            </a:endParaRPr>
          </a:p>
          <a:p>
            <a:pPr lvl="1"/>
            <a:endParaRPr lang="en-US" sz="2400" dirty="0">
              <a:solidFill>
                <a:srgbClr val="0E4875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B9258-D60B-4010-3FBF-253D96D59D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FDE913-508A-8F41-B74F-DB06C609F153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6404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364044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3C2F85-5078-EF17-8BD6-64FC5B9D38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640" t="10671" r="29758" b="6383"/>
          <a:stretch>
            <a:fillRect/>
          </a:stretch>
        </p:blipFill>
        <p:spPr>
          <a:xfrm>
            <a:off x="8412897" y="1271317"/>
            <a:ext cx="2435043" cy="3112155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erson in military uniform&#10;&#10;AI-generated content may be incorrect.">
            <a:extLst>
              <a:ext uri="{FF2B5EF4-FFF2-40B4-BE49-F238E27FC236}">
                <a16:creationId xmlns:a16="http://schemas.microsoft.com/office/drawing/2014/main" id="{F70AED03-9E6A-7C82-F5FC-3CC761C33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038" y="4636736"/>
            <a:ext cx="2684762" cy="1539676"/>
          </a:xfrm>
          <a:prstGeom prst="rect">
            <a:avLst/>
          </a:prstGeom>
          <a:effectLst>
            <a:outerShdw blurRad="50800" dist="1905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2217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46202-8D2A-DF15-D515-8222D54EA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E30CF-D279-906A-3794-494A1FEB3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UNC System Initiatives: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F44F-66B1-9F6F-BA4B-A604C06D7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9250"/>
            <a:ext cx="6812604" cy="4956914"/>
          </a:xfrm>
        </p:spPr>
        <p:txBody>
          <a:bodyPr/>
          <a:lstStyle/>
          <a:p>
            <a:pPr fontAlgn="base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Military Affairs Partner Website</a:t>
            </a:r>
            <a:endParaRPr lang="en-US" sz="2400" dirty="0">
              <a:solidFill>
                <a:schemeClr val="bg2"/>
              </a:solidFill>
            </a:endParaRPr>
          </a:p>
          <a:p>
            <a:pPr lvl="1" fontAlgn="base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In partnership with our Communications team, our team launched the newly redesigned UNC System military-affairs site: </a:t>
            </a:r>
            <a:r>
              <a:rPr lang="en-US" sz="2400" dirty="0">
                <a:solidFill>
                  <a:schemeClr val="bg2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northcarolina.edu/military</a:t>
            </a:r>
            <a:endParaRPr lang="en-US" sz="2400" dirty="0">
              <a:solidFill>
                <a:schemeClr val="bg2"/>
              </a:solidFill>
            </a:endParaRPr>
          </a:p>
          <a:p>
            <a:pPr marL="800100" lvl="1" indent="-342900" fontAlgn="base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</a:endParaRPr>
          </a:p>
          <a:p>
            <a:pPr lvl="1" fontAlgn="base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The new site contains info about credit for military training and experience, external partnership opportunities, and training resources for faculty and staff who want to learn more about military-affiliated students.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FC935-1C2E-FBD2-3230-55E55EB15B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72801" y="6309361"/>
            <a:ext cx="553279" cy="20077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5FDE913-508A-8F41-B74F-DB06C609F15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F7926F-0623-5A0C-22B7-29B04A80F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029" y="1390753"/>
            <a:ext cx="4293951" cy="272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E33D2A2-7222-DCEA-6D61-C7EC92E5C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0" r="19648"/>
          <a:stretch>
            <a:fillRect/>
          </a:stretch>
        </p:blipFill>
        <p:spPr bwMode="auto">
          <a:xfrm>
            <a:off x="8031804" y="4231948"/>
            <a:ext cx="3621932" cy="152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849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B6C60-0965-39E2-6A2C-19083DC05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A598-8E57-71E4-6D88-7B95CC12E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UNC System Initiatives: Military Equivalency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12257-6DE8-2E88-60F3-2AB74B1AED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72801" y="6309361"/>
            <a:ext cx="553279" cy="20077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5FDE913-508A-8F41-B74F-DB06C609F15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D61B361-9987-AF29-1C34-9B93D7D18460}"/>
              </a:ext>
            </a:extLst>
          </p:cNvPr>
          <p:cNvSpPr txBox="1">
            <a:spLocks/>
          </p:cNvSpPr>
          <p:nvPr/>
        </p:nvSpPr>
        <p:spPr>
          <a:xfrm>
            <a:off x="11130490" y="6757615"/>
            <a:ext cx="553279" cy="20077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mtClean="0"/>
              <a:pPr algn="r"/>
              <a:t>12</a:t>
            </a:fld>
            <a:endParaRPr lang="en-US"/>
          </a:p>
        </p:txBody>
      </p:sp>
      <p:graphicFrame>
        <p:nvGraphicFramePr>
          <p:cNvPr id="6" name="Diagram 5" descr="Placeholder Timeline&#10;">
            <a:extLst>
              <a:ext uri="{FF2B5EF4-FFF2-40B4-BE49-F238E27FC236}">
                <a16:creationId xmlns:a16="http://schemas.microsoft.com/office/drawing/2014/main" id="{A432E561-6DA1-1515-EE84-9F9AF1955F6D}"/>
              </a:ext>
            </a:extLst>
          </p:cNvPr>
          <p:cNvGraphicFramePr/>
          <p:nvPr/>
        </p:nvGraphicFramePr>
        <p:xfrm>
          <a:off x="332960" y="972895"/>
          <a:ext cx="11526079" cy="538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0888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70165-0F83-4621-0217-E72430537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A12659-C88C-F44B-C8B6-EBBE124C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61905"/>
            <a:ext cx="11887200" cy="83280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Initiatives: SENATE BILL 118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C986C6-09CA-73CA-8F37-6C25CED598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933FB5-40C0-371D-3AED-880F2C644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424420"/>
              </p:ext>
            </p:extLst>
          </p:nvPr>
        </p:nvGraphicFramePr>
        <p:xfrm>
          <a:off x="389106" y="1268102"/>
          <a:ext cx="11136974" cy="4857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445">
                  <a:extLst>
                    <a:ext uri="{9D8B030D-6E8A-4147-A177-3AD203B41FA5}">
                      <a16:colId xmlns:a16="http://schemas.microsoft.com/office/drawing/2014/main" val="2100079251"/>
                    </a:ext>
                  </a:extLst>
                </a:gridCol>
                <a:gridCol w="8275529">
                  <a:extLst>
                    <a:ext uri="{9D8B030D-6E8A-4147-A177-3AD203B41FA5}">
                      <a16:colId xmlns:a16="http://schemas.microsoft.com/office/drawing/2014/main" val="1043538157"/>
                    </a:ext>
                  </a:extLst>
                </a:gridCol>
              </a:tblGrid>
              <a:tr h="490750"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IN-STATE TUITION FOR CERTAIN VETS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998159"/>
                  </a:ext>
                </a:extLst>
              </a:tr>
              <a:tr h="52759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rgbClr val="EBF2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Grants in-state tuition to certain honorably discharged veterans. </a:t>
                      </a:r>
                      <a:endParaRPr lang="en-US" sz="16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B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066361"/>
                  </a:ext>
                </a:extLst>
              </a:tr>
              <a:tr h="211752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Eligibility</a:t>
                      </a:r>
                    </a:p>
                  </a:txBody>
                  <a:tcPr>
                    <a:solidFill>
                      <a:srgbClr val="EBF2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qualify an individual must meet all following criteria: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served active duty for at least 90 days in Armed Forces; AND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received honorable discharge; AND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Meet one of the following criteria</a:t>
                      </a:r>
                    </a:p>
                    <a:p>
                      <a:pPr marL="800100" lvl="1" indent="-342900">
                        <a:buFont typeface="+mj-lt"/>
                        <a:buAutoNum type="alphaLcPeriod"/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Graduated from high school in NC on or after 1/1/2004; OR</a:t>
                      </a:r>
                    </a:p>
                    <a:p>
                      <a:pPr marL="800100" lvl="1" indent="-342900">
                        <a:buFont typeface="+mj-lt"/>
                        <a:buAutoNum type="alphaLcPeriod"/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Served active duty in Armed Forces with a perm station in NC for at least 90 continuous days; OR</a:t>
                      </a:r>
                    </a:p>
                    <a:p>
                      <a:pPr marL="800100" lvl="1" indent="-342900">
                        <a:buFont typeface="+mj-lt"/>
                        <a:buAutoNum type="alphaLcPeriod"/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Was awarded a Purple Heart</a:t>
                      </a:r>
                    </a:p>
                  </a:txBody>
                  <a:tcPr>
                    <a:solidFill>
                      <a:srgbClr val="EB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69464"/>
                  </a:ext>
                </a:extLst>
              </a:tr>
              <a:tr h="444997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Bill #</a:t>
                      </a:r>
                    </a:p>
                  </a:txBody>
                  <a:tcPr>
                    <a:solidFill>
                      <a:srgbClr val="EBF2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SB118</a:t>
                      </a:r>
                      <a:r>
                        <a:rPr lang="en-US" sz="18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(enacted 07/09/2025)</a:t>
                      </a:r>
                      <a:endParaRPr lang="en-US" sz="14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B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91847"/>
                  </a:ext>
                </a:extLst>
              </a:tr>
              <a:tr h="482869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Effective Date</a:t>
                      </a:r>
                    </a:p>
                  </a:txBody>
                  <a:tcPr>
                    <a:solidFill>
                      <a:srgbClr val="EBF2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AY 2025-2026</a:t>
                      </a:r>
                    </a:p>
                  </a:txBody>
                  <a:tcPr>
                    <a:solidFill>
                      <a:srgbClr val="EB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701240"/>
                  </a:ext>
                </a:extLst>
              </a:tr>
              <a:tr h="78174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Misc Comments</a:t>
                      </a:r>
                    </a:p>
                  </a:txBody>
                  <a:tcPr>
                    <a:solidFill>
                      <a:srgbClr val="EBF2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(1) Legislation indicates burden of proof is on individual applying for the benefit to prove entitlement of the benefit</a:t>
                      </a:r>
                    </a:p>
                  </a:txBody>
                  <a:tcPr>
                    <a:solidFill>
                      <a:srgbClr val="EB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9430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2E8C61-D4DD-58C7-081B-A7D8F3426EDB}"/>
              </a:ext>
            </a:extLst>
          </p:cNvPr>
          <p:cNvSpPr txBox="1"/>
          <p:nvPr/>
        </p:nvSpPr>
        <p:spPr>
          <a:xfrm>
            <a:off x="397400" y="744424"/>
            <a:ext cx="9033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Offers In-state tuition for certain honorably discharged veterans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7723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C281AD-ABBE-3549-5514-88096F57A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Considering the Needs of Military-Affiliated Students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CC016-DBFE-D463-A954-D9C7FABEBE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 descr="Image result for Military student">
            <a:extLst>
              <a:ext uri="{FF2B5EF4-FFF2-40B4-BE49-F238E27FC236}">
                <a16:creationId xmlns:a16="http://schemas.microsoft.com/office/drawing/2014/main" id="{F971A9CB-41D8-8706-1989-CAABE569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752" y="1316681"/>
            <a:ext cx="6362403" cy="4224638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492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9EBC4-AAAE-087E-1810-2DDCC4960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070A19-5BA3-F7BF-149A-8276A88F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Considering the Needs of Military-Affiliated Students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B7A143-108F-310B-E967-E86443D775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FB0DA8-3E97-D13C-C8A9-97FBC599C556}"/>
              </a:ext>
            </a:extLst>
          </p:cNvPr>
          <p:cNvSpPr/>
          <p:nvPr/>
        </p:nvSpPr>
        <p:spPr>
          <a:xfrm>
            <a:off x="3975091" y="1704510"/>
            <a:ext cx="7607309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may have difficulty translating their military skills into a new direction.</a:t>
            </a:r>
          </a:p>
          <a:p>
            <a:pPr marL="914400" lvl="1" indent="-355600">
              <a:spcBef>
                <a:spcPts val="4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Credits from schools with varying accreditation </a:t>
            </a:r>
          </a:p>
          <a:p>
            <a:pPr marL="914400" lvl="1" indent="-355600">
              <a:spcBef>
                <a:spcPts val="4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Joint Services Transcript Articulation </a:t>
            </a:r>
          </a:p>
          <a:p>
            <a:pPr marL="457200" indent="-381000">
              <a:spcBef>
                <a:spcPts val="4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Veteran students are more likely to have their own families than traditional students.</a:t>
            </a:r>
          </a:p>
          <a:p>
            <a:pPr marL="457200" indent="-381000">
              <a:spcBef>
                <a:spcPts val="4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Veterans are more likely than traditional students to have jobs outside of school that limit the amount of time they can spend on coursework and co-curricular activities. </a:t>
            </a:r>
          </a:p>
        </p:txBody>
      </p:sp>
      <p:sp>
        <p:nvSpPr>
          <p:cNvPr id="3" name="Right Arrow 9">
            <a:extLst>
              <a:ext uri="{FF2B5EF4-FFF2-40B4-BE49-F238E27FC236}">
                <a16:creationId xmlns:a16="http://schemas.microsoft.com/office/drawing/2014/main" id="{FE9921BA-0E2A-8794-069E-C97839AF2C84}"/>
              </a:ext>
            </a:extLst>
          </p:cNvPr>
          <p:cNvSpPr/>
          <p:nvPr/>
        </p:nvSpPr>
        <p:spPr>
          <a:xfrm>
            <a:off x="437879" y="2610813"/>
            <a:ext cx="3337515" cy="163637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>
                    <a:lumMod val="25000"/>
                  </a:schemeClr>
                </a:solidFill>
              </a:rPr>
              <a:t>Logistics: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639ADA-1F51-8A3B-ED49-D08960FC0BF9}"/>
              </a:ext>
            </a:extLst>
          </p:cNvPr>
          <p:cNvSpPr txBox="1"/>
          <p:nvPr/>
        </p:nvSpPr>
        <p:spPr>
          <a:xfrm>
            <a:off x="609600" y="929752"/>
            <a:ext cx="3937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Transition Difficulties:</a:t>
            </a:r>
          </a:p>
        </p:txBody>
      </p:sp>
    </p:spTree>
    <p:extLst>
      <p:ext uri="{BB962C8B-B14F-4D97-AF65-F5344CB8AC3E}">
        <p14:creationId xmlns:p14="http://schemas.microsoft.com/office/powerpoint/2010/main" val="327160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3E506-84AB-149C-1B8A-0792B87E7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421C5B-E7CE-8574-1671-3F1F025E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Considering the Needs of Military-Affiliated Students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E6DB7-FF39-8DFD-D65F-E7FDEE7D46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920E9C-EEAE-1123-E9F1-D6042EFD5FDB}"/>
              </a:ext>
            </a:extLst>
          </p:cNvPr>
          <p:cNvSpPr/>
          <p:nvPr/>
        </p:nvSpPr>
        <p:spPr>
          <a:xfrm>
            <a:off x="4389159" y="1494462"/>
            <a:ext cx="7607309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4572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may have difficulty translating their military skills into a new direction.</a:t>
            </a:r>
          </a:p>
          <a:p>
            <a:pPr marL="1016000" lvl="1" indent="-457200">
              <a:spcBef>
                <a:spcPts val="4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Credits with varying accreditation </a:t>
            </a:r>
          </a:p>
          <a:p>
            <a:pPr marL="1016000" lvl="1" indent="-457200">
              <a:spcBef>
                <a:spcPts val="4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Joint Services Transcript Articulation </a:t>
            </a:r>
          </a:p>
          <a:p>
            <a:pPr marL="533400" indent="-457200">
              <a:spcBef>
                <a:spcPts val="4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Military Students are more likely to have their own families than traditional students.</a:t>
            </a:r>
          </a:p>
          <a:p>
            <a:pPr marL="533400" indent="-457200">
              <a:spcBef>
                <a:spcPts val="4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Military Students and Spouses are more likely than traditional students to have full-time jobs outside of school that limit the amount of time they can spend on coursework and co-curricular activities. </a:t>
            </a:r>
          </a:p>
        </p:txBody>
      </p:sp>
      <p:sp>
        <p:nvSpPr>
          <p:cNvPr id="3" name="Right Arrow 9">
            <a:extLst>
              <a:ext uri="{FF2B5EF4-FFF2-40B4-BE49-F238E27FC236}">
                <a16:creationId xmlns:a16="http://schemas.microsoft.com/office/drawing/2014/main" id="{6CCE6E56-1598-8DA2-C995-FBD4EF33A1B5}"/>
              </a:ext>
            </a:extLst>
          </p:cNvPr>
          <p:cNvSpPr/>
          <p:nvPr/>
        </p:nvSpPr>
        <p:spPr>
          <a:xfrm>
            <a:off x="437879" y="2610813"/>
            <a:ext cx="3337515" cy="163637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>
                    <a:lumMod val="25000"/>
                  </a:schemeClr>
                </a:solidFill>
              </a:rPr>
              <a:t>Logistics: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2CAA3-45A5-905A-BE6C-3A6C97088A27}"/>
              </a:ext>
            </a:extLst>
          </p:cNvPr>
          <p:cNvSpPr txBox="1"/>
          <p:nvPr/>
        </p:nvSpPr>
        <p:spPr>
          <a:xfrm>
            <a:off x="609600" y="929752"/>
            <a:ext cx="3937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Transition Difficulties:</a:t>
            </a:r>
          </a:p>
        </p:txBody>
      </p:sp>
    </p:spTree>
    <p:extLst>
      <p:ext uri="{BB962C8B-B14F-4D97-AF65-F5344CB8AC3E}">
        <p14:creationId xmlns:p14="http://schemas.microsoft.com/office/powerpoint/2010/main" val="1331431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6C2E4-9570-9853-E668-D6354C5F7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A4EC55-8407-5EAF-FDDD-B0B73F49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Considering the Needs of Military-Affiliated Students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A7DBD-4598-BD7A-ED73-D1AD31CAAB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Right Arrow 9">
            <a:extLst>
              <a:ext uri="{FF2B5EF4-FFF2-40B4-BE49-F238E27FC236}">
                <a16:creationId xmlns:a16="http://schemas.microsoft.com/office/drawing/2014/main" id="{13F8EAAB-CA3C-470E-E13F-4702314AFD58}"/>
              </a:ext>
            </a:extLst>
          </p:cNvPr>
          <p:cNvSpPr/>
          <p:nvPr/>
        </p:nvSpPr>
        <p:spPr>
          <a:xfrm>
            <a:off x="437879" y="2610813"/>
            <a:ext cx="3337515" cy="163637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>
                    <a:lumMod val="25000"/>
                  </a:schemeClr>
                </a:solidFill>
              </a:rPr>
              <a:t>Culture: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64E29D-8781-9241-FA46-AA9467CBC50C}"/>
              </a:ext>
            </a:extLst>
          </p:cNvPr>
          <p:cNvSpPr txBox="1"/>
          <p:nvPr/>
        </p:nvSpPr>
        <p:spPr>
          <a:xfrm>
            <a:off x="609600" y="929752"/>
            <a:ext cx="3937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Transition Difficulties:</a:t>
            </a:r>
          </a:p>
        </p:txBody>
      </p:sp>
      <p:sp>
        <p:nvSpPr>
          <p:cNvPr id="6" name="Shape 473">
            <a:extLst>
              <a:ext uri="{FF2B5EF4-FFF2-40B4-BE49-F238E27FC236}">
                <a16:creationId xmlns:a16="http://schemas.microsoft.com/office/drawing/2014/main" id="{B23A8FBA-5FBB-3A3E-8E8F-2D29FAA56179}"/>
              </a:ext>
            </a:extLst>
          </p:cNvPr>
          <p:cNvSpPr txBox="1">
            <a:spLocks/>
          </p:cNvSpPr>
          <p:nvPr/>
        </p:nvSpPr>
        <p:spPr>
          <a:xfrm>
            <a:off x="4376247" y="1417638"/>
            <a:ext cx="7579624" cy="44611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Courier New"/>
              <a:buChar char="o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33400" indent="-4572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Military Students and Spouses are more likely to be non-traditional aged student and express difficulty connecting with younger students in class.</a:t>
            </a:r>
          </a:p>
          <a:p>
            <a:pPr marL="533400" indent="-457200">
              <a:spcBef>
                <a:spcPts val="4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Military Students and Spouses are more likely to live off-campus and feel disconnected with campus life.</a:t>
            </a:r>
          </a:p>
          <a:p>
            <a:pPr marL="533400" indent="-457200">
              <a:spcBef>
                <a:spcPts val="4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students have expressed a feeling of insensitivity from classmates, faculty, and others on campus regarding discussion of war and military.</a:t>
            </a:r>
          </a:p>
        </p:txBody>
      </p:sp>
    </p:spTree>
    <p:extLst>
      <p:ext uri="{BB962C8B-B14F-4D97-AF65-F5344CB8AC3E}">
        <p14:creationId xmlns:p14="http://schemas.microsoft.com/office/powerpoint/2010/main" val="2760486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98768-85B5-F194-AF3A-2E562A3F3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050471-B30B-B04D-D516-A623A5DBC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Considering the Needs of Military-Affiliated Students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D686F-9A18-296E-200E-C50275B628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Right Arrow 9">
            <a:extLst>
              <a:ext uri="{FF2B5EF4-FFF2-40B4-BE49-F238E27FC236}">
                <a16:creationId xmlns:a16="http://schemas.microsoft.com/office/drawing/2014/main" id="{38396BBF-B6FD-1E6E-6B89-04262F58E2A2}"/>
              </a:ext>
            </a:extLst>
          </p:cNvPr>
          <p:cNvSpPr/>
          <p:nvPr/>
        </p:nvSpPr>
        <p:spPr>
          <a:xfrm>
            <a:off x="437879" y="2610813"/>
            <a:ext cx="3337515" cy="163637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>
                    <a:lumMod val="25000"/>
                  </a:schemeClr>
                </a:solidFill>
              </a:rPr>
              <a:t>Wellness: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068DFD-B8D1-0D3F-F4F8-6F9CA0443A8D}"/>
              </a:ext>
            </a:extLst>
          </p:cNvPr>
          <p:cNvSpPr txBox="1"/>
          <p:nvPr/>
        </p:nvSpPr>
        <p:spPr>
          <a:xfrm>
            <a:off x="609600" y="929752"/>
            <a:ext cx="3937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Transition Difficulties:</a:t>
            </a:r>
          </a:p>
        </p:txBody>
      </p:sp>
      <p:sp>
        <p:nvSpPr>
          <p:cNvPr id="2" name="Shape 473">
            <a:extLst>
              <a:ext uri="{FF2B5EF4-FFF2-40B4-BE49-F238E27FC236}">
                <a16:creationId xmlns:a16="http://schemas.microsoft.com/office/drawing/2014/main" id="{D567704F-5252-98A7-B61F-8DA35B2BBAC7}"/>
              </a:ext>
            </a:extLst>
          </p:cNvPr>
          <p:cNvSpPr txBox="1">
            <a:spLocks/>
          </p:cNvSpPr>
          <p:nvPr/>
        </p:nvSpPr>
        <p:spPr>
          <a:xfrm>
            <a:off x="4070163" y="1388960"/>
            <a:ext cx="7988971" cy="44611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Courier New"/>
              <a:buChar char="o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33400" indent="-4572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Mental health challenges: PTSD, Hypervigilance, and TBIs (TBIs are technically physical conditions, but can have similar symptoms)</a:t>
            </a:r>
          </a:p>
          <a:p>
            <a:pPr marL="533400" indent="-457200">
              <a:spcBef>
                <a:spcPts val="4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disabilities: As of the end of OIF and OEF, over 770,000 service members transitioned to veteran status with a disability rating. </a:t>
            </a:r>
          </a:p>
          <a:p>
            <a:pPr marL="533400" indent="-457200">
              <a:spcBef>
                <a:spcPts val="4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Substance Use: In the wars in Iraq and Afghanistan, about 1 in 10 returning soldiers seen by the VA have a problem with alcohol or other drugs. More than 2 of 10 Veterans with PTSD also have SUD</a:t>
            </a:r>
          </a:p>
          <a:p>
            <a:pPr marL="76200">
              <a:spcBef>
                <a:spcPts val="480"/>
              </a:spcBef>
              <a:buClr>
                <a:srgbClr val="595959"/>
              </a:buClr>
              <a:buSzPct val="100000"/>
            </a:pPr>
            <a:endParaRPr lang="en-US" b="1" baseline="30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●"/>
            </a:pPr>
            <a:endParaRPr lang="en-US" b="1" baseline="30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2F4094-6B7F-B6C5-E715-754571CE3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0" b="-3752"/>
          <a:stretch/>
        </p:blipFill>
        <p:spPr>
          <a:xfrm>
            <a:off x="5404635" y="6221892"/>
            <a:ext cx="5391313" cy="52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73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A067C-C9DC-7360-02B0-D483260D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891F4-BF86-480E-4167-3ACF4DFD0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Considering the Needs of Military-Affiliated Students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EB9ED-F3F9-679D-9A89-EB047E70B8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F2D634-7F9D-6ED5-167C-D6D4FAFFC5F6}"/>
              </a:ext>
            </a:extLst>
          </p:cNvPr>
          <p:cNvSpPr txBox="1"/>
          <p:nvPr/>
        </p:nvSpPr>
        <p:spPr>
          <a:xfrm>
            <a:off x="578634" y="929752"/>
            <a:ext cx="796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Transition Difficulties: Areas for Improvement</a:t>
            </a:r>
          </a:p>
        </p:txBody>
      </p:sp>
      <p:sp>
        <p:nvSpPr>
          <p:cNvPr id="9" name="Shape 552">
            <a:extLst>
              <a:ext uri="{FF2B5EF4-FFF2-40B4-BE49-F238E27FC236}">
                <a16:creationId xmlns:a16="http://schemas.microsoft.com/office/drawing/2014/main" id="{61BE0940-2381-5A55-C988-5C00A1DA65D5}"/>
              </a:ext>
            </a:extLst>
          </p:cNvPr>
          <p:cNvSpPr txBox="1">
            <a:spLocks/>
          </p:cNvSpPr>
          <p:nvPr/>
        </p:nvSpPr>
        <p:spPr>
          <a:xfrm>
            <a:off x="283063" y="1659296"/>
            <a:ext cx="8556783" cy="389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Courier New"/>
              <a:buChar char="o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0" lvl="1" indent="-457200">
              <a:spcBef>
                <a:spcPts val="40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Trouble with self-directed learning</a:t>
            </a:r>
          </a:p>
          <a:p>
            <a:pPr marL="1016000" lvl="1" indent="-457200">
              <a:spcBef>
                <a:spcPts val="40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Difficulty with classroom dynamics                       and teaching styles</a:t>
            </a:r>
          </a:p>
          <a:p>
            <a:pPr marL="1016000" lvl="1" indent="-457200">
              <a:spcBef>
                <a:spcPts val="40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skills not honed</a:t>
            </a:r>
          </a:p>
          <a:p>
            <a:pPr marL="1016000" lvl="1" indent="-457200">
              <a:spcBef>
                <a:spcPts val="40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Lack of feedback</a:t>
            </a:r>
          </a:p>
          <a:p>
            <a:pPr marL="1016000" lvl="1" indent="-457200">
              <a:spcBef>
                <a:spcPts val="40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Decentralized services</a:t>
            </a:r>
          </a:p>
          <a:p>
            <a:pPr marL="1016000" lvl="1" indent="-457200">
              <a:spcBef>
                <a:spcPts val="40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Triggering subject material</a:t>
            </a:r>
          </a:p>
          <a:p>
            <a:pPr marL="1016000" lvl="1" indent="-457200">
              <a:spcBef>
                <a:spcPts val="40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Coping with wounds of war</a:t>
            </a:r>
          </a:p>
          <a:p>
            <a:pPr marL="1016000" lvl="1" indent="-457200">
              <a:spcBef>
                <a:spcPts val="40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Challenges asking for help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1ED2CE-E108-CD53-D42E-9F6BB3EC4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6" t="13498" r="12055"/>
          <a:stretch/>
        </p:blipFill>
        <p:spPr>
          <a:xfrm>
            <a:off x="6688163" y="2001457"/>
            <a:ext cx="5074499" cy="3706194"/>
          </a:xfrm>
          <a:prstGeom prst="rect">
            <a:avLst/>
          </a:prstGeom>
          <a:ln w="25400">
            <a:solidFill>
              <a:schemeClr val="tx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781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BD094-CABB-2B19-9506-95A50761B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48498-9C7F-0CA5-5AE4-A17FB38DF9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0E0231-71E2-B6D8-6728-85FA29C64D9F}"/>
              </a:ext>
            </a:extLst>
          </p:cNvPr>
          <p:cNvSpPr txBox="1">
            <a:spLocks/>
          </p:cNvSpPr>
          <p:nvPr/>
        </p:nvSpPr>
        <p:spPr>
          <a:xfrm>
            <a:off x="397164" y="317207"/>
            <a:ext cx="10972800" cy="74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2"/>
                </a:solidFill>
              </a:rPr>
              <a:t>Overview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03E564C-0C7B-AA2E-A0DB-45C821628EBE}"/>
              </a:ext>
            </a:extLst>
          </p:cNvPr>
          <p:cNvSpPr txBox="1">
            <a:spLocks/>
          </p:cNvSpPr>
          <p:nvPr/>
        </p:nvSpPr>
        <p:spPr>
          <a:xfrm>
            <a:off x="232398" y="1392266"/>
            <a:ext cx="11959602" cy="4710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/>
              </a:buClr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Importance of the Military-Affiliated Community in NC</a:t>
            </a:r>
          </a:p>
          <a:p>
            <a:pPr>
              <a:buClr>
                <a:schemeClr val="bg2"/>
              </a:buClr>
            </a:pPr>
            <a:endParaRPr lang="en-US" sz="8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bg2"/>
              </a:buClr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Initiatives to Support Military-Affiliated Students</a:t>
            </a:r>
          </a:p>
          <a:p>
            <a:pPr>
              <a:buClr>
                <a:schemeClr val="bg2"/>
              </a:buClr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(UNC System Office and State Legislation)</a:t>
            </a:r>
          </a:p>
          <a:p>
            <a:pPr lvl="1">
              <a:buClr>
                <a:schemeClr val="bg2"/>
              </a:buClr>
            </a:pPr>
            <a:endParaRPr lang="en-US" sz="8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bg2"/>
              </a:buClr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Considering the Needs of Military-</a:t>
            </a:r>
          </a:p>
          <a:p>
            <a:pPr>
              <a:buClr>
                <a:schemeClr val="bg2"/>
              </a:buClr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Affiliated Learners</a:t>
            </a:r>
          </a:p>
          <a:p>
            <a:pPr>
              <a:buClr>
                <a:schemeClr val="bg2"/>
              </a:buClr>
            </a:pPr>
            <a:endParaRPr lang="en-US" sz="8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bg2"/>
              </a:buClr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Can You Do to Help?</a:t>
            </a:r>
          </a:p>
        </p:txBody>
      </p:sp>
      <p:pic>
        <p:nvPicPr>
          <p:cNvPr id="2" name="Picture 2" descr="Image result for Military family">
            <a:extLst>
              <a:ext uri="{FF2B5EF4-FFF2-40B4-BE49-F238E27FC236}">
                <a16:creationId xmlns:a16="http://schemas.microsoft.com/office/drawing/2014/main" id="{BD018313-3D13-17E0-797D-45E98CC7A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/>
          <a:stretch/>
        </p:blipFill>
        <p:spPr bwMode="auto">
          <a:xfrm>
            <a:off x="7966716" y="3180446"/>
            <a:ext cx="3763645" cy="2813477"/>
          </a:xfrm>
          <a:prstGeom prst="rect">
            <a:avLst/>
          </a:prstGeom>
          <a:noFill/>
          <a:ln w="25400">
            <a:solidFill>
              <a:schemeClr val="tx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634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81BFD-CCB4-9CC3-FA85-54EC9484B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CCC0DD-1260-DDC1-DFAA-83EBDB4F7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Considering the Needs of Military-Affiliated Students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22942-CE82-827E-0322-F73A03FA99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DA61B2-D1F1-36D3-1D8F-B6814EF88669}"/>
              </a:ext>
            </a:extLst>
          </p:cNvPr>
          <p:cNvSpPr txBox="1"/>
          <p:nvPr/>
        </p:nvSpPr>
        <p:spPr>
          <a:xfrm>
            <a:off x="578634" y="929752"/>
            <a:ext cx="3740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Transition Strengths:</a:t>
            </a:r>
          </a:p>
        </p:txBody>
      </p:sp>
      <p:sp>
        <p:nvSpPr>
          <p:cNvPr id="2" name="Shape 552">
            <a:extLst>
              <a:ext uri="{FF2B5EF4-FFF2-40B4-BE49-F238E27FC236}">
                <a16:creationId xmlns:a16="http://schemas.microsoft.com/office/drawing/2014/main" id="{9364B129-07C4-506E-AF22-0D1FDE36161D}"/>
              </a:ext>
            </a:extLst>
          </p:cNvPr>
          <p:cNvSpPr txBox="1">
            <a:spLocks/>
          </p:cNvSpPr>
          <p:nvPr/>
        </p:nvSpPr>
        <p:spPr>
          <a:xfrm>
            <a:off x="170544" y="1479750"/>
            <a:ext cx="11599534" cy="389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Courier New"/>
              <a:buChar char="o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334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Military Students bring a unique perspective</a:t>
            </a:r>
          </a:p>
          <a:p>
            <a:pPr marL="1016000" lvl="1" indent="-457200">
              <a:spcBef>
                <a:spcPts val="40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Resourcefulness/resilience</a:t>
            </a:r>
          </a:p>
          <a:p>
            <a:pPr marL="1016000" lvl="1" indent="-457200">
              <a:spcBef>
                <a:spcPts val="40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 experience/established identities</a:t>
            </a:r>
          </a:p>
          <a:p>
            <a:pPr marL="1016000" lvl="1" indent="-457200">
              <a:spcBef>
                <a:spcPts val="40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Leadership experience</a:t>
            </a:r>
          </a:p>
          <a:p>
            <a:pPr marL="1016000" lvl="1" indent="-457200">
              <a:spcBef>
                <a:spcPts val="40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Cultural awareness</a:t>
            </a:r>
          </a:p>
          <a:p>
            <a:pPr marL="533400" indent="-457200">
              <a:spcBef>
                <a:spcPts val="48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Skills taught in the military  </a:t>
            </a:r>
          </a:p>
          <a:p>
            <a:pPr marL="1016000" lvl="1" indent="-457200">
              <a:spcBef>
                <a:spcPts val="40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Management</a:t>
            </a:r>
          </a:p>
          <a:p>
            <a:pPr marL="1016000" lvl="1" indent="-457200">
              <a:spcBef>
                <a:spcPts val="40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Discipline</a:t>
            </a:r>
          </a:p>
          <a:p>
            <a:pPr marL="1016000" lvl="1" indent="-457200">
              <a:spcBef>
                <a:spcPts val="40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Ethic</a:t>
            </a:r>
          </a:p>
          <a:p>
            <a:pPr marL="1016000" lvl="1" indent="-457200">
              <a:spcBef>
                <a:spcPts val="40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Teamwork</a:t>
            </a:r>
          </a:p>
        </p:txBody>
      </p:sp>
      <p:pic>
        <p:nvPicPr>
          <p:cNvPr id="3" name="Shape 553">
            <a:extLst>
              <a:ext uri="{FF2B5EF4-FFF2-40B4-BE49-F238E27FC236}">
                <a16:creationId xmlns:a16="http://schemas.microsoft.com/office/drawing/2014/main" id="{6B920A99-005B-D361-71D8-6EE2B8B89C8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6456" r="9989" b="10515"/>
          <a:stretch/>
        </p:blipFill>
        <p:spPr>
          <a:xfrm>
            <a:off x="5486401" y="3148992"/>
            <a:ext cx="5486400" cy="2994196"/>
          </a:xfrm>
          <a:prstGeom prst="rect">
            <a:avLst/>
          </a:prstGeom>
          <a:noFill/>
          <a:ln w="25400">
            <a:solidFill>
              <a:schemeClr val="tx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276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27456-B54C-31D2-E535-27872EC48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9988C8-EBF5-5A15-D647-22C2B39C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Considering the Needs of Military-Affiliated Students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08921-0845-8E10-CFEE-1E2D1B2002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21</a:t>
            </a:fld>
            <a:endParaRPr lang="en-US" dirty="0"/>
          </a:p>
        </p:txBody>
      </p:sp>
      <p:pic>
        <p:nvPicPr>
          <p:cNvPr id="2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F19AE4-5A99-C695-9C6F-C9FE86AB2549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/>
          <a:stretch/>
        </p:blipFill>
        <p:spPr>
          <a:xfrm>
            <a:off x="1808200" y="1292535"/>
            <a:ext cx="8273855" cy="4654043"/>
          </a:xfrm>
          <a:prstGeom prst="rect">
            <a:avLst/>
          </a:prstGeom>
          <a:ln w="38100">
            <a:solidFill>
              <a:schemeClr val="tx2">
                <a:lumMod val="10000"/>
              </a:schemeClr>
            </a:solidFill>
          </a:ln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BE85573C-AD13-9335-28DA-B53C523F39ED}"/>
              </a:ext>
            </a:extLst>
          </p:cNvPr>
          <p:cNvSpPr txBox="1">
            <a:spLocks/>
          </p:cNvSpPr>
          <p:nvPr/>
        </p:nvSpPr>
        <p:spPr>
          <a:xfrm>
            <a:off x="3454205" y="812415"/>
            <a:ext cx="5283589" cy="72954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Hierarchy of Needs (Student Veterans Edition)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29BCFC-5D60-2E34-B445-441E70E95030}"/>
              </a:ext>
            </a:extLst>
          </p:cNvPr>
          <p:cNvSpPr txBox="1"/>
          <p:nvPr/>
        </p:nvSpPr>
        <p:spPr>
          <a:xfrm>
            <a:off x="6095999" y="604558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*Provided by the University of Massachusetts Lowell Veterans Services Office</a:t>
            </a:r>
          </a:p>
        </p:txBody>
      </p:sp>
    </p:spTree>
    <p:extLst>
      <p:ext uri="{BB962C8B-B14F-4D97-AF65-F5344CB8AC3E}">
        <p14:creationId xmlns:p14="http://schemas.microsoft.com/office/powerpoint/2010/main" val="479440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4DD03-2541-5BCA-14FE-37DF28154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A2F8A-4A5E-93E0-0E8C-FFBC0497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Considering the Needs of Military-Affiliated Students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2884D-13C5-EA08-8A5E-7543BF10BD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22</a:t>
            </a:fld>
            <a:endParaRPr lang="en-US" dirty="0"/>
          </a:p>
        </p:txBody>
      </p:sp>
      <p:sp>
        <p:nvSpPr>
          <p:cNvPr id="2" name="Shape 434">
            <a:extLst>
              <a:ext uri="{FF2B5EF4-FFF2-40B4-BE49-F238E27FC236}">
                <a16:creationId xmlns:a16="http://schemas.microsoft.com/office/drawing/2014/main" id="{900F4C96-0D2C-B6EC-EDAF-C14D6D148251}"/>
              </a:ext>
            </a:extLst>
          </p:cNvPr>
          <p:cNvSpPr txBox="1">
            <a:spLocks/>
          </p:cNvSpPr>
          <p:nvPr/>
        </p:nvSpPr>
        <p:spPr>
          <a:xfrm>
            <a:off x="11409045" y="6333135"/>
            <a:ext cx="7315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84E31F-B8BE-993E-8483-F9B1BECD794F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/>
          <a:srcRect l="15779" r="16071"/>
          <a:stretch/>
        </p:blipFill>
        <p:spPr>
          <a:xfrm>
            <a:off x="195487" y="981670"/>
            <a:ext cx="5392991" cy="4451333"/>
          </a:xfrm>
          <a:prstGeom prst="rect">
            <a:avLst/>
          </a:prstGeom>
          <a:ln w="25400">
            <a:solidFill>
              <a:schemeClr val="tx2">
                <a:lumMod val="1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BD77AD-B266-E132-8FBC-31075106C048}"/>
              </a:ext>
            </a:extLst>
          </p:cNvPr>
          <p:cNvSpPr txBox="1"/>
          <p:nvPr/>
        </p:nvSpPr>
        <p:spPr>
          <a:xfrm>
            <a:off x="6321733" y="897819"/>
            <a:ext cx="551597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 a life goal, support themselves and their family, establish new identity</a:t>
            </a:r>
          </a:p>
          <a:p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used to asking for help, not wanting to appear weak, demands of VA benefits programs</a:t>
            </a:r>
          </a:p>
          <a:p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Starting over in a new environment, exploring new personal and professional identities</a:t>
            </a:r>
          </a:p>
          <a:p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Service-connected illness or injury (PTSD/TBI), No experience managing their own healthcare</a:t>
            </a:r>
          </a:p>
          <a:p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loss of income upon exiting the military, financial responsibilities (childcare, mortgage, </a:t>
            </a:r>
            <a:r>
              <a:rPr lang="en-US" sz="20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College environment is very different from military, several changes happening at once (transitioning from military to civilian to student)</a:t>
            </a:r>
          </a:p>
          <a:p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AC5E1B-7B75-12E2-2FBE-CCF105B308AB}"/>
              </a:ext>
            </a:extLst>
          </p:cNvPr>
          <p:cNvCxnSpPr>
            <a:cxnSpLocks/>
          </p:cNvCxnSpPr>
          <p:nvPr/>
        </p:nvCxnSpPr>
        <p:spPr>
          <a:xfrm flipV="1">
            <a:off x="3482939" y="1237309"/>
            <a:ext cx="2838794" cy="1039558"/>
          </a:xfrm>
          <a:prstGeom prst="straightConnector1">
            <a:avLst/>
          </a:prstGeom>
          <a:ln w="1905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21E518-4AF2-BBD9-D761-20FA6DB143CB}"/>
              </a:ext>
            </a:extLst>
          </p:cNvPr>
          <p:cNvCxnSpPr>
            <a:cxnSpLocks/>
          </p:cNvCxnSpPr>
          <p:nvPr/>
        </p:nvCxnSpPr>
        <p:spPr>
          <a:xfrm flipV="1">
            <a:off x="3955551" y="2087592"/>
            <a:ext cx="2366182" cy="1016898"/>
          </a:xfrm>
          <a:prstGeom prst="straightConnector1">
            <a:avLst/>
          </a:prstGeom>
          <a:ln w="1905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737814-A810-D962-A327-80BC35276645}"/>
              </a:ext>
            </a:extLst>
          </p:cNvPr>
          <p:cNvCxnSpPr>
            <a:cxnSpLocks/>
          </p:cNvCxnSpPr>
          <p:nvPr/>
        </p:nvCxnSpPr>
        <p:spPr>
          <a:xfrm flipV="1">
            <a:off x="4345969" y="3104490"/>
            <a:ext cx="1975764" cy="465387"/>
          </a:xfrm>
          <a:prstGeom prst="straightConnector1">
            <a:avLst/>
          </a:prstGeom>
          <a:ln w="1905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516DE3-C142-F370-CD7E-8E2096D1ACBC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632211" y="3976710"/>
            <a:ext cx="1689522" cy="45041"/>
          </a:xfrm>
          <a:prstGeom prst="straightConnector1">
            <a:avLst/>
          </a:prstGeom>
          <a:ln w="1905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2C50E84-F86F-C4D5-CF48-3E1C87BEAAFB}"/>
              </a:ext>
            </a:extLst>
          </p:cNvPr>
          <p:cNvCxnSpPr>
            <a:cxnSpLocks/>
          </p:cNvCxnSpPr>
          <p:nvPr/>
        </p:nvCxnSpPr>
        <p:spPr>
          <a:xfrm>
            <a:off x="5081990" y="4547061"/>
            <a:ext cx="1239743" cy="382982"/>
          </a:xfrm>
          <a:prstGeom prst="straightConnector1">
            <a:avLst/>
          </a:prstGeom>
          <a:ln w="1905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A29E88-9993-DE4D-0DBB-8C0F3C02309A}"/>
              </a:ext>
            </a:extLst>
          </p:cNvPr>
          <p:cNvCxnSpPr>
            <a:cxnSpLocks/>
          </p:cNvCxnSpPr>
          <p:nvPr/>
        </p:nvCxnSpPr>
        <p:spPr>
          <a:xfrm>
            <a:off x="5358943" y="4930043"/>
            <a:ext cx="962790" cy="1030138"/>
          </a:xfrm>
          <a:prstGeom prst="straightConnector1">
            <a:avLst/>
          </a:prstGeom>
          <a:ln w="1905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053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FBE5E-33E3-302A-A3B6-626A0034E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CF2086-4D53-686A-0610-29FA0145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Can You Do to Help?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AE101-0FBE-0605-8C87-AC289AA37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23</a:t>
            </a:fld>
            <a:endParaRPr lang="en-US" dirty="0"/>
          </a:p>
        </p:txBody>
      </p:sp>
      <p:sp>
        <p:nvSpPr>
          <p:cNvPr id="2" name="Shape 552">
            <a:extLst>
              <a:ext uri="{FF2B5EF4-FFF2-40B4-BE49-F238E27FC236}">
                <a16:creationId xmlns:a16="http://schemas.microsoft.com/office/drawing/2014/main" id="{956974DD-68EC-EE6D-6835-59DC81CCFD57}"/>
              </a:ext>
            </a:extLst>
          </p:cNvPr>
          <p:cNvSpPr txBox="1">
            <a:spLocks/>
          </p:cNvSpPr>
          <p:nvPr/>
        </p:nvSpPr>
        <p:spPr>
          <a:xfrm>
            <a:off x="261221" y="776054"/>
            <a:ext cx="10541339" cy="389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Courier New"/>
              <a:buChar char="o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buClr>
                <a:srgbClr val="595959"/>
              </a:buClr>
              <a:buSzPct val="100000"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 what support resources are available on your campus</a:t>
            </a:r>
          </a:p>
          <a:p>
            <a:pPr marL="558800" lvl="1" indent="0">
              <a:spcBef>
                <a:spcPts val="400"/>
              </a:spcBef>
              <a:buClr>
                <a:srgbClr val="595959"/>
              </a:buClr>
              <a:buSzPct val="100000"/>
              <a:buNone/>
            </a:pPr>
            <a:endParaRPr lang="en-US" sz="8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55600">
              <a:spcBef>
                <a:spcPts val="4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Veterans Center/Military-Affiliated Services</a:t>
            </a:r>
          </a:p>
          <a:p>
            <a:pPr marL="914400" lvl="1" indent="-355600">
              <a:spcBef>
                <a:spcPts val="4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Accessibility Resources and Services</a:t>
            </a:r>
          </a:p>
          <a:p>
            <a:pPr marL="914400" lvl="1" indent="-355600">
              <a:spcBef>
                <a:spcPts val="4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Academic Advising/Student Success</a:t>
            </a:r>
          </a:p>
          <a:p>
            <a:pPr marL="914400" lvl="1" indent="-355600">
              <a:spcBef>
                <a:spcPts val="4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 Centers</a:t>
            </a:r>
          </a:p>
          <a:p>
            <a:pPr marL="914400" lvl="1" indent="-355600">
              <a:spcBef>
                <a:spcPts val="4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 Certifying Officials (GI Bill Benefits)</a:t>
            </a:r>
          </a:p>
          <a:p>
            <a:pPr marL="914400" lvl="1" indent="-355600">
              <a:spcBef>
                <a:spcPts val="4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Veterans of America</a:t>
            </a:r>
          </a:p>
          <a:p>
            <a:pPr marL="914400" lvl="1" indent="-355600">
              <a:spcBef>
                <a:spcPts val="4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Dean of Students</a:t>
            </a:r>
          </a:p>
          <a:p>
            <a:pPr marL="914400" lvl="1" indent="-355600">
              <a:spcBef>
                <a:spcPts val="4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Leadership/Civic Engagement Offices</a:t>
            </a:r>
          </a:p>
          <a:p>
            <a:pPr marL="914400" lvl="1" indent="-355600">
              <a:spcBef>
                <a:spcPts val="4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Athletics/Recreation</a:t>
            </a:r>
          </a:p>
          <a:p>
            <a:pPr marL="914400" lvl="1" indent="-355600">
              <a:spcBef>
                <a:spcPts val="4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Counseling/Recovery Centers</a:t>
            </a:r>
          </a:p>
          <a:p>
            <a:pPr marL="914400" lvl="1" indent="-355600">
              <a:spcBef>
                <a:spcPts val="4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Intercultural Engagement</a:t>
            </a:r>
          </a:p>
          <a:p>
            <a:pPr marL="0" lvl="1" indent="0">
              <a:buClr>
                <a:srgbClr val="595959"/>
              </a:buClr>
              <a:buSzPct val="100000"/>
              <a:buNone/>
            </a:pPr>
            <a:endParaRPr lang="en-US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United States Nicknamed Uncle Sam - HISTORY">
            <a:extLst>
              <a:ext uri="{FF2B5EF4-FFF2-40B4-BE49-F238E27FC236}">
                <a16:creationId xmlns:a16="http://schemas.microsoft.com/office/drawing/2014/main" id="{EB0AE162-3465-76E5-3631-86BCCBA8E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14" y="1673268"/>
            <a:ext cx="3987466" cy="3987466"/>
          </a:xfrm>
          <a:prstGeom prst="rect">
            <a:avLst/>
          </a:prstGeom>
          <a:noFill/>
          <a:ln w="25400">
            <a:solidFill>
              <a:schemeClr val="tx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025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9E106-B4D0-49B5-3B31-609E3FFCF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291322-C802-6E31-5053-78A6C1EFE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Can You Do to Help?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6926A-5307-4BC9-3490-A45C63FBE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24</a:t>
            </a:fld>
            <a:endParaRPr lang="en-US" dirty="0"/>
          </a:p>
        </p:txBody>
      </p:sp>
      <p:pic>
        <p:nvPicPr>
          <p:cNvPr id="3" name="Picture 2" descr="United States Nicknamed Uncle Sam - HISTORY">
            <a:extLst>
              <a:ext uri="{FF2B5EF4-FFF2-40B4-BE49-F238E27FC236}">
                <a16:creationId xmlns:a16="http://schemas.microsoft.com/office/drawing/2014/main" id="{8A562DF5-9D61-1FF1-B659-FE570FD86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14" y="1673268"/>
            <a:ext cx="3987466" cy="3987466"/>
          </a:xfrm>
          <a:prstGeom prst="rect">
            <a:avLst/>
          </a:prstGeom>
          <a:noFill/>
          <a:ln w="25400">
            <a:solidFill>
              <a:schemeClr val="tx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8E8D3B-5D10-7158-BD74-400767343689}"/>
              </a:ext>
            </a:extLst>
          </p:cNvPr>
          <p:cNvSpPr txBox="1"/>
          <p:nvPr/>
        </p:nvSpPr>
        <p:spPr>
          <a:xfrm>
            <a:off x="484851" y="797510"/>
            <a:ext cx="639902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Understanding</a:t>
            </a:r>
          </a:p>
          <a:p>
            <a:pPr marL="342900" lvl="5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are YOU as a communicator? </a:t>
            </a:r>
          </a:p>
          <a:p>
            <a:pPr marL="342900" lvl="5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your tendencies?</a:t>
            </a:r>
          </a:p>
          <a:p>
            <a:pPr marL="342900" lvl="2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are you speaking with? </a:t>
            </a:r>
          </a:p>
          <a:p>
            <a:pPr marL="342900" lvl="2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their tendencies? 	  </a:t>
            </a:r>
          </a:p>
          <a:p>
            <a:pPr lvl="2">
              <a:buClr>
                <a:schemeClr val="bg2"/>
              </a:buClr>
            </a:pPr>
            <a:r>
              <a:rPr lang="en-US" sz="24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(Remember, individuals are not their culture!)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you make connections that are meaningful?</a:t>
            </a:r>
          </a:p>
          <a:p>
            <a:pPr>
              <a:buClr>
                <a:schemeClr val="bg2"/>
              </a:buClr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Skills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Self-monitoring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Active listening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goal setting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Reflection that informs communication</a:t>
            </a:r>
          </a:p>
          <a:p>
            <a:pPr>
              <a:buClr>
                <a:schemeClr val="bg2"/>
              </a:buClr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Practice, practice, practice!</a:t>
            </a:r>
          </a:p>
        </p:txBody>
      </p:sp>
    </p:spTree>
    <p:extLst>
      <p:ext uri="{BB962C8B-B14F-4D97-AF65-F5344CB8AC3E}">
        <p14:creationId xmlns:p14="http://schemas.microsoft.com/office/powerpoint/2010/main" val="1377889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22507-E8EC-F085-0837-79DD08C90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7480B-CC3D-4FEE-9578-7E87E69813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B698C57-7DB6-C978-5BEE-9C36AFEDB38F}"/>
              </a:ext>
            </a:extLst>
          </p:cNvPr>
          <p:cNvSpPr txBox="1">
            <a:spLocks/>
          </p:cNvSpPr>
          <p:nvPr/>
        </p:nvSpPr>
        <p:spPr>
          <a:xfrm>
            <a:off x="609600" y="214586"/>
            <a:ext cx="10972800" cy="72954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Can You Do to Help?</a:t>
            </a:r>
          </a:p>
        </p:txBody>
      </p:sp>
      <p:sp>
        <p:nvSpPr>
          <p:cNvPr id="7" name="Shape 560">
            <a:extLst>
              <a:ext uri="{FF2B5EF4-FFF2-40B4-BE49-F238E27FC236}">
                <a16:creationId xmlns:a16="http://schemas.microsoft.com/office/drawing/2014/main" id="{A393CDC3-5B37-F29D-9FDC-7DC155D3C43C}"/>
              </a:ext>
            </a:extLst>
          </p:cNvPr>
          <p:cNvSpPr txBox="1">
            <a:spLocks/>
          </p:cNvSpPr>
          <p:nvPr/>
        </p:nvSpPr>
        <p:spPr>
          <a:xfrm>
            <a:off x="609600" y="1151164"/>
            <a:ext cx="10794521" cy="408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Courier New"/>
              <a:buChar char="o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student veterans want faculty and staff to know:</a:t>
            </a:r>
          </a:p>
          <a:p>
            <a:pPr marL="171450" indent="-1714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4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veterans are a unique population with different experience than traditional students.</a:t>
            </a:r>
          </a:p>
          <a:p>
            <a:pPr lvl="1">
              <a:spcBef>
                <a:spcPts val="4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numerous ways to help student veterans just as there are for other populations.</a:t>
            </a:r>
          </a:p>
          <a:p>
            <a:pPr lvl="1">
              <a:spcBef>
                <a:spcPts val="4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Developing trust with this population is important.</a:t>
            </a:r>
          </a:p>
          <a:p>
            <a:pPr lvl="1">
              <a:spcBef>
                <a:spcPts val="4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Never assume that you know a veteran’s politics or beliefs. </a:t>
            </a:r>
          </a:p>
          <a:p>
            <a:pPr lvl="1">
              <a:spcBef>
                <a:spcPts val="4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Veterans may not want to be thanked for their service.</a:t>
            </a:r>
          </a:p>
          <a:p>
            <a:pPr lvl="1">
              <a:spcBef>
                <a:spcPts val="4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Following-up with the student veterans and carrying out what you say you will do is essential.</a:t>
            </a:r>
          </a:p>
          <a:p>
            <a:pPr lvl="1">
              <a:spcBef>
                <a:spcPts val="4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Veterans are accustomed to self-reliance and may not ask for help.</a:t>
            </a:r>
          </a:p>
        </p:txBody>
      </p:sp>
    </p:spTree>
    <p:extLst>
      <p:ext uri="{BB962C8B-B14F-4D97-AF65-F5344CB8AC3E}">
        <p14:creationId xmlns:p14="http://schemas.microsoft.com/office/powerpoint/2010/main" val="2460298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C4F08-05E0-BC76-3C6D-7734BB1C3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A12CF-F33E-B747-38E7-72A7F49E6B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594EFAB-0186-AC59-1B70-6EEF07EC584E}"/>
              </a:ext>
            </a:extLst>
          </p:cNvPr>
          <p:cNvSpPr txBox="1">
            <a:spLocks/>
          </p:cNvSpPr>
          <p:nvPr/>
        </p:nvSpPr>
        <p:spPr>
          <a:xfrm>
            <a:off x="609600" y="214586"/>
            <a:ext cx="10972800" cy="72954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Can You Do to Help? </a:t>
            </a:r>
          </a:p>
        </p:txBody>
      </p:sp>
      <p:sp>
        <p:nvSpPr>
          <p:cNvPr id="7" name="Shape 560">
            <a:extLst>
              <a:ext uri="{FF2B5EF4-FFF2-40B4-BE49-F238E27FC236}">
                <a16:creationId xmlns:a16="http://schemas.microsoft.com/office/drawing/2014/main" id="{AC1850A4-3372-474F-B802-CED354A16D9F}"/>
              </a:ext>
            </a:extLst>
          </p:cNvPr>
          <p:cNvSpPr txBox="1">
            <a:spLocks/>
          </p:cNvSpPr>
          <p:nvPr/>
        </p:nvSpPr>
        <p:spPr>
          <a:xfrm>
            <a:off x="731559" y="798869"/>
            <a:ext cx="10794521" cy="408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Courier New"/>
              <a:buChar char="o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Engaging in Dialogue:</a:t>
            </a:r>
          </a:p>
          <a:p>
            <a:pPr marL="342900" indent="-342900">
              <a:spcBef>
                <a:spcPts val="4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has your experience at the university been?</a:t>
            </a:r>
          </a:p>
          <a:p>
            <a:pPr marL="342900" indent="-342900">
              <a:spcBef>
                <a:spcPts val="4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you feel your past experiences are positively/negatively affecting your studies?</a:t>
            </a:r>
          </a:p>
          <a:p>
            <a:pPr marL="342900" indent="-342900">
              <a:spcBef>
                <a:spcPts val="4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feel like you are missing out on any information or college experiences as a non-traditional student?</a:t>
            </a:r>
          </a:p>
          <a:p>
            <a:pPr marL="342900" indent="-342900">
              <a:spcBef>
                <a:spcPts val="4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was your favorite part about being in the military?</a:t>
            </a:r>
          </a:p>
          <a:p>
            <a:pPr marL="342900" indent="-342900">
              <a:spcBef>
                <a:spcPts val="4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 you value from your military experiences?</a:t>
            </a:r>
          </a:p>
          <a:p>
            <a:pPr marL="342900" indent="-342900">
              <a:spcBef>
                <a:spcPts val="4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NEVER ask if a service member has killed someone.</a:t>
            </a:r>
          </a:p>
          <a:p>
            <a:pPr marL="342900" indent="-342900">
              <a:spcBef>
                <a:spcPts val="4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NEVER ask if a service member has lost someone.</a:t>
            </a:r>
          </a:p>
          <a:p>
            <a:pPr marL="342900" indent="-342900">
              <a:spcBef>
                <a:spcPts val="4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NEVER ask if or how a service member was injured.</a:t>
            </a:r>
          </a:p>
          <a:p>
            <a:pPr marL="342900" indent="-342900">
              <a:spcBef>
                <a:spcPts val="4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NEVER assume to know their experiences. </a:t>
            </a:r>
          </a:p>
        </p:txBody>
      </p:sp>
    </p:spTree>
    <p:extLst>
      <p:ext uri="{BB962C8B-B14F-4D97-AF65-F5344CB8AC3E}">
        <p14:creationId xmlns:p14="http://schemas.microsoft.com/office/powerpoint/2010/main" val="3458821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54353-B241-252D-62A0-7D5A896B0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60526-C6D7-8F98-B595-B9344A76DCF1}"/>
              </a:ext>
            </a:extLst>
          </p:cNvPr>
          <p:cNvSpPr txBox="1">
            <a:spLocks/>
          </p:cNvSpPr>
          <p:nvPr/>
        </p:nvSpPr>
        <p:spPr>
          <a:xfrm>
            <a:off x="609600" y="274639"/>
            <a:ext cx="10972800" cy="74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4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sym typeface="Calibri"/>
              </a:rPr>
              <a:t>UNC System Office:  Questions?</a:t>
            </a:r>
          </a:p>
        </p:txBody>
      </p:sp>
      <p:pic>
        <p:nvPicPr>
          <p:cNvPr id="5" name="Picture 4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7C7EAB54-2A89-CD3A-E1A0-32E56095F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809" y="1306565"/>
            <a:ext cx="4545040" cy="45450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7D2C969-362E-A808-18E3-B333FF1851DC}"/>
              </a:ext>
            </a:extLst>
          </p:cNvPr>
          <p:cNvSpPr txBox="1">
            <a:spLocks/>
          </p:cNvSpPr>
          <p:nvPr/>
        </p:nvSpPr>
        <p:spPr>
          <a:xfrm>
            <a:off x="609600" y="1306565"/>
            <a:ext cx="6092757" cy="308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4"/>
              </a:buClr>
              <a:buSzPts val="3200"/>
              <a:buFont typeface="Calibri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Bradley Wrenn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4"/>
              </a:buClr>
              <a:buSzPts val="3200"/>
              <a:buFont typeface="Calibri"/>
              <a:buNone/>
              <a:tabLst/>
              <a:defRPr/>
            </a:pPr>
            <a:r>
              <a:rPr lang="en-US" kern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Manager for Military and Veterans Education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4"/>
              </a:buClr>
              <a:buSzPts val="3200"/>
              <a:buFont typeface="Calibri"/>
              <a:buNone/>
              <a:tabLst/>
              <a:defRPr/>
            </a:pPr>
            <a:r>
              <a:rPr lang="en-US" kern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 System Office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4"/>
              </a:buClr>
              <a:buSzPts val="3200"/>
              <a:buFont typeface="Calibri"/>
              <a:buNone/>
              <a:tabLst/>
              <a:defRPr/>
            </a:pPr>
            <a:endParaRPr lang="en-US" kern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4"/>
              </a:buClr>
              <a:buSzPts val="3200"/>
              <a:buFont typeface="Calibri"/>
              <a:buNone/>
              <a:tabLst/>
              <a:defRPr/>
            </a:pPr>
            <a:r>
              <a:rPr lang="en-US" kern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www.northcarolina.edu/students/military</a:t>
            </a:r>
            <a:endParaRPr lang="en-US" kern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4"/>
              </a:buClr>
              <a:buSzPts val="3200"/>
              <a:buFont typeface="Calibri"/>
              <a:buNone/>
              <a:tabLst/>
              <a:defRPr/>
            </a:pPr>
            <a:endParaRPr lang="en-US" kern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4"/>
              </a:buClr>
              <a:buSzPts val="3200"/>
              <a:buFont typeface="Calibri"/>
              <a:buNone/>
              <a:tabLst/>
              <a:defRPr/>
            </a:pPr>
            <a:r>
              <a:rPr lang="en-US" kern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btwrenn@northcarolina.edu</a:t>
            </a:r>
            <a:endParaRPr lang="en-US" kern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4"/>
              </a:buClr>
              <a:buSzPts val="3200"/>
              <a:buFont typeface="Calibri"/>
              <a:buNone/>
              <a:tabLst/>
              <a:defRPr/>
            </a:pPr>
            <a:r>
              <a:rPr lang="en-US" kern="0" dirty="0">
                <a:solidFill>
                  <a:schemeClr val="bg2"/>
                </a:solidFill>
                <a:latin typeface="Raleway" pitchFamily="2" charset="0"/>
              </a:rPr>
              <a:t>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aleway" pitchFamily="2" charset="0"/>
              <a:sym typeface="Calibri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67598CD-D33F-C6F4-90E8-238C649E0475}"/>
              </a:ext>
            </a:extLst>
          </p:cNvPr>
          <p:cNvSpPr txBox="1">
            <a:spLocks/>
          </p:cNvSpPr>
          <p:nvPr/>
        </p:nvSpPr>
        <p:spPr>
          <a:xfrm>
            <a:off x="7473190" y="5851605"/>
            <a:ext cx="3616342" cy="563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4"/>
              </a:buClr>
              <a:buSzPts val="3200"/>
              <a:buFont typeface="Calibri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Brad’s Contact Info</a:t>
            </a:r>
            <a:endParaRPr lang="en-US" kern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4"/>
              </a:buClr>
              <a:buSzPts val="3200"/>
              <a:buFont typeface="Calibri"/>
              <a:buNone/>
              <a:tabLst/>
              <a:defRPr/>
            </a:pPr>
            <a:r>
              <a:rPr lang="en-US" sz="2400" kern="0" dirty="0">
                <a:solidFill>
                  <a:schemeClr val="bg2"/>
                </a:solidFill>
                <a:latin typeface="Raleway" pitchFamily="2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aleway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2792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6CC2D-6880-1741-9997-B5E3860936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5BCA59-C0EE-9D4F-074B-E398616ECE34}"/>
              </a:ext>
            </a:extLst>
          </p:cNvPr>
          <p:cNvSpPr txBox="1">
            <a:spLocks/>
          </p:cNvSpPr>
          <p:nvPr/>
        </p:nvSpPr>
        <p:spPr>
          <a:xfrm>
            <a:off x="397164" y="317207"/>
            <a:ext cx="10972800" cy="74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2"/>
                </a:solidFill>
              </a:rPr>
              <a:t>Military Importance in North Carolina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05A6899-3AD1-535D-4770-41FA6D0F5FF5}"/>
              </a:ext>
            </a:extLst>
          </p:cNvPr>
          <p:cNvSpPr txBox="1">
            <a:spLocks/>
          </p:cNvSpPr>
          <p:nvPr/>
        </p:nvSpPr>
        <p:spPr>
          <a:xfrm>
            <a:off x="232398" y="1392266"/>
            <a:ext cx="5651166" cy="4710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/>
              </a:buClr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 Carolina Ranks 4</a:t>
            </a:r>
            <a:r>
              <a:rPr lang="en-US" b="1" baseline="30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nation for both number of active-duty service members and veterans.</a:t>
            </a:r>
          </a:p>
          <a:p>
            <a:pPr>
              <a:buClr>
                <a:schemeClr val="bg2"/>
              </a:buClr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Currently, there are </a:t>
            </a:r>
            <a:r>
              <a:rPr lang="en-US" b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apx</a:t>
            </a: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138,000 active-duty personnel and 615,000 Veterans living in NC.</a:t>
            </a:r>
          </a:p>
          <a:p>
            <a:pPr>
              <a:buClr>
                <a:schemeClr val="bg2"/>
              </a:buClr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US Military has an $80 billion impact on NC Economy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829AF-2C35-76DD-B337-6075AF42A0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69" t="27963" r="27055" b="19269"/>
          <a:stretch/>
        </p:blipFill>
        <p:spPr>
          <a:xfrm>
            <a:off x="5712414" y="1455943"/>
            <a:ext cx="5984816" cy="3732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CCBBF-1DD7-08C5-C8FE-4E2698B50993}"/>
              </a:ext>
            </a:extLst>
          </p:cNvPr>
          <p:cNvSpPr txBox="1"/>
          <p:nvPr/>
        </p:nvSpPr>
        <p:spPr>
          <a:xfrm>
            <a:off x="5477016" y="5520460"/>
            <a:ext cx="59442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Active-duty is data based on June 2024 military personnel report by The Defense Manpower Data Center.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Veteran data is based on data from the US Census Bureau’s 2023 American Community Survey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0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775C6-F59C-9E36-9543-4E9A0D8AE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310981F-7569-E5B0-235F-D780C062EC28}"/>
              </a:ext>
            </a:extLst>
          </p:cNvPr>
          <p:cNvSpPr/>
          <p:nvPr/>
        </p:nvSpPr>
        <p:spPr>
          <a:xfrm>
            <a:off x="914400" y="2717046"/>
            <a:ext cx="10668000" cy="2468880"/>
          </a:xfrm>
          <a:prstGeom prst="round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BC1F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C6947-7B6C-1B95-CAC9-D3D04E87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9544"/>
          </a:xfrm>
        </p:spPr>
        <p:txBody>
          <a:bodyPr>
            <a:normAutofit/>
          </a:bodyPr>
          <a:lstStyle/>
          <a:p>
            <a:r>
              <a:rPr lang="en-US" sz="3600" kern="1200" baseline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Military Importance in North Carolina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94063-5BF3-4A58-7054-1C5AE63715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72801" y="6309361"/>
            <a:ext cx="553279" cy="200770"/>
          </a:xfrm>
        </p:spPr>
        <p:txBody>
          <a:bodyPr vert="horz" wrap="none" lIns="0" tIns="0" rIns="0" bIns="0" rtlCol="0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5FDE913-508A-8F41-B74F-DB06C609F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40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640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5DF98D-7EF4-88B0-7B48-1915FF3A90F3}"/>
              </a:ext>
            </a:extLst>
          </p:cNvPr>
          <p:cNvGrpSpPr/>
          <p:nvPr/>
        </p:nvGrpSpPr>
        <p:grpSpPr>
          <a:xfrm>
            <a:off x="4499214" y="4178143"/>
            <a:ext cx="1350745" cy="644105"/>
            <a:chOff x="5334000" y="4036883"/>
            <a:chExt cx="5638801" cy="19346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02B764-8E23-C4A4-8955-683118470697}"/>
                </a:ext>
              </a:extLst>
            </p:cNvPr>
            <p:cNvSpPr/>
            <p:nvPr/>
          </p:nvSpPr>
          <p:spPr>
            <a:xfrm>
              <a:off x="5334000" y="4036883"/>
              <a:ext cx="5638801" cy="193469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BC1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 descr="North Carolina for Military Employment">
              <a:hlinkClick r:id="rId2"/>
              <a:extLst>
                <a:ext uri="{FF2B5EF4-FFF2-40B4-BE49-F238E27FC236}">
                  <a16:creationId xmlns:a16="http://schemas.microsoft.com/office/drawing/2014/main" id="{508B591D-E928-B8B9-80A9-F419AC9A83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2954" y="4379014"/>
              <a:ext cx="5316544" cy="125852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</p:pic>
      </p:grpSp>
      <p:pic>
        <p:nvPicPr>
          <p:cNvPr id="14" name="Picture 6" descr="NC DMVA 2023 NC Women Milvets Summit Provides Information on VA Healthcare,  Inspiration, Hope, and Employment Options to Women Military Service Members  and Veterans | DMVA">
            <a:extLst>
              <a:ext uri="{FF2B5EF4-FFF2-40B4-BE49-F238E27FC236}">
                <a16:creationId xmlns:a16="http://schemas.microsoft.com/office/drawing/2014/main" id="{FFC0A785-67C5-6D96-A5D6-B8AC6F9B7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82" y="3339059"/>
            <a:ext cx="1672030" cy="60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B6BB19-94A3-B408-6C4E-385EAC6059A5}"/>
              </a:ext>
            </a:extLst>
          </p:cNvPr>
          <p:cNvSpPr txBox="1"/>
          <p:nvPr/>
        </p:nvSpPr>
        <p:spPr>
          <a:xfrm>
            <a:off x="609600" y="1049878"/>
            <a:ext cx="1624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EC32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#2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3E1D65-68E2-BD06-CE9B-C4A53FD941B2}"/>
              </a:ext>
            </a:extLst>
          </p:cNvPr>
          <p:cNvSpPr txBox="1"/>
          <p:nvPr/>
        </p:nvSpPr>
        <p:spPr>
          <a:xfrm>
            <a:off x="2227470" y="1214908"/>
            <a:ext cx="7737060" cy="729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E487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 Ranking of Defense Sector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8C2DEE-340C-34A1-BA55-A2EB3500CD89}"/>
              </a:ext>
            </a:extLst>
          </p:cNvPr>
          <p:cNvSpPr txBox="1"/>
          <p:nvPr/>
        </p:nvSpPr>
        <p:spPr>
          <a:xfrm>
            <a:off x="609600" y="1895482"/>
            <a:ext cx="1624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EC32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#12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FBB44B-6BA8-4003-1537-65206BD6B85F}"/>
              </a:ext>
            </a:extLst>
          </p:cNvPr>
          <p:cNvSpPr txBox="1"/>
          <p:nvPr/>
        </p:nvSpPr>
        <p:spPr>
          <a:xfrm>
            <a:off x="2227470" y="2003366"/>
            <a:ext cx="7737060" cy="729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E487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 Ranking for Defense Spending ($12.5B, FY2023)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714FC3-2733-D2A1-4DED-112170CDB6FF}"/>
              </a:ext>
            </a:extLst>
          </p:cNvPr>
          <p:cNvSpPr txBox="1"/>
          <p:nvPr/>
        </p:nvSpPr>
        <p:spPr>
          <a:xfrm>
            <a:off x="6792183" y="6295442"/>
            <a:ext cx="4762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BC1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NC Military Affairs Commission;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BC1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US DoD Office of Local Defense Cooperation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BC1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NC General Assembly Office of the House Principal Clerk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F5340D-E4B9-E518-99DC-742AA828D9FE}"/>
              </a:ext>
            </a:extLst>
          </p:cNvPr>
          <p:cNvSpPr txBox="1"/>
          <p:nvPr/>
        </p:nvSpPr>
        <p:spPr>
          <a:xfrm>
            <a:off x="609600" y="5141436"/>
            <a:ext cx="1624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EC32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~15%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3E956B-F16F-E013-093C-EAECA26070D9}"/>
              </a:ext>
            </a:extLst>
          </p:cNvPr>
          <p:cNvSpPr txBox="1"/>
          <p:nvPr/>
        </p:nvSpPr>
        <p:spPr>
          <a:xfrm>
            <a:off x="2330720" y="5421470"/>
            <a:ext cx="6084618" cy="430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E487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NC Legislators with military experience</a:t>
            </a:r>
          </a:p>
        </p:txBody>
      </p:sp>
      <p:pic>
        <p:nvPicPr>
          <p:cNvPr id="1030" name="Picture 6" descr="NCMBC">
            <a:extLst>
              <a:ext uri="{FF2B5EF4-FFF2-40B4-BE49-F238E27FC236}">
                <a16:creationId xmlns:a16="http://schemas.microsoft.com/office/drawing/2014/main" id="{B90F4B8A-3114-BA5C-195D-222C1D248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59" y="3176441"/>
            <a:ext cx="1543284" cy="8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ayetteville. NC. DEFTECH ...">
            <a:extLst>
              <a:ext uri="{FF2B5EF4-FFF2-40B4-BE49-F238E27FC236}">
                <a16:creationId xmlns:a16="http://schemas.microsoft.com/office/drawing/2014/main" id="{442FB85F-DE26-7C8A-110D-E39579F14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691" y="4033569"/>
            <a:ext cx="972695" cy="97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orth Carolina Biotechnology Center ...">
            <a:extLst>
              <a:ext uri="{FF2B5EF4-FFF2-40B4-BE49-F238E27FC236}">
                <a16:creationId xmlns:a16="http://schemas.microsoft.com/office/drawing/2014/main" id="{483BF30D-AC03-EDAF-1DFE-E7F75354E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776" y="3143201"/>
            <a:ext cx="1543284" cy="86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C Dept. Commerce Board of Science ...">
            <a:extLst>
              <a:ext uri="{FF2B5EF4-FFF2-40B4-BE49-F238E27FC236}">
                <a16:creationId xmlns:a16="http://schemas.microsoft.com/office/drawing/2014/main" id="{E44E6989-5394-F106-41EC-B6E996623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3" b="29774"/>
          <a:stretch>
            <a:fillRect/>
          </a:stretch>
        </p:blipFill>
        <p:spPr bwMode="auto">
          <a:xfrm>
            <a:off x="9007379" y="4167537"/>
            <a:ext cx="2391633" cy="6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5857408-66ED-2A45-A286-A65B980F8DBD}"/>
              </a:ext>
            </a:extLst>
          </p:cNvPr>
          <p:cNvSpPr txBox="1"/>
          <p:nvPr/>
        </p:nvSpPr>
        <p:spPr>
          <a:xfrm>
            <a:off x="2227470" y="2817062"/>
            <a:ext cx="8287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BC1F5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Robust Military Ecosystem in NC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BC1F5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(list not exhaustive)</a:t>
            </a:r>
          </a:p>
        </p:txBody>
      </p:sp>
      <p:pic>
        <p:nvPicPr>
          <p:cNvPr id="5" name="Picture 4" descr="A logo of a military agency&#10;&#10;AI-generated content may be incorrect.">
            <a:extLst>
              <a:ext uri="{FF2B5EF4-FFF2-40B4-BE49-F238E27FC236}">
                <a16:creationId xmlns:a16="http://schemas.microsoft.com/office/drawing/2014/main" id="{A894F921-FA8E-26D1-8371-AE124D4F3A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0911" y="3757959"/>
            <a:ext cx="1202290" cy="11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3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6A068-7ACB-9D04-7112-1082E83235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9B7DA2-9378-490A-EFEE-DFEADA82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26" y="347869"/>
            <a:ext cx="10972800" cy="74341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The University of North Carolina System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066AEFE-AF7A-BE5A-0F64-A910E8255D29}"/>
              </a:ext>
            </a:extLst>
          </p:cNvPr>
          <p:cNvSpPr txBox="1">
            <a:spLocks/>
          </p:cNvSpPr>
          <p:nvPr/>
        </p:nvSpPr>
        <p:spPr>
          <a:xfrm>
            <a:off x="232398" y="1380536"/>
            <a:ext cx="4984253" cy="4096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UNC System is the governing and policy-making body for all public universities in the state of North Carolina.</a:t>
            </a:r>
          </a:p>
          <a:p>
            <a:pPr>
              <a:buClr>
                <a:schemeClr val="bg2"/>
              </a:buClr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Currently, there are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apx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23,000 military-affiliated students attending UNC System Schools.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ED7BD3-D7E3-0828-CA57-D0C785C166FF}"/>
              </a:ext>
            </a:extLst>
          </p:cNvPr>
          <p:cNvGrpSpPr/>
          <p:nvPr/>
        </p:nvGrpSpPr>
        <p:grpSpPr>
          <a:xfrm>
            <a:off x="6096000" y="1380536"/>
            <a:ext cx="4984252" cy="3032045"/>
            <a:chOff x="1840832" y="1115568"/>
            <a:chExt cx="6744614" cy="464485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42B1501-E07C-30F2-4860-7AEB0816BB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3" t="5634" r="5522" b="4500"/>
            <a:stretch/>
          </p:blipFill>
          <p:spPr bwMode="auto">
            <a:xfrm>
              <a:off x="1840832" y="1115568"/>
              <a:ext cx="6744614" cy="2408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UNC System Advancement Symposium: Key ...">
              <a:extLst>
                <a:ext uri="{FF2B5EF4-FFF2-40B4-BE49-F238E27FC236}">
                  <a16:creationId xmlns:a16="http://schemas.microsoft.com/office/drawing/2014/main" id="{27A80454-3D99-1945-7D74-B0D9D75A0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832" y="3523775"/>
              <a:ext cx="6744614" cy="2236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97AADB6-BB27-96AD-C999-C0E2E3AF3BDF}"/>
              </a:ext>
            </a:extLst>
          </p:cNvPr>
          <p:cNvSpPr txBox="1"/>
          <p:nvPr/>
        </p:nvSpPr>
        <p:spPr>
          <a:xfrm>
            <a:off x="6096000" y="4524572"/>
            <a:ext cx="577419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Fall 2025 Military-Affiliated Student Enrollment – </a:t>
            </a:r>
            <a:r>
              <a:rPr lang="en-US" sz="1800" u="sng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23.521</a:t>
            </a:r>
          </a:p>
          <a:p>
            <a:pPr marR="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(Up from 22,462 in fall 2024)</a:t>
            </a:r>
          </a:p>
          <a:p>
            <a:pPr marR="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Post-911 and DoD Tuition Assistance  - $</a:t>
            </a:r>
            <a:r>
              <a:rPr lang="en-US" sz="1800" u="sng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56.6M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AY24-25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(Up from 53.7M in fall 2023)</a:t>
            </a:r>
          </a:p>
          <a:p>
            <a:pPr marR="0">
              <a:spcBef>
                <a:spcPts val="0"/>
              </a:spcBef>
              <a:spcAft>
                <a:spcPts val="1200"/>
              </a:spcAft>
            </a:pPr>
            <a:endParaRPr lang="en-US" sz="18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0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A0F5F-C3FF-2730-81AE-7743A405F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39F39121-30FB-6145-C9CB-A2F9BC4CDC17}"/>
              </a:ext>
            </a:extLst>
          </p:cNvPr>
          <p:cNvSpPr txBox="1"/>
          <p:nvPr/>
        </p:nvSpPr>
        <p:spPr>
          <a:xfrm>
            <a:off x="269098" y="1127709"/>
            <a:ext cx="4389120" cy="49377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BC1F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58DEE-5B4C-7DA9-1660-F4ECAA779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189803"/>
            <a:ext cx="10972800" cy="694014"/>
          </a:xfrm>
        </p:spPr>
        <p:txBody>
          <a:bodyPr>
            <a:noAutofit/>
          </a:bodyPr>
          <a:lstStyle/>
          <a:p>
            <a:r>
              <a:rPr lang="en-US" sz="3600" b="1" i="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 System Military-affiliated Enrollment Trends</a:t>
            </a:r>
            <a:endParaRPr lang="en-US" sz="3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5F24C-D6A1-BB66-A99B-7E3B6C1C5A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404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6404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A blue cover with white text&#10;&#10;AI-generated content may be incorrect.">
            <a:extLst>
              <a:ext uri="{FF2B5EF4-FFF2-40B4-BE49-F238E27FC236}">
                <a16:creationId xmlns:a16="http://schemas.microsoft.com/office/drawing/2014/main" id="{63B570CE-61B1-A195-8840-DDDAE13BD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316" y="2108136"/>
            <a:ext cx="931329" cy="1297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365AFF-77F7-3F3B-B04F-B3339B47F35C}"/>
              </a:ext>
            </a:extLst>
          </p:cNvPr>
          <p:cNvSpPr txBox="1"/>
          <p:nvPr/>
        </p:nvSpPr>
        <p:spPr>
          <a:xfrm>
            <a:off x="482979" y="1204056"/>
            <a:ext cx="4024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BC1F51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36404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UNC System Strategic Goal: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BC1F51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36404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Military Enrollment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9DB1B4-9B7F-A3B9-F919-3072F8D9F97F}"/>
              </a:ext>
            </a:extLst>
          </p:cNvPr>
          <p:cNvSpPr txBox="1"/>
          <p:nvPr/>
        </p:nvSpPr>
        <p:spPr>
          <a:xfrm>
            <a:off x="521961" y="3967521"/>
            <a:ext cx="1349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36404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13%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4183466-B343-77E1-07C0-4A3C63A69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450" y="4070413"/>
            <a:ext cx="1051949" cy="12022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77377D2-ED57-7DB7-00BF-EBF4EBCD2FB0}"/>
              </a:ext>
            </a:extLst>
          </p:cNvPr>
          <p:cNvSpPr txBox="1"/>
          <p:nvPr/>
        </p:nvSpPr>
        <p:spPr>
          <a:xfrm>
            <a:off x="2289551" y="3967521"/>
            <a:ext cx="1331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36404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6%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0D372A7-6928-0840-1AC1-BF1AC19B2B7A}"/>
              </a:ext>
            </a:extLst>
          </p:cNvPr>
          <p:cNvGrpSpPr/>
          <p:nvPr/>
        </p:nvGrpSpPr>
        <p:grpSpPr>
          <a:xfrm>
            <a:off x="562381" y="4075981"/>
            <a:ext cx="1057359" cy="557959"/>
            <a:chOff x="764402" y="3842065"/>
            <a:chExt cx="1057359" cy="557959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35DBEBD-C6FE-6162-0C0F-AAAB0880D173}"/>
                </a:ext>
              </a:extLst>
            </p:cNvPr>
            <p:cNvCxnSpPr/>
            <p:nvPr/>
          </p:nvCxnSpPr>
          <p:spPr>
            <a:xfrm>
              <a:off x="764402" y="4400024"/>
              <a:ext cx="1051560" cy="0"/>
            </a:xfrm>
            <a:prstGeom prst="line">
              <a:avLst/>
            </a:prstGeom>
            <a:ln w="2540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29E5C47-913E-A69C-41E8-505BF730232D}"/>
                </a:ext>
              </a:extLst>
            </p:cNvPr>
            <p:cNvCxnSpPr/>
            <p:nvPr/>
          </p:nvCxnSpPr>
          <p:spPr>
            <a:xfrm flipV="1">
              <a:off x="1821761" y="3842065"/>
              <a:ext cx="0" cy="548640"/>
            </a:xfrm>
            <a:prstGeom prst="line">
              <a:avLst/>
            </a:prstGeom>
            <a:ln w="25400">
              <a:solidFill>
                <a:schemeClr val="accent2"/>
              </a:soli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AB57CA-A234-39B7-7FBD-32FC58596016}"/>
              </a:ext>
            </a:extLst>
          </p:cNvPr>
          <p:cNvGrpSpPr/>
          <p:nvPr/>
        </p:nvGrpSpPr>
        <p:grpSpPr>
          <a:xfrm>
            <a:off x="2276348" y="4076988"/>
            <a:ext cx="1057359" cy="548640"/>
            <a:chOff x="2557881" y="3843072"/>
            <a:chExt cx="1057359" cy="54864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69C65D4-2672-E08A-5A88-1B943F5407B4}"/>
                </a:ext>
              </a:extLst>
            </p:cNvPr>
            <p:cNvCxnSpPr/>
            <p:nvPr/>
          </p:nvCxnSpPr>
          <p:spPr>
            <a:xfrm>
              <a:off x="2557881" y="4388945"/>
              <a:ext cx="1051560" cy="0"/>
            </a:xfrm>
            <a:prstGeom prst="line">
              <a:avLst/>
            </a:prstGeom>
            <a:ln w="2540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33140BB-5201-C3F9-B42F-FEBB8B0FA357}"/>
                </a:ext>
              </a:extLst>
            </p:cNvPr>
            <p:cNvCxnSpPr/>
            <p:nvPr/>
          </p:nvCxnSpPr>
          <p:spPr>
            <a:xfrm flipV="1">
              <a:off x="3615240" y="3843072"/>
              <a:ext cx="0" cy="548640"/>
            </a:xfrm>
            <a:prstGeom prst="line">
              <a:avLst/>
            </a:prstGeom>
            <a:ln w="25400">
              <a:solidFill>
                <a:schemeClr val="accent2"/>
              </a:soli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9176655-F955-9EF1-AE25-44CAD97F3253}"/>
              </a:ext>
            </a:extLst>
          </p:cNvPr>
          <p:cNvSpPr txBox="1"/>
          <p:nvPr/>
        </p:nvSpPr>
        <p:spPr>
          <a:xfrm>
            <a:off x="314890" y="4714223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6404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5-yr Military Affiliated Enrollment Growth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36404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(2020-2025)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7301BA-51A1-D236-478F-1E2C4FB6AD0A}"/>
              </a:ext>
            </a:extLst>
          </p:cNvPr>
          <p:cNvSpPr txBox="1"/>
          <p:nvPr/>
        </p:nvSpPr>
        <p:spPr>
          <a:xfrm>
            <a:off x="1881095" y="4771868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6404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5-yr UNC System Overall Enrollment Growth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6404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(2020-2025)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3FFC22-EC88-F2E9-A31B-6EA174399E91}"/>
              </a:ext>
            </a:extLst>
          </p:cNvPr>
          <p:cNvSpPr txBox="1"/>
          <p:nvPr/>
        </p:nvSpPr>
        <p:spPr>
          <a:xfrm>
            <a:off x="479430" y="1989101"/>
            <a:ext cx="13329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E487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20.5K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519CFC-9A91-2247-C4A5-939AC795ECE9}"/>
              </a:ext>
            </a:extLst>
          </p:cNvPr>
          <p:cNvSpPr txBox="1"/>
          <p:nvPr/>
        </p:nvSpPr>
        <p:spPr>
          <a:xfrm>
            <a:off x="479430" y="2533875"/>
            <a:ext cx="13329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E487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23.2K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0A4A18-3AB4-C071-7336-115E4B200071}"/>
              </a:ext>
            </a:extLst>
          </p:cNvPr>
          <p:cNvSpPr txBox="1"/>
          <p:nvPr/>
        </p:nvSpPr>
        <p:spPr>
          <a:xfrm>
            <a:off x="479430" y="3078649"/>
            <a:ext cx="13329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E487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25.0K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EC0D71-A356-18E5-B640-4E9D348D16F1}"/>
              </a:ext>
            </a:extLst>
          </p:cNvPr>
          <p:cNvSpPr txBox="1"/>
          <p:nvPr/>
        </p:nvSpPr>
        <p:spPr>
          <a:xfrm>
            <a:off x="1294529" y="2030817"/>
            <a:ext cx="2338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487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Baseline Enrollment (2021)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CAA018-8E01-EB69-E0A8-0CF1916E5A27}"/>
              </a:ext>
            </a:extLst>
          </p:cNvPr>
          <p:cNvSpPr txBox="1"/>
          <p:nvPr/>
        </p:nvSpPr>
        <p:spPr>
          <a:xfrm>
            <a:off x="1294529" y="2628406"/>
            <a:ext cx="2338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E487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Current Enrollment (2025)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0E487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061E67-7AB6-0A6F-34CC-B216A74ADC9A}"/>
              </a:ext>
            </a:extLst>
          </p:cNvPr>
          <p:cNvSpPr txBox="1"/>
          <p:nvPr/>
        </p:nvSpPr>
        <p:spPr>
          <a:xfrm>
            <a:off x="1294529" y="3166620"/>
            <a:ext cx="2338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E487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Target Enrollment (2027)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9862C-ECD1-5083-1697-B2F65B7CB319}"/>
              </a:ext>
            </a:extLst>
          </p:cNvPr>
          <p:cNvSpPr txBox="1"/>
          <p:nvPr/>
        </p:nvSpPr>
        <p:spPr>
          <a:xfrm>
            <a:off x="1794125" y="4260309"/>
            <a:ext cx="344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E487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00356-77AA-63B6-6E23-6732C23524AC}"/>
              </a:ext>
            </a:extLst>
          </p:cNvPr>
          <p:cNvSpPr txBox="1"/>
          <p:nvPr/>
        </p:nvSpPr>
        <p:spPr>
          <a:xfrm>
            <a:off x="7253886" y="6358277"/>
            <a:ext cx="420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E487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Notes: 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E487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(1)  Includes active military, veterans, spouses and dependents; (2) Fall 2025 enrollment data reflects census data (instead of end-of-term enrollment data).  Therefore, Fall 2025 enrollment figures subject to change.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2C18D66-D486-9F87-F625-419E740A2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9904277"/>
              </p:ext>
            </p:extLst>
          </p:nvPr>
        </p:nvGraphicFramePr>
        <p:xfrm>
          <a:off x="5164631" y="1204056"/>
          <a:ext cx="6774679" cy="509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C55FCC0-F32C-8E30-E894-9574BA336CC8}"/>
              </a:ext>
            </a:extLst>
          </p:cNvPr>
          <p:cNvSpPr txBox="1"/>
          <p:nvPr/>
        </p:nvSpPr>
        <p:spPr>
          <a:xfrm>
            <a:off x="6222611" y="1204056"/>
            <a:ext cx="4412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E487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UNC System Military-Affiliated Enrollment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E487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Fall 2020-2025</a:t>
            </a:r>
          </a:p>
        </p:txBody>
      </p:sp>
    </p:spTree>
    <p:extLst>
      <p:ext uri="{BB962C8B-B14F-4D97-AF65-F5344CB8AC3E}">
        <p14:creationId xmlns:p14="http://schemas.microsoft.com/office/powerpoint/2010/main" val="321851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79964-4504-C5AD-CFC9-A21FFDF7D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18A1-067E-05F9-0F1D-D478338C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66" y="274639"/>
            <a:ext cx="11731262" cy="74341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UNC System Initiatives: Serving Military Affiliated Students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E7146-5B75-135D-3D83-FC818325E2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4BC66499-73E5-5F19-9B27-322364D60941}"/>
              </a:ext>
            </a:extLst>
          </p:cNvPr>
          <p:cNvSpPr txBox="1"/>
          <p:nvPr/>
        </p:nvSpPr>
        <p:spPr>
          <a:xfrm>
            <a:off x="1100823" y="1601919"/>
            <a:ext cx="4999254" cy="11918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Making Our System More Military Friendly</a:t>
            </a:r>
            <a:endParaRPr lang="en-US" sz="3200" b="1" dirty="0">
              <a:solidFill>
                <a:schemeClr val="bg2"/>
              </a:solidFill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F8A78FC3-11A6-5AFF-CFD4-63E647673DD6}"/>
              </a:ext>
            </a:extLst>
          </p:cNvPr>
          <p:cNvSpPr txBox="1"/>
          <p:nvPr/>
        </p:nvSpPr>
        <p:spPr>
          <a:xfrm>
            <a:off x="4013441" y="4329846"/>
            <a:ext cx="2871597" cy="102155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80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Policies that encourage applicants to choose our schools</a:t>
            </a:r>
            <a:endParaRPr lang="en-US" sz="1800">
              <a:solidFill>
                <a:schemeClr val="bg2"/>
              </a:solidFill>
              <a:cs typeface="Arial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059B33E5-20ED-7F1B-ABD0-4720DFE5EDF5}"/>
              </a:ext>
            </a:extLst>
          </p:cNvPr>
          <p:cNvSpPr txBox="1"/>
          <p:nvPr/>
        </p:nvSpPr>
        <p:spPr>
          <a:xfrm>
            <a:off x="328466" y="4331243"/>
            <a:ext cx="3265254" cy="102155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Strategic partnerships between campuses and NC military installations</a:t>
            </a:r>
            <a:endParaRPr lang="en-US" sz="1800" dirty="0">
              <a:solidFill>
                <a:schemeClr val="bg2"/>
              </a:solidFill>
              <a:latin typeface="Calibri" panose="020F0502020204030204" pitchFamily="34" charset="0"/>
              <a:ea typeface="Calibri"/>
              <a:cs typeface="Calibri"/>
            </a:endParaRPr>
          </a:p>
        </p:txBody>
      </p:sp>
      <p:pic>
        <p:nvPicPr>
          <p:cNvPr id="7" name="Picture 6" descr="Lt. General Anderson and FSU Chancellor Darrell T. Allison walking on campus">
            <a:extLst>
              <a:ext uri="{FF2B5EF4-FFF2-40B4-BE49-F238E27FC236}">
                <a16:creationId xmlns:a16="http://schemas.microsoft.com/office/drawing/2014/main" id="{8615C82E-B25F-3169-B1D8-F30620D82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190" y="1841999"/>
            <a:ext cx="3990975" cy="3171825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291D02-9473-C920-08C5-AA14B12F7F38}"/>
              </a:ext>
            </a:extLst>
          </p:cNvPr>
          <p:cNvCxnSpPr/>
          <p:nvPr/>
        </p:nvCxnSpPr>
        <p:spPr>
          <a:xfrm>
            <a:off x="4953175" y="2811828"/>
            <a:ext cx="659073" cy="14994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73CA4C-4EAE-D7FA-559D-3A50F18E85A6}"/>
              </a:ext>
            </a:extLst>
          </p:cNvPr>
          <p:cNvCxnSpPr/>
          <p:nvPr/>
        </p:nvCxnSpPr>
        <p:spPr>
          <a:xfrm flipH="1">
            <a:off x="1598143" y="2825435"/>
            <a:ext cx="905747" cy="14722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AA0E459-DFB6-A48B-16A1-A17B210D8C3E}"/>
              </a:ext>
            </a:extLst>
          </p:cNvPr>
          <p:cNvSpPr txBox="1"/>
          <p:nvPr/>
        </p:nvSpPr>
        <p:spPr>
          <a:xfrm>
            <a:off x="7328849" y="5028236"/>
            <a:ext cx="425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Chancellor Darrell Allison and Lieutenant General Gregory Anderson at the signing of FSU’s official Education Partnership with the XVII Airborne Corps</a:t>
            </a:r>
          </a:p>
        </p:txBody>
      </p:sp>
    </p:spTree>
    <p:extLst>
      <p:ext uri="{BB962C8B-B14F-4D97-AF65-F5344CB8AC3E}">
        <p14:creationId xmlns:p14="http://schemas.microsoft.com/office/powerpoint/2010/main" val="184969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3DD5C-04BE-B4AD-D498-05C47978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70" y="274639"/>
            <a:ext cx="11887200" cy="74341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UNC System Initiatives: Military Student Success Regulation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BB48E-353D-F519-B81F-87573644AF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2FE91-8379-0A1B-4FA1-3B3B2B15B618}"/>
              </a:ext>
            </a:extLst>
          </p:cNvPr>
          <p:cNvSpPr txBox="1"/>
          <p:nvPr/>
        </p:nvSpPr>
        <p:spPr>
          <a:xfrm>
            <a:off x="846082" y="1293827"/>
            <a:ext cx="1073631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UNC System Regulation: 700.7.1</a:t>
            </a:r>
          </a:p>
          <a:p>
            <a:pPr>
              <a:buClr>
                <a:schemeClr val="bg2"/>
              </a:buClr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Codifies key terms “Military Student” and “Military–Affiliated Student”</a:t>
            </a:r>
          </a:p>
          <a:p>
            <a:pPr marL="457200" lvl="2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Ensures equity among Military and Military-Affiliated Students by updating policies around </a:t>
            </a: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application fees and priority registration</a:t>
            </a:r>
          </a:p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C82CD-09C1-D169-B118-2703B8AC6A74}"/>
              </a:ext>
            </a:extLst>
          </p:cNvPr>
          <p:cNvSpPr txBox="1"/>
          <p:nvPr/>
        </p:nvSpPr>
        <p:spPr>
          <a:xfrm>
            <a:off x="789762" y="3003302"/>
            <a:ext cx="10736318" cy="2862322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 UNC System Regulation 700.7.1:</a:t>
            </a:r>
          </a:p>
          <a:p>
            <a:endParaRPr lang="en-US" sz="20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2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term “military student” shall mean any student who is a veteran or actively serving member of the United States Uniformed Services as defined in 37 U.S.C.§101(3), a member of the military reserves, or a member of the National Guard. </a:t>
            </a:r>
          </a:p>
          <a:p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term “military-affiliated student” shall include both “military student” as defined above and any student who is the spouse, child, surviving spouse, or surviving child of a “military student” as defined above, as well as any student who is a Reserve Officers' Training Corps (ROTC) cadet. 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3802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1C56D-82B3-4366-A299-647E994B5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EFDC-FB6F-2C42-4ADB-366E63615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87" y="274639"/>
            <a:ext cx="11810087" cy="74341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UNC System Initiatives: Serving Military Affiliated Students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1B451-15AF-6EDA-8268-ACE3CD6E29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765E3-8F63-5DB7-3979-A5E83DF2FB9A}"/>
              </a:ext>
            </a:extLst>
          </p:cNvPr>
          <p:cNvSpPr txBox="1"/>
          <p:nvPr/>
        </p:nvSpPr>
        <p:spPr>
          <a:xfrm>
            <a:off x="232388" y="4653019"/>
            <a:ext cx="2529967" cy="132802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800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Educating staff about the specific needs of military-affiliated students 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82155F-9EA0-5633-A00B-AD0C30F9FDCF}"/>
              </a:ext>
            </a:extLst>
          </p:cNvPr>
          <p:cNvSpPr txBox="1"/>
          <p:nvPr/>
        </p:nvSpPr>
        <p:spPr>
          <a:xfrm>
            <a:off x="1020370" y="1478513"/>
            <a:ext cx="4433697" cy="11918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Ensuring consistent support and resources </a:t>
            </a:r>
            <a:endParaRPr lang="en-US" sz="3200" b="1" dirty="0">
              <a:solidFill>
                <a:schemeClr val="bg2"/>
              </a:solidFill>
              <a:latin typeface="Calibri" panose="020F0502020204030204" pitchFamily="34" charset="0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53E35-C921-C5C1-3B40-57ECD351374A}"/>
              </a:ext>
            </a:extLst>
          </p:cNvPr>
          <p:cNvSpPr txBox="1"/>
          <p:nvPr/>
        </p:nvSpPr>
        <p:spPr>
          <a:xfrm>
            <a:off x="3049091" y="4119496"/>
            <a:ext cx="2427732" cy="163449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800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Hosting monthly meetings with staff who work with military-affiliated students. </a:t>
            </a:r>
            <a:endParaRPr lang="en-US" sz="1800" dirty="0">
              <a:solidFill>
                <a:schemeClr val="bg2"/>
              </a:solidFill>
              <a:latin typeface="Calibri" panose="020F0502020204030204" pitchFamily="34" charset="0"/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F44A12-44AA-D769-77FE-8A9165B64043}"/>
              </a:ext>
            </a:extLst>
          </p:cNvPr>
          <p:cNvSpPr txBox="1"/>
          <p:nvPr/>
        </p:nvSpPr>
        <p:spPr>
          <a:xfrm>
            <a:off x="5697515" y="4785312"/>
            <a:ext cx="1923180" cy="132802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800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Mental health and suicide prevention training</a:t>
            </a:r>
          </a:p>
        </p:txBody>
      </p:sp>
      <p:pic>
        <p:nvPicPr>
          <p:cNvPr id="6" name="Picture 5" descr="A blue and green text with a star&#10;&#10;AI-generated content may be incorrect.">
            <a:hlinkClick r:id="rId3"/>
            <a:extLst>
              <a:ext uri="{FF2B5EF4-FFF2-40B4-BE49-F238E27FC236}">
                <a16:creationId xmlns:a16="http://schemas.microsoft.com/office/drawing/2014/main" id="{A12EFE5B-DE1C-78E0-2845-20E66F39BC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491"/>
          <a:stretch/>
        </p:blipFill>
        <p:spPr>
          <a:xfrm>
            <a:off x="7620695" y="3696472"/>
            <a:ext cx="4211411" cy="7434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D6B2EE9-F6DE-0A96-E747-F7ECCE96D25A}"/>
              </a:ext>
            </a:extLst>
          </p:cNvPr>
          <p:cNvGrpSpPr/>
          <p:nvPr/>
        </p:nvGrpSpPr>
        <p:grpSpPr>
          <a:xfrm>
            <a:off x="6527293" y="941740"/>
            <a:ext cx="4917223" cy="2606261"/>
            <a:chOff x="6833508" y="3749230"/>
            <a:chExt cx="4019152" cy="2061976"/>
          </a:xfrm>
        </p:grpSpPr>
        <p:pic>
          <p:nvPicPr>
            <p:cNvPr id="3" name="Picture 2" descr="Mental Health First Aid">
              <a:hlinkClick r:id="rId5"/>
              <a:extLst>
                <a:ext uri="{FF2B5EF4-FFF2-40B4-BE49-F238E27FC236}">
                  <a16:creationId xmlns:a16="http://schemas.microsoft.com/office/drawing/2014/main" id="{A4FEDBB9-C57B-438D-BD76-37B9D4EF5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14285" y="3749230"/>
              <a:ext cx="2238375" cy="2038350"/>
            </a:xfrm>
            <a:prstGeom prst="rect">
              <a:avLst/>
            </a:prstGeom>
          </p:spPr>
        </p:pic>
        <p:pic>
          <p:nvPicPr>
            <p:cNvPr id="12" name="Picture 11" descr="Addictions Training Institute – Take Action This Month: Mental Health First  Aid">
              <a:hlinkClick r:id="rId5"/>
              <a:extLst>
                <a:ext uri="{FF2B5EF4-FFF2-40B4-BE49-F238E27FC236}">
                  <a16:creationId xmlns:a16="http://schemas.microsoft.com/office/drawing/2014/main" id="{1602E306-F5E6-2A7B-FE7B-5D320310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-2046" r="49851" b="-358"/>
            <a:stretch/>
          </p:blipFill>
          <p:spPr>
            <a:xfrm>
              <a:off x="6833508" y="3785507"/>
              <a:ext cx="1919981" cy="2025699"/>
            </a:xfrm>
            <a:prstGeom prst="rect">
              <a:avLst/>
            </a:prstGeom>
          </p:spPr>
        </p:pic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A9C727-0668-C677-42A1-96573A746B2A}"/>
              </a:ext>
            </a:extLst>
          </p:cNvPr>
          <p:cNvCxnSpPr/>
          <p:nvPr/>
        </p:nvCxnSpPr>
        <p:spPr>
          <a:xfrm>
            <a:off x="5102854" y="2702971"/>
            <a:ext cx="1829288" cy="20437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2E1E19-BE98-5936-BBE4-FAD98A123DF2}"/>
              </a:ext>
            </a:extLst>
          </p:cNvPr>
          <p:cNvCxnSpPr>
            <a:cxnSpLocks/>
          </p:cNvCxnSpPr>
          <p:nvPr/>
        </p:nvCxnSpPr>
        <p:spPr>
          <a:xfrm>
            <a:off x="3646889" y="2675756"/>
            <a:ext cx="169217" cy="14449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06931F-1C0A-D0BC-4BD4-A22B9087DBD5}"/>
              </a:ext>
            </a:extLst>
          </p:cNvPr>
          <p:cNvCxnSpPr>
            <a:cxnSpLocks/>
          </p:cNvCxnSpPr>
          <p:nvPr/>
        </p:nvCxnSpPr>
        <p:spPr>
          <a:xfrm flipH="1">
            <a:off x="1081070" y="2689364"/>
            <a:ext cx="551962" cy="19484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94F59A-DEFA-B79B-FB9D-54DD8383B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404" y="4653019"/>
            <a:ext cx="1524977" cy="152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071726"/>
      </p:ext>
    </p:extLst>
  </p:cSld>
  <p:clrMapOvr>
    <a:masterClrMapping/>
  </p:clrMapOvr>
</p:sld>
</file>

<file path=ppt/theme/theme1.xml><?xml version="1.0" encoding="utf-8"?>
<a:theme xmlns:a="http://schemas.openxmlformats.org/drawingml/2006/main" name="UNCGA General Presentation Template (WHITE)">
  <a:themeElements>
    <a:clrScheme name="Custom 1">
      <a:dk1>
        <a:srgbClr val="BC1F51"/>
      </a:dk1>
      <a:lt1>
        <a:srgbClr val="DAE1D4"/>
      </a:lt1>
      <a:dk2>
        <a:srgbClr val="0E4875"/>
      </a:dk2>
      <a:lt2>
        <a:srgbClr val="F0F3F4"/>
      </a:lt2>
      <a:accent1>
        <a:srgbClr val="364044"/>
      </a:accent1>
      <a:accent2>
        <a:srgbClr val="FEC324"/>
      </a:accent2>
      <a:accent3>
        <a:srgbClr val="338E3A"/>
      </a:accent3>
      <a:accent4>
        <a:srgbClr val="00B6DF"/>
      </a:accent4>
      <a:accent5>
        <a:srgbClr val="EA8B2D"/>
      </a:accent5>
      <a:accent6>
        <a:srgbClr val="AE5893"/>
      </a:accent6>
      <a:hlink>
        <a:srgbClr val="8BA2A5"/>
      </a:hlink>
      <a:folHlink>
        <a:srgbClr val="3F42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NCGA General Presentation Template (WHITE)">
  <a:themeElements>
    <a:clrScheme name="Custom 1">
      <a:dk1>
        <a:srgbClr val="BC1F51"/>
      </a:dk1>
      <a:lt1>
        <a:srgbClr val="DAE1D4"/>
      </a:lt1>
      <a:dk2>
        <a:srgbClr val="0E4875"/>
      </a:dk2>
      <a:lt2>
        <a:srgbClr val="F0F3F4"/>
      </a:lt2>
      <a:accent1>
        <a:srgbClr val="364044"/>
      </a:accent1>
      <a:accent2>
        <a:srgbClr val="FEC324"/>
      </a:accent2>
      <a:accent3>
        <a:srgbClr val="338E3A"/>
      </a:accent3>
      <a:accent4>
        <a:srgbClr val="00B6DF"/>
      </a:accent4>
      <a:accent5>
        <a:srgbClr val="EA8B2D"/>
      </a:accent5>
      <a:accent6>
        <a:srgbClr val="AE5893"/>
      </a:accent6>
      <a:hlink>
        <a:srgbClr val="8BA2A5"/>
      </a:hlink>
      <a:folHlink>
        <a:srgbClr val="3F423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 algn="r">
          <a:defRPr sz="1200" smtClean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5744DF3-F65B-AF47-B29D-194929B9558A}" vid="{D59C03B8-97ED-984F-B6F2-EF22B9EAE81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7962C6B3A1D54AA45E4A96BBE377ED" ma:contentTypeVersion="21" ma:contentTypeDescription="Create a new document." ma:contentTypeScope="" ma:versionID="feed3b7f062f94e61af20e788541dfac">
  <xsd:schema xmlns:xsd="http://www.w3.org/2001/XMLSchema" xmlns:xs="http://www.w3.org/2001/XMLSchema" xmlns:p="http://schemas.microsoft.com/office/2006/metadata/properties" xmlns:ns1="http://schemas.microsoft.com/sharepoint/v3" xmlns:ns2="e7c04730-6578-4e22-a9e1-9b870fcd1bc1" xmlns:ns3="e2ff5cf4-6afb-49d9-84f1-7265a1bb43f2" targetNamespace="http://schemas.microsoft.com/office/2006/metadata/properties" ma:root="true" ma:fieldsID="cd86ba6e6626ae8d48a244f57fa2dfc0" ns1:_="" ns2:_="" ns3:_="">
    <xsd:import namespace="http://schemas.microsoft.com/sharepoint/v3"/>
    <xsd:import namespace="e7c04730-6578-4e22-a9e1-9b870fcd1bc1"/>
    <xsd:import namespace="e2ff5cf4-6afb-49d9-84f1-7265a1bb43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3:_dlc_DocId" minOccurs="0"/>
                <xsd:element ref="ns3:_dlc_DocIdUrl" minOccurs="0"/>
                <xsd:element ref="ns3:_dlc_DocIdPersistI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c04730-6578-4e22-a9e1-9b870fcd1b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53637f-a8c2-4db0-8ba8-5d38091581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f5cf4-6afb-49d9-84f1-7265a1bb43f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15d0064-ba10-4b4b-ad20-7306b30a7ff0}" ma:internalName="TaxCatchAll" ma:showField="CatchAllData" ma:web="e2ff5cf4-6afb-49d9-84f1-7265a1bb43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2ff5cf4-6afb-49d9-84f1-7265a1bb43f2">StrategyandPolicySVPStrategyPolicyUNCSO-159657423-23424</_dlc_DocId>
    <_dlc_DocIdUrl xmlns="e2ff5cf4-6afb-49d9-84f1-7265a1bb43f2">
      <Url>https://uncsystem.sharepoint.com/sites/StrategyandPolicySVPStrategyPolicyUNCSO/_layouts/15/DocIdRedir.aspx?ID=StrategyandPolicySVPStrategyPolicyUNCSO-159657423-23424</Url>
      <Description>StrategyandPolicySVPStrategyPolicyUNCSO-159657423-23424</Description>
    </_dlc_DocIdUrl>
    <TaxCatchAll xmlns="e2ff5cf4-6afb-49d9-84f1-7265a1bb43f2" xsi:nil="true"/>
    <lcf76f155ced4ddcb4097134ff3c332f xmlns="e7c04730-6578-4e22-a9e1-9b870fcd1bc1">
      <Terms xmlns="http://schemas.microsoft.com/office/infopath/2007/PartnerControls"/>
    </lcf76f155ced4ddcb4097134ff3c332f>
    <SharedWithUsers xmlns="e2ff5cf4-6afb-49d9-84f1-7265a1bb43f2">
      <UserInfo>
        <DisplayName>Thomas A Walker</DisplayName>
        <AccountId>22</AccountId>
        <AccountType/>
      </UserInfo>
      <UserInfo>
        <DisplayName>Kathie B. Sidner</DisplayName>
        <AccountId>33</AccountId>
        <AccountType/>
      </UserInfo>
      <UserInfo>
        <DisplayName>Bradley T Wrenn</DisplayName>
        <AccountId>31</AccountId>
        <AccountType/>
      </UserInfo>
      <UserInfo>
        <DisplayName>Thomas B McBrayer</DisplayName>
        <AccountId>67</AccountId>
        <AccountType/>
      </UserInfo>
      <UserInfo>
        <DisplayName>Lorie  Lassiter</DisplayName>
        <AccountId>68</AccountId>
        <AccountType/>
      </UserInfo>
      <UserInfo>
        <DisplayName>Mary Griffin Inscoe</DisplayName>
        <AccountId>69</AccountId>
        <AccountType/>
      </UserInfo>
      <UserInfo>
        <DisplayName>Conference Room 1809</DisplayName>
        <AccountId>70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6B768E8-EEDE-4A98-8F28-92B5D28C22E2}">
  <ds:schemaRefs>
    <ds:schemaRef ds:uri="e2ff5cf4-6afb-49d9-84f1-7265a1bb43f2"/>
    <ds:schemaRef ds:uri="e7c04730-6578-4e22-a9e1-9b870fcd1b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A465EE5-AC01-42D7-8665-E638E78CAC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3FBD6B-415E-4EB2-B57A-C7B49A35C7A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3851A1A-5354-46AD-88CD-A9BD8271DF19}">
  <ds:schemaRefs>
    <ds:schemaRef ds:uri="6fdc964d-f7ce-47f8-bbb2-7134beddf760"/>
    <ds:schemaRef ds:uri="a36048e9-e659-43fa-9855-bb889865efda"/>
    <ds:schemaRef ds:uri="e2ff5cf4-6afb-49d9-84f1-7265a1bb43f2"/>
    <ds:schemaRef ds:uri="e7c04730-6578-4e22-a9e1-9b870fcd1bc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b693ed9d-92e1-4e39-b82e-02f6fea6991e}" enabled="0" method="" siteId="{b693ed9d-92e1-4e39-b82e-02f6fea6991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2008</Words>
  <Application>Microsoft Office PowerPoint</Application>
  <PresentationFormat>Widescreen</PresentationFormat>
  <Paragraphs>292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Raleway</vt:lpstr>
      <vt:lpstr>WordVisi_MSFontService</vt:lpstr>
      <vt:lpstr>UNCGA General Presentation Template (WHITE)</vt:lpstr>
      <vt:lpstr>1_UNCGA General Presentation Template (WHITE)</vt:lpstr>
      <vt:lpstr>UNC System Update</vt:lpstr>
      <vt:lpstr>PowerPoint Presentation</vt:lpstr>
      <vt:lpstr>PowerPoint Presentation</vt:lpstr>
      <vt:lpstr>Military Importance in North Carolina</vt:lpstr>
      <vt:lpstr>The University of North Carolina System</vt:lpstr>
      <vt:lpstr>UNC System Military-affiliated Enrollment Trends</vt:lpstr>
      <vt:lpstr>UNC System Initiatives: Serving Military Affiliated Students</vt:lpstr>
      <vt:lpstr>UNC System Initiatives: Military Student Success Regulation</vt:lpstr>
      <vt:lpstr>UNC System Initiatives: Serving Military Affiliated Students</vt:lpstr>
      <vt:lpstr>UNC System Initiatives: Outreach</vt:lpstr>
      <vt:lpstr>UNC System Initiatives: Outreach</vt:lpstr>
      <vt:lpstr>UNC System Initiatives: Military Equivalency System</vt:lpstr>
      <vt:lpstr>State Initiatives: SENATE BILL 118</vt:lpstr>
      <vt:lpstr>Considering the Needs of Military-Affiliated Students</vt:lpstr>
      <vt:lpstr>Considering the Needs of Military-Affiliated Students</vt:lpstr>
      <vt:lpstr>Considering the Needs of Military-Affiliated Students</vt:lpstr>
      <vt:lpstr>Considering the Needs of Military-Affiliated Students</vt:lpstr>
      <vt:lpstr>Considering the Needs of Military-Affiliated Students</vt:lpstr>
      <vt:lpstr>Considering the Needs of Military-Affiliated Students</vt:lpstr>
      <vt:lpstr>Considering the Needs of Military-Affiliated Students</vt:lpstr>
      <vt:lpstr>Considering the Needs of Military-Affiliated Students</vt:lpstr>
      <vt:lpstr>Considering the Needs of Military-Affiliated Students</vt:lpstr>
      <vt:lpstr>What Can You Do to Help?</vt:lpstr>
      <vt:lpstr>What Can You Do to Help?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AFFAIRS</dc:title>
  <dc:creator>Kathie B. Sidner</dc:creator>
  <cp:lastModifiedBy>Bradley T Wrenn</cp:lastModifiedBy>
  <cp:revision>142</cp:revision>
  <dcterms:created xsi:type="dcterms:W3CDTF">2020-02-05T21:28:51Z</dcterms:created>
  <dcterms:modified xsi:type="dcterms:W3CDTF">2026-03-09T16:03:37Z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0x010100237962C6B3A1D54AA45E4A96BBE377ED</vt:lpwstr>
  </property>
  <property fmtid="{D5CDD505-2E9C-101B-9397-08002B2CF9AE}" pid="3" name="_dlc_DocIdItemGuid">
    <vt:lpwstr>37d163d4-5957-4194-b4dd-284c891b6fe5</vt:lpwstr>
  </property>
  <property fmtid="{D5CDD505-2E9C-101B-9397-08002B2CF9AE}" pid="4" name="MediaServiceImageTags">
    <vt:lpwstr/>
  </property>
</Properties>
</file>