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258" r:id="rId7"/>
    <p:sldId id="261" r:id="rId8"/>
    <p:sldId id="305" r:id="rId9"/>
    <p:sldId id="306" r:id="rId10"/>
    <p:sldId id="304" r:id="rId11"/>
    <p:sldId id="307" r:id="rId12"/>
    <p:sldId id="259" r:id="rId13"/>
    <p:sldId id="262" r:id="rId14"/>
    <p:sldId id="265" r:id="rId15"/>
    <p:sldId id="264" r:id="rId16"/>
    <p:sldId id="266" r:id="rId17"/>
    <p:sldId id="296" r:id="rId18"/>
    <p:sldId id="297" r:id="rId19"/>
    <p:sldId id="267" r:id="rId20"/>
    <p:sldId id="268" r:id="rId21"/>
    <p:sldId id="269" r:id="rId22"/>
    <p:sldId id="274" r:id="rId23"/>
    <p:sldId id="290" r:id="rId24"/>
    <p:sldId id="310" r:id="rId25"/>
    <p:sldId id="308" r:id="rId26"/>
    <p:sldId id="272" r:id="rId27"/>
    <p:sldId id="275" r:id="rId28"/>
    <p:sldId id="276" r:id="rId29"/>
    <p:sldId id="277" r:id="rId30"/>
    <p:sldId id="279" r:id="rId31"/>
    <p:sldId id="281" r:id="rId32"/>
    <p:sldId id="282" r:id="rId33"/>
    <p:sldId id="284" r:id="rId34"/>
    <p:sldId id="285" r:id="rId35"/>
    <p:sldId id="298" r:id="rId36"/>
    <p:sldId id="295" r:id="rId37"/>
    <p:sldId id="263" r:id="rId38"/>
    <p:sldId id="273" r:id="rId39"/>
    <p:sldId id="280" r:id="rId40"/>
    <p:sldId id="291" r:id="rId41"/>
    <p:sldId id="289"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432"/>
    <a:srgbClr val="0083BE"/>
    <a:srgbClr val="003F72"/>
    <a:srgbClr val="4B5055"/>
    <a:srgbClr val="839097"/>
    <a:srgbClr val="0F4887"/>
    <a:srgbClr val="3088CD"/>
    <a:srgbClr val="0F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2B22B-0984-4629-9F8F-CB4460A66E01}" v="1" dt="2026-03-04T21:36:30.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7347" autoAdjust="0"/>
  </p:normalViewPr>
  <p:slideViewPr>
    <p:cSldViewPr>
      <p:cViewPr varScale="1">
        <p:scale>
          <a:sx n="85" d="100"/>
          <a:sy n="85" d="100"/>
        </p:scale>
        <p:origin x="15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65E22-4EE6-4C77-AA8E-EBA3417014DA}"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7657E389-1B86-4BC7-90D5-B6BC63595571}">
      <dgm:prSet phldrT="[Text]" custT="1"/>
      <dgm:spPr>
        <a:solidFill>
          <a:srgbClr val="772432"/>
        </a:solidFill>
      </dgm:spPr>
      <dgm:t>
        <a:bodyPr/>
        <a:lstStyle/>
        <a:p>
          <a:r>
            <a:rPr lang="en-US" sz="1800" b="1" dirty="0">
              <a:latin typeface="Arial" panose="020B0604020202020204" pitchFamily="34" charset="0"/>
              <a:cs typeface="Arial" panose="020B0604020202020204" pitchFamily="34" charset="0"/>
            </a:rPr>
            <a:t>SCO Certifies Student  </a:t>
          </a:r>
        </a:p>
      </dgm:t>
    </dgm:pt>
    <dgm:pt modelId="{1CB26F67-2518-4233-A5D2-DE010D40CA66}" type="par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0FB89AE3-B0A2-424F-9616-4F09F7723A82}" type="sib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A835A852-8E8E-4FAF-B764-DE5400A7EA0D}">
      <dgm:prSet phldrT="[Text]" custT="1"/>
      <dgm:spPr>
        <a:solidFill>
          <a:srgbClr val="0083BE"/>
        </a:solidFill>
      </dgm:spPr>
      <dgm:t>
        <a:bodyPr/>
        <a:lstStyle/>
        <a:p>
          <a:pPr>
            <a:buNone/>
          </a:pPr>
          <a:r>
            <a:rPr lang="en-US" sz="1800" b="1" dirty="0">
              <a:latin typeface="Arial" panose="020B0604020202020204" pitchFamily="34" charset="0"/>
              <a:cs typeface="Arial" panose="020B0604020202020204" pitchFamily="34" charset="0"/>
            </a:rPr>
            <a:t>Regional Processing Office (RPO) Processes Certifications</a:t>
          </a:r>
        </a:p>
      </dgm:t>
    </dgm:pt>
    <dgm:pt modelId="{EB946240-145E-42EB-9A13-88B51A73E998}" type="par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D89EDE4C-2DC4-4F4B-930C-206FC45077C9}" type="sib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CD7A6891-DF09-4701-B03E-3BEA295EED2F}">
      <dgm:prSet phldrT="[Text]" custT="1"/>
      <dgm:spPr>
        <a:solidFill>
          <a:srgbClr val="4B5055"/>
        </a:solidFill>
      </dgm:spPr>
      <dgm:t>
        <a:bodyPr/>
        <a:lstStyle/>
        <a:p>
          <a:r>
            <a:rPr lang="en-US" sz="1800" b="1" dirty="0">
              <a:latin typeface="Arial" panose="020B0604020202020204" pitchFamily="34" charset="0"/>
              <a:cs typeface="Arial" panose="020B0604020202020204" pitchFamily="34" charset="0"/>
            </a:rPr>
            <a:t>DMC Collects Debts</a:t>
          </a:r>
        </a:p>
      </dgm:t>
    </dgm:pt>
    <dgm:pt modelId="{AEF1295B-488E-4BEF-A62B-A2DD4B238D47}" type="par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FC9FB15B-B463-451A-8F92-2C957DB86E2A}" type="sib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B9D92A0E-16EF-47DC-AD7F-2A328A5C3EEC}">
      <dgm:prSet phldrT="[Text]" custT="1"/>
      <dgm:spPr>
        <a:solidFill>
          <a:srgbClr val="4B5055"/>
        </a:solidFill>
      </dgm:spPr>
      <dgm:t>
        <a:bodyPr/>
        <a:lstStyle/>
        <a:p>
          <a:r>
            <a:rPr lang="en-US" sz="1400" dirty="0">
              <a:latin typeface="Arial" panose="020B0604020202020204" pitchFamily="34" charset="0"/>
              <a:cs typeface="Arial" panose="020B0604020202020204" pitchFamily="34" charset="0"/>
            </a:rPr>
            <a:t>Sends collection letters for debts</a:t>
          </a:r>
        </a:p>
      </dgm:t>
    </dgm:pt>
    <dgm:pt modelId="{5C35CE15-2E9B-411C-9463-DC4DA4D47720}" type="par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357268AB-98CE-4DF1-9F1F-EFD6B1C90088}" type="sib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EA3441C7-C3B8-451D-88A8-448F481D6931}">
      <dgm:prSet phldrT="[Text]"/>
      <dgm:spPr>
        <a:solidFill>
          <a:srgbClr val="4B5055"/>
        </a:solidFill>
      </dgm:spPr>
      <dgm:t>
        <a:bodyPr/>
        <a:lstStyle/>
        <a:p>
          <a:endParaRPr lang="en-US" sz="1500" dirty="0">
            <a:latin typeface="Arial" panose="020B0604020202020204" pitchFamily="34" charset="0"/>
            <a:cs typeface="Arial" panose="020B0604020202020204" pitchFamily="34" charset="0"/>
          </a:endParaRPr>
        </a:p>
      </dgm:t>
    </dgm:pt>
    <dgm:pt modelId="{3EC6E02F-4CB6-48B8-8C81-4C4C0D9B339D}" type="parTrans" cxnId="{F704618B-F808-4857-884E-5DEBC4C83F77}">
      <dgm:prSet/>
      <dgm:spPr/>
      <dgm:t>
        <a:bodyPr/>
        <a:lstStyle/>
        <a:p>
          <a:endParaRPr lang="en-US">
            <a:latin typeface="Arial" panose="020B0604020202020204" pitchFamily="34" charset="0"/>
            <a:cs typeface="Arial" panose="020B0604020202020204" pitchFamily="34" charset="0"/>
          </a:endParaRPr>
        </a:p>
      </dgm:t>
    </dgm:pt>
    <dgm:pt modelId="{0189FE67-AAF4-488A-B5FD-5E8327C9C22C}" type="sibTrans" cxnId="{F704618B-F808-4857-884E-5DEBC4C83F77}">
      <dgm:prSet/>
      <dgm:spPr/>
      <dgm:t>
        <a:bodyPr/>
        <a:lstStyle/>
        <a:p>
          <a:endParaRPr lang="en-US">
            <a:latin typeface="Arial" panose="020B0604020202020204" pitchFamily="34" charset="0"/>
            <a:cs typeface="Arial" panose="020B0604020202020204" pitchFamily="34" charset="0"/>
          </a:endParaRPr>
        </a:p>
      </dgm:t>
    </dgm:pt>
    <dgm:pt modelId="{26D6CE02-9D80-4EE5-AC60-704F2D20AB0E}">
      <dgm:prSet phldrT="[Text]" custT="1"/>
      <dgm:spPr>
        <a:solidFill>
          <a:srgbClr val="0083BE"/>
        </a:solidFill>
      </dgm:spPr>
      <dgm:t>
        <a:bodyPr/>
        <a:lstStyle/>
        <a:p>
          <a:r>
            <a:rPr lang="en-US" sz="1400" dirty="0">
              <a:latin typeface="Arial" panose="020B0604020202020204" pitchFamily="34" charset="0"/>
              <a:cs typeface="Arial" panose="020B0604020202020204" pitchFamily="34" charset="0"/>
            </a:rPr>
            <a:t>Sends a letter when payments are issued or debt created</a:t>
          </a:r>
        </a:p>
      </dgm:t>
    </dgm:pt>
    <dgm:pt modelId="{ABF38677-9A60-4C9A-B94E-27CC49D76456}" type="par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C948305-20D7-418F-AF6E-2BBEEB1C350F}" type="sib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67EB1B1-7871-4534-8474-B0D5F2835ABC}">
      <dgm:prSet phldrT="[Text]" custT="1"/>
      <dgm:spPr>
        <a:solidFill>
          <a:srgbClr val="4B5055"/>
        </a:solidFill>
      </dgm:spPr>
      <dgm:t>
        <a:bodyPr/>
        <a:lstStyle/>
        <a:p>
          <a:r>
            <a:rPr lang="en-US" sz="1400" dirty="0">
              <a:latin typeface="Arial" panose="020B0604020202020204" pitchFamily="34" charset="0"/>
              <a:cs typeface="Arial" panose="020B0604020202020204" pitchFamily="34" charset="0"/>
            </a:rPr>
            <a:t>Processes collection actions</a:t>
          </a:r>
        </a:p>
      </dgm:t>
    </dgm:pt>
    <dgm:pt modelId="{B7BE0CCD-CDBE-4B85-AC95-43E34C55CD46}" type="par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1403A2FE-C8AD-48FB-94ED-BB556D1A01E8}" type="sib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7891ED30-5C92-4A55-B170-CE303550083A}">
      <dgm:prSet phldrT="[Text]" custT="1"/>
      <dgm:spPr>
        <a:solidFill>
          <a:srgbClr val="0083BE"/>
        </a:solidFill>
      </dgm:spPr>
      <dgm:t>
        <a:bodyPr/>
        <a:lstStyle/>
        <a:p>
          <a:r>
            <a:rPr lang="en-US" sz="1400" dirty="0">
              <a:latin typeface="Arial" panose="020B0604020202020204" pitchFamily="34" charset="0"/>
              <a:cs typeface="Arial" panose="020B0604020202020204" pitchFamily="34" charset="0"/>
            </a:rPr>
            <a:t>Evaluates entitlement </a:t>
          </a:r>
        </a:p>
      </dgm:t>
    </dgm:pt>
    <dgm:pt modelId="{131BCF25-10B8-4B02-9413-5D859C261F99}" type="par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246F149D-35C8-4D6F-BB87-765B9CBF4016}" type="sib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C5C3207F-7601-4EE6-A967-A4EB33AE189C}">
      <dgm:prSet phldrT="[Text]" custT="1"/>
      <dgm:spPr>
        <a:solidFill>
          <a:srgbClr val="0083BE"/>
        </a:solidFill>
      </dgm:spPr>
      <dgm:t>
        <a:bodyPr/>
        <a:lstStyle/>
        <a:p>
          <a:r>
            <a:rPr lang="en-US" sz="1400" dirty="0">
              <a:latin typeface="Arial" panose="020B0604020202020204" pitchFamily="34" charset="0"/>
              <a:cs typeface="Arial" panose="020B0604020202020204" pitchFamily="34" charset="0"/>
            </a:rPr>
            <a:t>Issues payments and establishes debts</a:t>
          </a:r>
        </a:p>
      </dgm:t>
    </dgm:pt>
    <dgm:pt modelId="{6BAAFD5F-89AF-442E-8D5F-76776EA739E1}" type="par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7ADE3E98-5500-458D-A65F-0D8BA709122C}" type="sib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848BE5FB-FC01-4189-A2F9-520DC1C8E9B9}">
      <dgm:prSet phldrT="[Text]" custT="1"/>
      <dgm:spPr>
        <a:solidFill>
          <a:srgbClr val="772432"/>
        </a:solidFill>
      </dgm:spPr>
      <dgm:t>
        <a:bodyPr/>
        <a:lstStyle/>
        <a:p>
          <a:r>
            <a:rPr lang="en-US" sz="1400" dirty="0">
              <a:latin typeface="Arial" panose="020B0604020202020204" pitchFamily="34" charset="0"/>
              <a:cs typeface="Arial" panose="020B0604020202020204" pitchFamily="34" charset="0"/>
            </a:rPr>
            <a:t>Communicates with student about certification process</a:t>
          </a:r>
        </a:p>
      </dgm:t>
    </dgm:pt>
    <dgm:pt modelId="{63772945-C682-48D4-B123-688AEE0DA67E}" type="sib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0D19ABDD-FEA8-42F2-9AF4-D266CDA8DAB8}" type="par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31F79062-1E1F-47FA-A426-365D0AEE193E}" type="pres">
      <dgm:prSet presAssocID="{B9C65E22-4EE6-4C77-AA8E-EBA3417014DA}" presName="CompostProcess" presStyleCnt="0">
        <dgm:presLayoutVars>
          <dgm:dir/>
          <dgm:resizeHandles val="exact"/>
        </dgm:presLayoutVars>
      </dgm:prSet>
      <dgm:spPr/>
    </dgm:pt>
    <dgm:pt modelId="{C18EFC32-46C0-4426-A813-9A268EF6320A}" type="pres">
      <dgm:prSet presAssocID="{B9C65E22-4EE6-4C77-AA8E-EBA3417014DA}" presName="arrow" presStyleLbl="bgShp" presStyleIdx="0" presStyleCnt="1"/>
      <dgm:spPr>
        <a:solidFill>
          <a:srgbClr val="003F72"/>
        </a:solidFill>
      </dgm:spPr>
    </dgm:pt>
    <dgm:pt modelId="{513295BB-659B-471E-A16B-1BA1F268D20B}" type="pres">
      <dgm:prSet presAssocID="{B9C65E22-4EE6-4C77-AA8E-EBA3417014DA}" presName="linearProcess" presStyleCnt="0"/>
      <dgm:spPr/>
    </dgm:pt>
    <dgm:pt modelId="{FD30DC8F-C459-4219-ADF6-E18E65337B9B}" type="pres">
      <dgm:prSet presAssocID="{7657E389-1B86-4BC7-90D5-B6BC63595571}" presName="textNode" presStyleLbl="node1" presStyleIdx="0" presStyleCnt="3">
        <dgm:presLayoutVars>
          <dgm:bulletEnabled val="1"/>
        </dgm:presLayoutVars>
      </dgm:prSet>
      <dgm:spPr/>
    </dgm:pt>
    <dgm:pt modelId="{03AD5214-E8F2-43F9-9667-119C4F7C1349}" type="pres">
      <dgm:prSet presAssocID="{0FB89AE3-B0A2-424F-9616-4F09F7723A82}" presName="sibTrans" presStyleCnt="0"/>
      <dgm:spPr/>
    </dgm:pt>
    <dgm:pt modelId="{A150E185-CD57-4BB1-BA93-02973DE9A7DE}" type="pres">
      <dgm:prSet presAssocID="{A835A852-8E8E-4FAF-B764-DE5400A7EA0D}" presName="textNode" presStyleLbl="node1" presStyleIdx="1" presStyleCnt="3" custScaleY="133200">
        <dgm:presLayoutVars>
          <dgm:bulletEnabled val="1"/>
        </dgm:presLayoutVars>
      </dgm:prSet>
      <dgm:spPr/>
    </dgm:pt>
    <dgm:pt modelId="{1F6CF183-E518-4FA3-A5B9-6CFCCC209481}" type="pres">
      <dgm:prSet presAssocID="{D89EDE4C-2DC4-4F4B-930C-206FC45077C9}" presName="sibTrans" presStyleCnt="0"/>
      <dgm:spPr/>
    </dgm:pt>
    <dgm:pt modelId="{A1A6FA3C-9054-4874-8A82-05509D51562B}" type="pres">
      <dgm:prSet presAssocID="{CD7A6891-DF09-4701-B03E-3BEA295EED2F}" presName="textNode" presStyleLbl="node1" presStyleIdx="2" presStyleCnt="3">
        <dgm:presLayoutVars>
          <dgm:bulletEnabled val="1"/>
        </dgm:presLayoutVars>
      </dgm:prSet>
      <dgm:spPr/>
    </dgm:pt>
  </dgm:ptLst>
  <dgm:cxnLst>
    <dgm:cxn modelId="{16CCA603-4877-42EB-9679-06504E42D282}" type="presOf" srcId="{7657E389-1B86-4BC7-90D5-B6BC63595571}" destId="{FD30DC8F-C459-4219-ADF6-E18E65337B9B}" srcOrd="0" destOrd="0" presId="urn:microsoft.com/office/officeart/2005/8/layout/hProcess9"/>
    <dgm:cxn modelId="{E653360F-33AD-4935-873A-905E034A3161}" srcId="{B9C65E22-4EE6-4C77-AA8E-EBA3417014DA}" destId="{7657E389-1B86-4BC7-90D5-B6BC63595571}" srcOrd="0" destOrd="0" parTransId="{1CB26F67-2518-4233-A5D2-DE010D40CA66}" sibTransId="{0FB89AE3-B0A2-424F-9616-4F09F7723A82}"/>
    <dgm:cxn modelId="{C9408C15-1FA5-4172-B272-3BA9BA90CBD1}" type="presOf" srcId="{967EB1B1-7871-4534-8474-B0D5F2835ABC}" destId="{A1A6FA3C-9054-4874-8A82-05509D51562B}" srcOrd="0" destOrd="2" presId="urn:microsoft.com/office/officeart/2005/8/layout/hProcess9"/>
    <dgm:cxn modelId="{B3A79028-A268-46AB-949E-881A85016FEB}" srcId="{7657E389-1B86-4BC7-90D5-B6BC63595571}" destId="{848BE5FB-FC01-4189-A2F9-520DC1C8E9B9}" srcOrd="0" destOrd="0" parTransId="{0D19ABDD-FEA8-42F2-9AF4-D266CDA8DAB8}" sibTransId="{63772945-C682-48D4-B123-688AEE0DA67E}"/>
    <dgm:cxn modelId="{2C359E3C-9ED6-4C1C-8829-2D2943296AF7}" srcId="{A835A852-8E8E-4FAF-B764-DE5400A7EA0D}" destId="{26D6CE02-9D80-4EE5-AC60-704F2D20AB0E}" srcOrd="2" destOrd="0" parTransId="{ABF38677-9A60-4C9A-B94E-27CC49D76456}" sibTransId="{9C948305-20D7-418F-AF6E-2BBEEB1C350F}"/>
    <dgm:cxn modelId="{5860BA46-65F6-4AF3-939B-95E558C08281}" type="presOf" srcId="{B9D92A0E-16EF-47DC-AD7F-2A328A5C3EEC}" destId="{A1A6FA3C-9054-4874-8A82-05509D51562B}" srcOrd="0" destOrd="1" presId="urn:microsoft.com/office/officeart/2005/8/layout/hProcess9"/>
    <dgm:cxn modelId="{E7C53D4E-17CC-4617-B3D7-E4FF115D6E2B}" srcId="{B9C65E22-4EE6-4C77-AA8E-EBA3417014DA}" destId="{A835A852-8E8E-4FAF-B764-DE5400A7EA0D}" srcOrd="1" destOrd="0" parTransId="{EB946240-145E-42EB-9A13-88B51A73E998}" sibTransId="{D89EDE4C-2DC4-4F4B-930C-206FC45077C9}"/>
    <dgm:cxn modelId="{6CCB1371-849C-4438-918A-2BAA3F455381}" type="presOf" srcId="{848BE5FB-FC01-4189-A2F9-520DC1C8E9B9}" destId="{FD30DC8F-C459-4219-ADF6-E18E65337B9B}" srcOrd="0" destOrd="1" presId="urn:microsoft.com/office/officeart/2005/8/layout/hProcess9"/>
    <dgm:cxn modelId="{7F97B67E-4D3B-41CE-95F2-BA9266A14745}" type="presOf" srcId="{C5C3207F-7601-4EE6-A967-A4EB33AE189C}" destId="{A150E185-CD57-4BB1-BA93-02973DE9A7DE}" srcOrd="0" destOrd="2" presId="urn:microsoft.com/office/officeart/2005/8/layout/hProcess9"/>
    <dgm:cxn modelId="{F704618B-F808-4857-884E-5DEBC4C83F77}" srcId="{CD7A6891-DF09-4701-B03E-3BEA295EED2F}" destId="{EA3441C7-C3B8-451D-88A8-448F481D6931}" srcOrd="2" destOrd="0" parTransId="{3EC6E02F-4CB6-48B8-8C81-4C4C0D9B339D}" sibTransId="{0189FE67-AAF4-488A-B5FD-5E8327C9C22C}"/>
    <dgm:cxn modelId="{8133CAAC-FB86-4C7D-8FC3-96606C7ED290}" type="presOf" srcId="{A835A852-8E8E-4FAF-B764-DE5400A7EA0D}" destId="{A150E185-CD57-4BB1-BA93-02973DE9A7DE}" srcOrd="0" destOrd="0" presId="urn:microsoft.com/office/officeart/2005/8/layout/hProcess9"/>
    <dgm:cxn modelId="{935581B5-95C6-4BB0-BDDD-2A4F56ECE710}" type="presOf" srcId="{7891ED30-5C92-4A55-B170-CE303550083A}" destId="{A150E185-CD57-4BB1-BA93-02973DE9A7DE}" srcOrd="0" destOrd="1" presId="urn:microsoft.com/office/officeart/2005/8/layout/hProcess9"/>
    <dgm:cxn modelId="{C9F29AC5-D60D-47FA-8EDB-62F0077CBB3F}" type="presOf" srcId="{EA3441C7-C3B8-451D-88A8-448F481D6931}" destId="{A1A6FA3C-9054-4874-8A82-05509D51562B}" srcOrd="0" destOrd="3" presId="urn:microsoft.com/office/officeart/2005/8/layout/hProcess9"/>
    <dgm:cxn modelId="{5F81D1CE-C9D1-4E43-9428-E0D590A59FBE}" srcId="{CD7A6891-DF09-4701-B03E-3BEA295EED2F}" destId="{967EB1B1-7871-4534-8474-B0D5F2835ABC}" srcOrd="1" destOrd="0" parTransId="{B7BE0CCD-CDBE-4B85-AC95-43E34C55CD46}" sibTransId="{1403A2FE-C8AD-48FB-94ED-BB556D1A01E8}"/>
    <dgm:cxn modelId="{B68D58D7-DF6E-40B0-A4C6-7A38B8FC6A10}" srcId="{A835A852-8E8E-4FAF-B764-DE5400A7EA0D}" destId="{C5C3207F-7601-4EE6-A967-A4EB33AE189C}" srcOrd="1" destOrd="0" parTransId="{6BAAFD5F-89AF-442E-8D5F-76776EA739E1}" sibTransId="{7ADE3E98-5500-458D-A65F-0D8BA709122C}"/>
    <dgm:cxn modelId="{0A5353E2-08FA-48EF-8A46-6206EB9182CB}" type="presOf" srcId="{26D6CE02-9D80-4EE5-AC60-704F2D20AB0E}" destId="{A150E185-CD57-4BB1-BA93-02973DE9A7DE}" srcOrd="0" destOrd="3" presId="urn:microsoft.com/office/officeart/2005/8/layout/hProcess9"/>
    <dgm:cxn modelId="{9CBB31E5-9CFC-41D5-9D48-C9C4E90C81EB}" srcId="{A835A852-8E8E-4FAF-B764-DE5400A7EA0D}" destId="{7891ED30-5C92-4A55-B170-CE303550083A}" srcOrd="0" destOrd="0" parTransId="{131BCF25-10B8-4B02-9413-5D859C261F99}" sibTransId="{246F149D-35C8-4D6F-BB87-765B9CBF4016}"/>
    <dgm:cxn modelId="{58210AF1-B97B-4E88-8095-EF727E5E2FAD}" srcId="{B9C65E22-4EE6-4C77-AA8E-EBA3417014DA}" destId="{CD7A6891-DF09-4701-B03E-3BEA295EED2F}" srcOrd="2" destOrd="0" parTransId="{AEF1295B-488E-4BEF-A62B-A2DD4B238D47}" sibTransId="{FC9FB15B-B463-451A-8F92-2C957DB86E2A}"/>
    <dgm:cxn modelId="{85FA83F1-55B1-4F14-9FE3-7D1E20E79AB4}" srcId="{CD7A6891-DF09-4701-B03E-3BEA295EED2F}" destId="{B9D92A0E-16EF-47DC-AD7F-2A328A5C3EEC}" srcOrd="0" destOrd="0" parTransId="{5C35CE15-2E9B-411C-9463-DC4DA4D47720}" sibTransId="{357268AB-98CE-4DF1-9F1F-EFD6B1C90088}"/>
    <dgm:cxn modelId="{31A9F4F7-E67C-4EB1-A0CE-6255B46FA28B}" type="presOf" srcId="{B9C65E22-4EE6-4C77-AA8E-EBA3417014DA}" destId="{31F79062-1E1F-47FA-A426-365D0AEE193E}" srcOrd="0" destOrd="0" presId="urn:microsoft.com/office/officeart/2005/8/layout/hProcess9"/>
    <dgm:cxn modelId="{41F113FD-56A2-4C17-A420-0FF5E1C07A4A}" type="presOf" srcId="{CD7A6891-DF09-4701-B03E-3BEA295EED2F}" destId="{A1A6FA3C-9054-4874-8A82-05509D51562B}" srcOrd="0" destOrd="0" presId="urn:microsoft.com/office/officeart/2005/8/layout/hProcess9"/>
    <dgm:cxn modelId="{D40F8D31-5929-42BA-8692-D28327625674}" type="presParOf" srcId="{31F79062-1E1F-47FA-A426-365D0AEE193E}" destId="{C18EFC32-46C0-4426-A813-9A268EF6320A}" srcOrd="0" destOrd="0" presId="urn:microsoft.com/office/officeart/2005/8/layout/hProcess9"/>
    <dgm:cxn modelId="{282FAE0C-37CF-4D68-8D7C-E8D4E4A1FB58}" type="presParOf" srcId="{31F79062-1E1F-47FA-A426-365D0AEE193E}" destId="{513295BB-659B-471E-A16B-1BA1F268D20B}" srcOrd="1" destOrd="0" presId="urn:microsoft.com/office/officeart/2005/8/layout/hProcess9"/>
    <dgm:cxn modelId="{08070ADF-627B-4A03-ABAF-5C9D3ACE5DED}" type="presParOf" srcId="{513295BB-659B-471E-A16B-1BA1F268D20B}" destId="{FD30DC8F-C459-4219-ADF6-E18E65337B9B}" srcOrd="0" destOrd="0" presId="urn:microsoft.com/office/officeart/2005/8/layout/hProcess9"/>
    <dgm:cxn modelId="{AF0F4F76-9BBE-4E79-B537-CA59078C91AE}" type="presParOf" srcId="{513295BB-659B-471E-A16B-1BA1F268D20B}" destId="{03AD5214-E8F2-43F9-9667-119C4F7C1349}" srcOrd="1" destOrd="0" presId="urn:microsoft.com/office/officeart/2005/8/layout/hProcess9"/>
    <dgm:cxn modelId="{4103CFB6-4353-4D2E-8249-A55460D2F86F}" type="presParOf" srcId="{513295BB-659B-471E-A16B-1BA1F268D20B}" destId="{A150E185-CD57-4BB1-BA93-02973DE9A7DE}" srcOrd="2" destOrd="0" presId="urn:microsoft.com/office/officeart/2005/8/layout/hProcess9"/>
    <dgm:cxn modelId="{9EA076B2-A386-4AB0-BD13-9F61BC706692}" type="presParOf" srcId="{513295BB-659B-471E-A16B-1BA1F268D20B}" destId="{1F6CF183-E518-4FA3-A5B9-6CFCCC209481}" srcOrd="3" destOrd="0" presId="urn:microsoft.com/office/officeart/2005/8/layout/hProcess9"/>
    <dgm:cxn modelId="{F3A78252-9FED-4F00-A607-49A9278A0B58}" type="presParOf" srcId="{513295BB-659B-471E-A16B-1BA1F268D20B}" destId="{A1A6FA3C-9054-4874-8A82-05509D51562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D6D8E-3AC8-4B86-9E1E-188BDACFBDE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C6C9522-CB21-45E3-93C6-34A3C1963672}">
      <dgm:prSet phldrT="[Text]" custT="1"/>
      <dgm:spPr>
        <a:solidFill>
          <a:srgbClr val="003F72"/>
        </a:solidFill>
      </dgm:spPr>
      <dgm:t>
        <a:bodyPr/>
        <a:lstStyle/>
        <a:p>
          <a:r>
            <a:rPr lang="en-US" sz="2400" b="1" dirty="0">
              <a:solidFill>
                <a:schemeClr val="bg1"/>
              </a:solidFill>
              <a:latin typeface="Arial" panose="020B0604020202020204" pitchFamily="34" charset="0"/>
              <a:cs typeface="Arial" panose="020B0604020202020204" pitchFamily="34" charset="0"/>
            </a:rPr>
            <a:t>Post 9/11 GI Bill Benefits</a:t>
          </a:r>
        </a:p>
      </dgm:t>
    </dgm:pt>
    <dgm:pt modelId="{2D928F3C-DF88-4FAD-9FD7-1321DE40407A}" type="parTrans" cxnId="{B4598CFC-8E49-4AD5-BF15-7D3AE5C56137}">
      <dgm:prSet/>
      <dgm:spPr/>
      <dgm:t>
        <a:bodyPr/>
        <a:lstStyle/>
        <a:p>
          <a:endParaRPr lang="en-US"/>
        </a:p>
      </dgm:t>
    </dgm:pt>
    <dgm:pt modelId="{2C82199A-34BA-4621-8F3C-A461C29D934A}" type="sibTrans" cxnId="{B4598CFC-8E49-4AD5-BF15-7D3AE5C56137}">
      <dgm:prSet/>
      <dgm:spPr/>
      <dgm:t>
        <a:bodyPr/>
        <a:lstStyle/>
        <a:p>
          <a:endParaRPr lang="en-US"/>
        </a:p>
      </dgm:t>
    </dgm:pt>
    <dgm:pt modelId="{F7C1D5F2-5758-4DCF-856A-BEC81D54ACFC}">
      <dgm:prSet phldrT="[Text]" custT="1"/>
      <dgm:spPr>
        <a:solidFill>
          <a:srgbClr val="0083BE"/>
        </a:solidFill>
      </dgm:spPr>
      <dgm:t>
        <a:bodyPr/>
        <a:lstStyle/>
        <a:p>
          <a:r>
            <a:rPr lang="en-US" sz="2400" b="1" dirty="0">
              <a:solidFill>
                <a:schemeClr val="bg1"/>
              </a:solidFill>
              <a:latin typeface="Arial" panose="020B0604020202020204" pitchFamily="34" charset="0"/>
              <a:cs typeface="Arial" panose="020B0604020202020204" pitchFamily="34" charset="0"/>
            </a:rPr>
            <a:t>Tuition/Fees/Yellow Ribbon</a:t>
          </a:r>
        </a:p>
      </dgm:t>
    </dgm:pt>
    <dgm:pt modelId="{3B83E99D-CE97-435C-84DA-BCA58F53E77C}" type="parTrans" cxnId="{2DC446C2-A49F-437C-8189-AC6F77420588}">
      <dgm:prSet/>
      <dgm:spPr/>
      <dgm:t>
        <a:bodyPr/>
        <a:lstStyle/>
        <a:p>
          <a:endParaRPr lang="en-US"/>
        </a:p>
      </dgm:t>
    </dgm:pt>
    <dgm:pt modelId="{4A6EDD1A-8AC0-4109-8D12-10D1DDE8C0D8}" type="sibTrans" cxnId="{2DC446C2-A49F-437C-8189-AC6F77420588}">
      <dgm:prSet/>
      <dgm:spPr/>
      <dgm:t>
        <a:bodyPr/>
        <a:lstStyle/>
        <a:p>
          <a:endParaRPr lang="en-US"/>
        </a:p>
      </dgm:t>
    </dgm:pt>
    <dgm:pt modelId="{BD35B695-582C-487B-9B5D-353B83DB0CEC}">
      <dgm:prSet phldrT="[Text]" custT="1"/>
      <dgm:spPr>
        <a:solidFill>
          <a:srgbClr val="0083BE"/>
        </a:solidFill>
      </dgm:spPr>
      <dgm:t>
        <a:bodyPr/>
        <a:lstStyle/>
        <a:p>
          <a:r>
            <a:rPr lang="en-US" sz="2400" b="1" dirty="0">
              <a:solidFill>
                <a:schemeClr val="bg1"/>
              </a:solidFill>
              <a:latin typeface="Arial" panose="020B0604020202020204" pitchFamily="34" charset="0"/>
              <a:cs typeface="Arial" panose="020B0604020202020204" pitchFamily="34" charset="0"/>
            </a:rPr>
            <a:t>School Debt</a:t>
          </a:r>
        </a:p>
      </dgm:t>
    </dgm:pt>
    <dgm:pt modelId="{89385004-050E-4A7C-B95F-A7318CCD3B63}" type="parTrans" cxnId="{647C2CE3-3E70-412B-B00D-651463F1A5A9}">
      <dgm:prSet/>
      <dgm:spPr/>
      <dgm:t>
        <a:bodyPr/>
        <a:lstStyle/>
        <a:p>
          <a:endParaRPr lang="en-US"/>
        </a:p>
      </dgm:t>
    </dgm:pt>
    <dgm:pt modelId="{456AFDAC-008E-46C5-9E76-46B377543C6D}" type="sibTrans" cxnId="{647C2CE3-3E70-412B-B00D-651463F1A5A9}">
      <dgm:prSet/>
      <dgm:spPr/>
      <dgm:t>
        <a:bodyPr/>
        <a:lstStyle/>
        <a:p>
          <a:endParaRPr lang="en-US"/>
        </a:p>
      </dgm:t>
    </dgm:pt>
    <dgm:pt modelId="{6C28B1DB-B1B5-4658-9B98-4D7C27D8B4E9}">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Books and Supplies</a:t>
          </a:r>
        </a:p>
      </dgm:t>
    </dgm:pt>
    <dgm:pt modelId="{B5FA6DA6-7B84-4FB2-B086-9D9BCC81F9B7}" type="parTrans" cxnId="{6C2F721E-D60D-45AD-9E27-040453BE4223}">
      <dgm:prSet/>
      <dgm:spPr/>
      <dgm:t>
        <a:bodyPr/>
        <a:lstStyle/>
        <a:p>
          <a:endParaRPr lang="en-US"/>
        </a:p>
      </dgm:t>
    </dgm:pt>
    <dgm:pt modelId="{1AE34D03-78E8-47FC-9BAC-1349DDD7C44D}" type="sibTrans" cxnId="{6C2F721E-D60D-45AD-9E27-040453BE4223}">
      <dgm:prSet/>
      <dgm:spPr/>
      <dgm:t>
        <a:bodyPr/>
        <a:lstStyle/>
        <a:p>
          <a:endParaRPr lang="en-US"/>
        </a:p>
      </dgm:t>
    </dgm:pt>
    <dgm:pt modelId="{99C96936-125B-4A70-B08D-E4B5CF15206D}">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Student Debt</a:t>
          </a:r>
        </a:p>
      </dgm:t>
    </dgm:pt>
    <dgm:pt modelId="{5DEA7243-0688-4589-991B-75E9360A0F61}" type="parTrans" cxnId="{29A26DA3-719A-4A83-B2FA-45C990228387}">
      <dgm:prSet/>
      <dgm:spPr/>
      <dgm:t>
        <a:bodyPr/>
        <a:lstStyle/>
        <a:p>
          <a:endParaRPr lang="en-US"/>
        </a:p>
      </dgm:t>
    </dgm:pt>
    <dgm:pt modelId="{F75A267A-C211-4743-B292-DADBF6B109F2}" type="sibTrans" cxnId="{29A26DA3-719A-4A83-B2FA-45C990228387}">
      <dgm:prSet/>
      <dgm:spPr/>
      <dgm:t>
        <a:bodyPr/>
        <a:lstStyle/>
        <a:p>
          <a:endParaRPr lang="en-US"/>
        </a:p>
      </dgm:t>
    </dgm:pt>
    <dgm:pt modelId="{9D136E05-9141-4304-A972-B521CFD2F8CA}">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Housing Stipend/ Kicker</a:t>
          </a:r>
        </a:p>
      </dgm:t>
    </dgm:pt>
    <dgm:pt modelId="{63C64511-983B-4296-A41F-8B2D72BC2644}" type="parTrans" cxnId="{009D8256-B6CA-4862-9BD1-52142F23E00E}">
      <dgm:prSet/>
      <dgm:spPr/>
      <dgm:t>
        <a:bodyPr/>
        <a:lstStyle/>
        <a:p>
          <a:endParaRPr lang="en-US"/>
        </a:p>
      </dgm:t>
    </dgm:pt>
    <dgm:pt modelId="{8656B9CA-575E-4D4D-BC54-38B6D93D7B32}" type="sibTrans" cxnId="{009D8256-B6CA-4862-9BD1-52142F23E00E}">
      <dgm:prSet/>
      <dgm:spPr/>
      <dgm:t>
        <a:bodyPr/>
        <a:lstStyle/>
        <a:p>
          <a:endParaRPr lang="en-US"/>
        </a:p>
      </dgm:t>
    </dgm:pt>
    <dgm:pt modelId="{85ED3E46-CFEE-4CC6-BAC6-453A7989723A}">
      <dgm:prSet phldrT="[Text]" custT="1"/>
      <dgm:spPr>
        <a:solidFill>
          <a:srgbClr val="772432"/>
        </a:solidFill>
      </dgm:spPr>
      <dgm:t>
        <a:bodyPr/>
        <a:lstStyle/>
        <a:p>
          <a:r>
            <a:rPr lang="en-US" sz="2400" b="1" dirty="0">
              <a:solidFill>
                <a:schemeClr val="bg1"/>
              </a:solidFill>
              <a:latin typeface="Arial" panose="020B0604020202020204" pitchFamily="34" charset="0"/>
              <a:cs typeface="Arial" panose="020B0604020202020204" pitchFamily="34" charset="0"/>
            </a:rPr>
            <a:t>Student debt</a:t>
          </a:r>
        </a:p>
      </dgm:t>
    </dgm:pt>
    <dgm:pt modelId="{C6D97881-8D68-41CA-B39C-41F7BF6BFFE7}" type="parTrans" cxnId="{D545F1CF-51BA-4BB3-B92A-6378612AD204}">
      <dgm:prSet/>
      <dgm:spPr/>
      <dgm:t>
        <a:bodyPr/>
        <a:lstStyle/>
        <a:p>
          <a:endParaRPr lang="en-US"/>
        </a:p>
      </dgm:t>
    </dgm:pt>
    <dgm:pt modelId="{94B117EE-3EA3-4DCF-A103-3EA58AEFB357}" type="sibTrans" cxnId="{D545F1CF-51BA-4BB3-B92A-6378612AD204}">
      <dgm:prSet/>
      <dgm:spPr/>
      <dgm:t>
        <a:bodyPr/>
        <a:lstStyle/>
        <a:p>
          <a:endParaRPr lang="en-US"/>
        </a:p>
      </dgm:t>
    </dgm:pt>
    <dgm:pt modelId="{B595DDE0-F37A-48A3-AF1E-49253F24F777}" type="pres">
      <dgm:prSet presAssocID="{B82D6D8E-3AC8-4B86-9E1E-188BDACFBDEC}" presName="mainComposite" presStyleCnt="0">
        <dgm:presLayoutVars>
          <dgm:chPref val="1"/>
          <dgm:dir/>
          <dgm:animOne val="branch"/>
          <dgm:animLvl val="lvl"/>
          <dgm:resizeHandles val="exact"/>
        </dgm:presLayoutVars>
      </dgm:prSet>
      <dgm:spPr/>
    </dgm:pt>
    <dgm:pt modelId="{9FAF2BD6-66DF-4FA2-8FAA-4E219123DEA3}" type="pres">
      <dgm:prSet presAssocID="{B82D6D8E-3AC8-4B86-9E1E-188BDACFBDEC}" presName="hierFlow" presStyleCnt="0"/>
      <dgm:spPr/>
    </dgm:pt>
    <dgm:pt modelId="{A10159C3-2EAF-48D7-9ED3-BDAB2C34A0F4}" type="pres">
      <dgm:prSet presAssocID="{B82D6D8E-3AC8-4B86-9E1E-188BDACFBDEC}" presName="hierChild1" presStyleCnt="0">
        <dgm:presLayoutVars>
          <dgm:chPref val="1"/>
          <dgm:animOne val="branch"/>
          <dgm:animLvl val="lvl"/>
        </dgm:presLayoutVars>
      </dgm:prSet>
      <dgm:spPr/>
    </dgm:pt>
    <dgm:pt modelId="{87467B8B-DF04-4739-9EEA-5CF841F7F3F6}" type="pres">
      <dgm:prSet presAssocID="{9C6C9522-CB21-45E3-93C6-34A3C1963672}" presName="Name14" presStyleCnt="0"/>
      <dgm:spPr/>
    </dgm:pt>
    <dgm:pt modelId="{C03823C3-418B-4387-AFE3-AE3C281650C3}" type="pres">
      <dgm:prSet presAssocID="{9C6C9522-CB21-45E3-93C6-34A3C1963672}" presName="level1Shape" presStyleLbl="node0" presStyleIdx="0" presStyleCnt="1">
        <dgm:presLayoutVars>
          <dgm:chPref val="3"/>
        </dgm:presLayoutVars>
      </dgm:prSet>
      <dgm:spPr/>
    </dgm:pt>
    <dgm:pt modelId="{DAB9AD44-0F3E-4D0A-81A4-01F9BE1A5ADC}" type="pres">
      <dgm:prSet presAssocID="{9C6C9522-CB21-45E3-93C6-34A3C1963672}" presName="hierChild2" presStyleCnt="0"/>
      <dgm:spPr/>
    </dgm:pt>
    <dgm:pt modelId="{32CEFB70-C294-4B3A-979F-C2E30E20936E}" type="pres">
      <dgm:prSet presAssocID="{3B83E99D-CE97-435C-84DA-BCA58F53E77C}" presName="Name19" presStyleLbl="parChTrans1D2" presStyleIdx="0" presStyleCnt="3"/>
      <dgm:spPr/>
    </dgm:pt>
    <dgm:pt modelId="{657C2B68-29D5-4B9C-86B1-2FA5EEBD4010}" type="pres">
      <dgm:prSet presAssocID="{F7C1D5F2-5758-4DCF-856A-BEC81D54ACFC}" presName="Name21" presStyleCnt="0"/>
      <dgm:spPr/>
    </dgm:pt>
    <dgm:pt modelId="{951D4439-8390-4F96-8086-8E1491D536FC}" type="pres">
      <dgm:prSet presAssocID="{F7C1D5F2-5758-4DCF-856A-BEC81D54ACFC}" presName="level2Shape" presStyleLbl="node2" presStyleIdx="0" presStyleCnt="3" custScaleX="108725"/>
      <dgm:spPr/>
    </dgm:pt>
    <dgm:pt modelId="{51E98748-B053-4DEF-9F0E-E32A0B875F28}" type="pres">
      <dgm:prSet presAssocID="{F7C1D5F2-5758-4DCF-856A-BEC81D54ACFC}" presName="hierChild3" presStyleCnt="0"/>
      <dgm:spPr/>
    </dgm:pt>
    <dgm:pt modelId="{712B5525-6E20-4EC8-82D6-DA7916F1999C}" type="pres">
      <dgm:prSet presAssocID="{89385004-050E-4A7C-B95F-A7318CCD3B63}" presName="Name19" presStyleLbl="parChTrans1D3" presStyleIdx="0" presStyleCnt="3"/>
      <dgm:spPr/>
    </dgm:pt>
    <dgm:pt modelId="{F06B8B1B-B94E-430D-AA65-15560199B1A9}" type="pres">
      <dgm:prSet presAssocID="{BD35B695-582C-487B-9B5D-353B83DB0CEC}" presName="Name21" presStyleCnt="0"/>
      <dgm:spPr/>
    </dgm:pt>
    <dgm:pt modelId="{6498865F-3C9F-46A3-AB96-A24735C23DAD}" type="pres">
      <dgm:prSet presAssocID="{BD35B695-582C-487B-9B5D-353B83DB0CEC}" presName="level2Shape" presStyleLbl="node3" presStyleIdx="0" presStyleCnt="3"/>
      <dgm:spPr/>
    </dgm:pt>
    <dgm:pt modelId="{CCBA5681-0939-49CD-A96B-965603534F97}" type="pres">
      <dgm:prSet presAssocID="{BD35B695-582C-487B-9B5D-353B83DB0CEC}" presName="hierChild3" presStyleCnt="0"/>
      <dgm:spPr/>
    </dgm:pt>
    <dgm:pt modelId="{FADD5644-453B-4F90-9E3A-FDCC99A75576}" type="pres">
      <dgm:prSet presAssocID="{B5FA6DA6-7B84-4FB2-B086-9D9BCC81F9B7}" presName="Name19" presStyleLbl="parChTrans1D2" presStyleIdx="1" presStyleCnt="3"/>
      <dgm:spPr/>
    </dgm:pt>
    <dgm:pt modelId="{3364557B-C46D-4C50-AC9E-B4E20C229309}" type="pres">
      <dgm:prSet presAssocID="{6C28B1DB-B1B5-4658-9B98-4D7C27D8B4E9}" presName="Name21" presStyleCnt="0"/>
      <dgm:spPr/>
    </dgm:pt>
    <dgm:pt modelId="{6BAA228F-21E2-40CF-8AD4-B571E3533D00}" type="pres">
      <dgm:prSet presAssocID="{6C28B1DB-B1B5-4658-9B98-4D7C27D8B4E9}" presName="level2Shape" presStyleLbl="node2" presStyleIdx="1" presStyleCnt="3"/>
      <dgm:spPr/>
    </dgm:pt>
    <dgm:pt modelId="{E17B8731-C176-4618-A08A-B842818547F6}" type="pres">
      <dgm:prSet presAssocID="{6C28B1DB-B1B5-4658-9B98-4D7C27D8B4E9}" presName="hierChild3" presStyleCnt="0"/>
      <dgm:spPr/>
    </dgm:pt>
    <dgm:pt modelId="{90171A41-FA5A-498D-9335-79440ADE3E14}" type="pres">
      <dgm:prSet presAssocID="{5DEA7243-0688-4589-991B-75E9360A0F61}" presName="Name19" presStyleLbl="parChTrans1D3" presStyleIdx="1" presStyleCnt="3"/>
      <dgm:spPr/>
    </dgm:pt>
    <dgm:pt modelId="{F1EFB0A6-822F-464D-9406-D05A218DED63}" type="pres">
      <dgm:prSet presAssocID="{99C96936-125B-4A70-B08D-E4B5CF15206D}" presName="Name21" presStyleCnt="0"/>
      <dgm:spPr/>
    </dgm:pt>
    <dgm:pt modelId="{847C2ED2-4193-4308-8FA7-8100847875F5}" type="pres">
      <dgm:prSet presAssocID="{99C96936-125B-4A70-B08D-E4B5CF15206D}" presName="level2Shape" presStyleLbl="node3" presStyleIdx="1" presStyleCnt="3"/>
      <dgm:spPr/>
    </dgm:pt>
    <dgm:pt modelId="{1173AF1D-466C-4797-8947-465D1F00896E}" type="pres">
      <dgm:prSet presAssocID="{99C96936-125B-4A70-B08D-E4B5CF15206D}" presName="hierChild3" presStyleCnt="0"/>
      <dgm:spPr/>
    </dgm:pt>
    <dgm:pt modelId="{262069C5-92ED-4FCE-9B9D-3063EC76E9F1}" type="pres">
      <dgm:prSet presAssocID="{63C64511-983B-4296-A41F-8B2D72BC2644}" presName="Name19" presStyleLbl="parChTrans1D2" presStyleIdx="2" presStyleCnt="3"/>
      <dgm:spPr/>
    </dgm:pt>
    <dgm:pt modelId="{FC239734-9024-4835-960F-C92350B705BF}" type="pres">
      <dgm:prSet presAssocID="{9D136E05-9141-4304-A972-B521CFD2F8CA}" presName="Name21" presStyleCnt="0"/>
      <dgm:spPr/>
    </dgm:pt>
    <dgm:pt modelId="{F28E0D6E-8EF8-47B9-8CCA-793AB6404ACC}" type="pres">
      <dgm:prSet presAssocID="{9D136E05-9141-4304-A972-B521CFD2F8CA}" presName="level2Shape" presStyleLbl="node2" presStyleIdx="2" presStyleCnt="3"/>
      <dgm:spPr/>
    </dgm:pt>
    <dgm:pt modelId="{20DEDEF1-0C9C-4FAE-A3FC-5934BE95B6A3}" type="pres">
      <dgm:prSet presAssocID="{9D136E05-9141-4304-A972-B521CFD2F8CA}" presName="hierChild3" presStyleCnt="0"/>
      <dgm:spPr/>
    </dgm:pt>
    <dgm:pt modelId="{94CF917C-8870-45F6-808F-FE2D220F7650}" type="pres">
      <dgm:prSet presAssocID="{C6D97881-8D68-41CA-B39C-41F7BF6BFFE7}" presName="Name19" presStyleLbl="parChTrans1D3" presStyleIdx="2" presStyleCnt="3"/>
      <dgm:spPr/>
    </dgm:pt>
    <dgm:pt modelId="{631D4849-5D33-490B-8CB1-D13787A09862}" type="pres">
      <dgm:prSet presAssocID="{85ED3E46-CFEE-4CC6-BAC6-453A7989723A}" presName="Name21" presStyleCnt="0"/>
      <dgm:spPr/>
    </dgm:pt>
    <dgm:pt modelId="{CAED5BA7-381B-4558-A88F-37735ECD1574}" type="pres">
      <dgm:prSet presAssocID="{85ED3E46-CFEE-4CC6-BAC6-453A7989723A}" presName="level2Shape" presStyleLbl="node3" presStyleIdx="2" presStyleCnt="3"/>
      <dgm:spPr/>
    </dgm:pt>
    <dgm:pt modelId="{848D7CE8-4CCA-46ED-93BF-B9172767A507}" type="pres">
      <dgm:prSet presAssocID="{85ED3E46-CFEE-4CC6-BAC6-453A7989723A}" presName="hierChild3" presStyleCnt="0"/>
      <dgm:spPr/>
    </dgm:pt>
    <dgm:pt modelId="{C8294A1A-F8DF-43D3-9501-CC0A2BCB250E}" type="pres">
      <dgm:prSet presAssocID="{B82D6D8E-3AC8-4B86-9E1E-188BDACFBDEC}" presName="bgShapesFlow" presStyleCnt="0"/>
      <dgm:spPr/>
    </dgm:pt>
  </dgm:ptLst>
  <dgm:cxnLst>
    <dgm:cxn modelId="{6C2F721E-D60D-45AD-9E27-040453BE4223}" srcId="{9C6C9522-CB21-45E3-93C6-34A3C1963672}" destId="{6C28B1DB-B1B5-4658-9B98-4D7C27D8B4E9}" srcOrd="1" destOrd="0" parTransId="{B5FA6DA6-7B84-4FB2-B086-9D9BCC81F9B7}" sibTransId="{1AE34D03-78E8-47FC-9BAC-1349DDD7C44D}"/>
    <dgm:cxn modelId="{7AE82221-0BA4-4D75-96CE-428BC6D0B598}" type="presOf" srcId="{85ED3E46-CFEE-4CC6-BAC6-453A7989723A}" destId="{CAED5BA7-381B-4558-A88F-37735ECD1574}" srcOrd="0" destOrd="0" presId="urn:microsoft.com/office/officeart/2005/8/layout/hierarchy6"/>
    <dgm:cxn modelId="{FF197B28-F284-4D84-8273-AF35E03F171D}" type="presOf" srcId="{89385004-050E-4A7C-B95F-A7318CCD3B63}" destId="{712B5525-6E20-4EC8-82D6-DA7916F1999C}" srcOrd="0" destOrd="0" presId="urn:microsoft.com/office/officeart/2005/8/layout/hierarchy6"/>
    <dgm:cxn modelId="{20B28037-19C2-4279-8DC6-6DB09CE8B097}" type="presOf" srcId="{F7C1D5F2-5758-4DCF-856A-BEC81D54ACFC}" destId="{951D4439-8390-4F96-8086-8E1491D536FC}" srcOrd="0" destOrd="0" presId="urn:microsoft.com/office/officeart/2005/8/layout/hierarchy6"/>
    <dgm:cxn modelId="{F4774E66-94A9-4A13-89C1-B0DD213328BC}" type="presOf" srcId="{9D136E05-9141-4304-A972-B521CFD2F8CA}" destId="{F28E0D6E-8EF8-47B9-8CCA-793AB6404ACC}" srcOrd="0" destOrd="0" presId="urn:microsoft.com/office/officeart/2005/8/layout/hierarchy6"/>
    <dgm:cxn modelId="{F3E0C172-1042-4E1A-AD13-F162B05E97C5}" type="presOf" srcId="{B82D6D8E-3AC8-4B86-9E1E-188BDACFBDEC}" destId="{B595DDE0-F37A-48A3-AF1E-49253F24F777}" srcOrd="0" destOrd="0" presId="urn:microsoft.com/office/officeart/2005/8/layout/hierarchy6"/>
    <dgm:cxn modelId="{009D8256-B6CA-4862-9BD1-52142F23E00E}" srcId="{9C6C9522-CB21-45E3-93C6-34A3C1963672}" destId="{9D136E05-9141-4304-A972-B521CFD2F8CA}" srcOrd="2" destOrd="0" parTransId="{63C64511-983B-4296-A41F-8B2D72BC2644}" sibTransId="{8656B9CA-575E-4D4D-BC54-38B6D93D7B32}"/>
    <dgm:cxn modelId="{F597E557-3DBC-479C-BE06-11746B2402F6}" type="presOf" srcId="{6C28B1DB-B1B5-4658-9B98-4D7C27D8B4E9}" destId="{6BAA228F-21E2-40CF-8AD4-B571E3533D00}" srcOrd="0" destOrd="0" presId="urn:microsoft.com/office/officeart/2005/8/layout/hierarchy6"/>
    <dgm:cxn modelId="{4D018995-34FA-4CC7-AA0C-016D1602794D}" type="presOf" srcId="{3B83E99D-CE97-435C-84DA-BCA58F53E77C}" destId="{32CEFB70-C294-4B3A-979F-C2E30E20936E}" srcOrd="0" destOrd="0" presId="urn:microsoft.com/office/officeart/2005/8/layout/hierarchy6"/>
    <dgm:cxn modelId="{F7531698-4314-4866-9DD2-795CB25F91B4}" type="presOf" srcId="{63C64511-983B-4296-A41F-8B2D72BC2644}" destId="{262069C5-92ED-4FCE-9B9D-3063EC76E9F1}" srcOrd="0" destOrd="0" presId="urn:microsoft.com/office/officeart/2005/8/layout/hierarchy6"/>
    <dgm:cxn modelId="{29A26DA3-719A-4A83-B2FA-45C990228387}" srcId="{6C28B1DB-B1B5-4658-9B98-4D7C27D8B4E9}" destId="{99C96936-125B-4A70-B08D-E4B5CF15206D}" srcOrd="0" destOrd="0" parTransId="{5DEA7243-0688-4589-991B-75E9360A0F61}" sibTransId="{F75A267A-C211-4743-B292-DADBF6B109F2}"/>
    <dgm:cxn modelId="{2DC446C2-A49F-437C-8189-AC6F77420588}" srcId="{9C6C9522-CB21-45E3-93C6-34A3C1963672}" destId="{F7C1D5F2-5758-4DCF-856A-BEC81D54ACFC}" srcOrd="0" destOrd="0" parTransId="{3B83E99D-CE97-435C-84DA-BCA58F53E77C}" sibTransId="{4A6EDD1A-8AC0-4109-8D12-10D1DDE8C0D8}"/>
    <dgm:cxn modelId="{0E5C8EC8-3649-42FD-9808-6B86A8A81474}" type="presOf" srcId="{5DEA7243-0688-4589-991B-75E9360A0F61}" destId="{90171A41-FA5A-498D-9335-79440ADE3E14}" srcOrd="0" destOrd="0" presId="urn:microsoft.com/office/officeart/2005/8/layout/hierarchy6"/>
    <dgm:cxn modelId="{D545F1CF-51BA-4BB3-B92A-6378612AD204}" srcId="{9D136E05-9141-4304-A972-B521CFD2F8CA}" destId="{85ED3E46-CFEE-4CC6-BAC6-453A7989723A}" srcOrd="0" destOrd="0" parTransId="{C6D97881-8D68-41CA-B39C-41F7BF6BFFE7}" sibTransId="{94B117EE-3EA3-4DCF-A103-3EA58AEFB357}"/>
    <dgm:cxn modelId="{B4118ED1-32F7-4FCA-BC16-F5CDA1683819}" type="presOf" srcId="{99C96936-125B-4A70-B08D-E4B5CF15206D}" destId="{847C2ED2-4193-4308-8FA7-8100847875F5}" srcOrd="0" destOrd="0" presId="urn:microsoft.com/office/officeart/2005/8/layout/hierarchy6"/>
    <dgm:cxn modelId="{AB2CFED8-EC47-484D-A8B5-7DF904C740FD}" type="presOf" srcId="{B5FA6DA6-7B84-4FB2-B086-9D9BCC81F9B7}" destId="{FADD5644-453B-4F90-9E3A-FDCC99A75576}" srcOrd="0" destOrd="0" presId="urn:microsoft.com/office/officeart/2005/8/layout/hierarchy6"/>
    <dgm:cxn modelId="{801445DF-F9BC-4F97-9D38-BA0BE6F1A4D7}" type="presOf" srcId="{BD35B695-582C-487B-9B5D-353B83DB0CEC}" destId="{6498865F-3C9F-46A3-AB96-A24735C23DAD}" srcOrd="0" destOrd="0" presId="urn:microsoft.com/office/officeart/2005/8/layout/hierarchy6"/>
    <dgm:cxn modelId="{647C2CE3-3E70-412B-B00D-651463F1A5A9}" srcId="{F7C1D5F2-5758-4DCF-856A-BEC81D54ACFC}" destId="{BD35B695-582C-487B-9B5D-353B83DB0CEC}" srcOrd="0" destOrd="0" parTransId="{89385004-050E-4A7C-B95F-A7318CCD3B63}" sibTransId="{456AFDAC-008E-46C5-9E76-46B377543C6D}"/>
    <dgm:cxn modelId="{A635E3F1-8509-47B1-A34D-2854C8225407}" type="presOf" srcId="{9C6C9522-CB21-45E3-93C6-34A3C1963672}" destId="{C03823C3-418B-4387-AFE3-AE3C281650C3}" srcOrd="0" destOrd="0" presId="urn:microsoft.com/office/officeart/2005/8/layout/hierarchy6"/>
    <dgm:cxn modelId="{B4598CFC-8E49-4AD5-BF15-7D3AE5C56137}" srcId="{B82D6D8E-3AC8-4B86-9E1E-188BDACFBDEC}" destId="{9C6C9522-CB21-45E3-93C6-34A3C1963672}" srcOrd="0" destOrd="0" parTransId="{2D928F3C-DF88-4FAD-9FD7-1321DE40407A}" sibTransId="{2C82199A-34BA-4621-8F3C-A461C29D934A}"/>
    <dgm:cxn modelId="{A1F322FE-E1AE-4804-9D99-FDEDA589F01D}" type="presOf" srcId="{C6D97881-8D68-41CA-B39C-41F7BF6BFFE7}" destId="{94CF917C-8870-45F6-808F-FE2D220F7650}" srcOrd="0" destOrd="0" presId="urn:microsoft.com/office/officeart/2005/8/layout/hierarchy6"/>
    <dgm:cxn modelId="{76F225FF-2D71-42F0-A016-F3840879E03E}" type="presParOf" srcId="{B595DDE0-F37A-48A3-AF1E-49253F24F777}" destId="{9FAF2BD6-66DF-4FA2-8FAA-4E219123DEA3}" srcOrd="0" destOrd="0" presId="urn:microsoft.com/office/officeart/2005/8/layout/hierarchy6"/>
    <dgm:cxn modelId="{2117D50E-C87D-417C-B8E6-781F5E21D513}" type="presParOf" srcId="{9FAF2BD6-66DF-4FA2-8FAA-4E219123DEA3}" destId="{A10159C3-2EAF-48D7-9ED3-BDAB2C34A0F4}" srcOrd="0" destOrd="0" presId="urn:microsoft.com/office/officeart/2005/8/layout/hierarchy6"/>
    <dgm:cxn modelId="{A5E31650-9243-4F04-AD1A-00AA8610AF33}" type="presParOf" srcId="{A10159C3-2EAF-48D7-9ED3-BDAB2C34A0F4}" destId="{87467B8B-DF04-4739-9EEA-5CF841F7F3F6}" srcOrd="0" destOrd="0" presId="urn:microsoft.com/office/officeart/2005/8/layout/hierarchy6"/>
    <dgm:cxn modelId="{D74FFFE1-A303-4FA8-988A-92A469060CF2}" type="presParOf" srcId="{87467B8B-DF04-4739-9EEA-5CF841F7F3F6}" destId="{C03823C3-418B-4387-AFE3-AE3C281650C3}" srcOrd="0" destOrd="0" presId="urn:microsoft.com/office/officeart/2005/8/layout/hierarchy6"/>
    <dgm:cxn modelId="{D13D0482-4830-4A59-84C9-68676B497BDC}" type="presParOf" srcId="{87467B8B-DF04-4739-9EEA-5CF841F7F3F6}" destId="{DAB9AD44-0F3E-4D0A-81A4-01F9BE1A5ADC}" srcOrd="1" destOrd="0" presId="urn:microsoft.com/office/officeart/2005/8/layout/hierarchy6"/>
    <dgm:cxn modelId="{A542D011-1BC2-4242-A736-C62E2E117402}" type="presParOf" srcId="{DAB9AD44-0F3E-4D0A-81A4-01F9BE1A5ADC}" destId="{32CEFB70-C294-4B3A-979F-C2E30E20936E}" srcOrd="0" destOrd="0" presId="urn:microsoft.com/office/officeart/2005/8/layout/hierarchy6"/>
    <dgm:cxn modelId="{56E5F09D-781C-4A43-A1EC-2D083F86F468}" type="presParOf" srcId="{DAB9AD44-0F3E-4D0A-81A4-01F9BE1A5ADC}" destId="{657C2B68-29D5-4B9C-86B1-2FA5EEBD4010}" srcOrd="1" destOrd="0" presId="urn:microsoft.com/office/officeart/2005/8/layout/hierarchy6"/>
    <dgm:cxn modelId="{4435A54B-1F92-45FA-AF0F-7E5877028B8A}" type="presParOf" srcId="{657C2B68-29D5-4B9C-86B1-2FA5EEBD4010}" destId="{951D4439-8390-4F96-8086-8E1491D536FC}" srcOrd="0" destOrd="0" presId="urn:microsoft.com/office/officeart/2005/8/layout/hierarchy6"/>
    <dgm:cxn modelId="{65AB3444-9C88-4FD6-8A2D-046DA0691300}" type="presParOf" srcId="{657C2B68-29D5-4B9C-86B1-2FA5EEBD4010}" destId="{51E98748-B053-4DEF-9F0E-E32A0B875F28}" srcOrd="1" destOrd="0" presId="urn:microsoft.com/office/officeart/2005/8/layout/hierarchy6"/>
    <dgm:cxn modelId="{6ED99CB2-B2BC-4555-8D6C-78FDBD27764A}" type="presParOf" srcId="{51E98748-B053-4DEF-9F0E-E32A0B875F28}" destId="{712B5525-6E20-4EC8-82D6-DA7916F1999C}" srcOrd="0" destOrd="0" presId="urn:microsoft.com/office/officeart/2005/8/layout/hierarchy6"/>
    <dgm:cxn modelId="{C74BB8A4-1155-4098-B62B-B8E22D7E3F9E}" type="presParOf" srcId="{51E98748-B053-4DEF-9F0E-E32A0B875F28}" destId="{F06B8B1B-B94E-430D-AA65-15560199B1A9}" srcOrd="1" destOrd="0" presId="urn:microsoft.com/office/officeart/2005/8/layout/hierarchy6"/>
    <dgm:cxn modelId="{32074532-BC83-4281-8A57-2E8D813E3E8D}" type="presParOf" srcId="{F06B8B1B-B94E-430D-AA65-15560199B1A9}" destId="{6498865F-3C9F-46A3-AB96-A24735C23DAD}" srcOrd="0" destOrd="0" presId="urn:microsoft.com/office/officeart/2005/8/layout/hierarchy6"/>
    <dgm:cxn modelId="{1ED4082D-7D6D-443A-9405-CEBCD6CA55F5}" type="presParOf" srcId="{F06B8B1B-B94E-430D-AA65-15560199B1A9}" destId="{CCBA5681-0939-49CD-A96B-965603534F97}" srcOrd="1" destOrd="0" presId="urn:microsoft.com/office/officeart/2005/8/layout/hierarchy6"/>
    <dgm:cxn modelId="{268DDD2D-BB8E-4DA4-B3A3-573060F500DA}" type="presParOf" srcId="{DAB9AD44-0F3E-4D0A-81A4-01F9BE1A5ADC}" destId="{FADD5644-453B-4F90-9E3A-FDCC99A75576}" srcOrd="2" destOrd="0" presId="urn:microsoft.com/office/officeart/2005/8/layout/hierarchy6"/>
    <dgm:cxn modelId="{D590CDD2-53EC-475E-A445-2F12AA301B05}" type="presParOf" srcId="{DAB9AD44-0F3E-4D0A-81A4-01F9BE1A5ADC}" destId="{3364557B-C46D-4C50-AC9E-B4E20C229309}" srcOrd="3" destOrd="0" presId="urn:microsoft.com/office/officeart/2005/8/layout/hierarchy6"/>
    <dgm:cxn modelId="{EFBFE642-582D-4BCC-96D9-785746763D1C}" type="presParOf" srcId="{3364557B-C46D-4C50-AC9E-B4E20C229309}" destId="{6BAA228F-21E2-40CF-8AD4-B571E3533D00}" srcOrd="0" destOrd="0" presId="urn:microsoft.com/office/officeart/2005/8/layout/hierarchy6"/>
    <dgm:cxn modelId="{2552E04A-EA29-411B-8B02-9E9508244E6A}" type="presParOf" srcId="{3364557B-C46D-4C50-AC9E-B4E20C229309}" destId="{E17B8731-C176-4618-A08A-B842818547F6}" srcOrd="1" destOrd="0" presId="urn:microsoft.com/office/officeart/2005/8/layout/hierarchy6"/>
    <dgm:cxn modelId="{EE454E77-CE3C-4147-8868-779C37AD87D0}" type="presParOf" srcId="{E17B8731-C176-4618-A08A-B842818547F6}" destId="{90171A41-FA5A-498D-9335-79440ADE3E14}" srcOrd="0" destOrd="0" presId="urn:microsoft.com/office/officeart/2005/8/layout/hierarchy6"/>
    <dgm:cxn modelId="{F7536C83-C4EE-4587-A885-94B959B3F2DE}" type="presParOf" srcId="{E17B8731-C176-4618-A08A-B842818547F6}" destId="{F1EFB0A6-822F-464D-9406-D05A218DED63}" srcOrd="1" destOrd="0" presId="urn:microsoft.com/office/officeart/2005/8/layout/hierarchy6"/>
    <dgm:cxn modelId="{302E29FF-BD7B-49FB-8399-B3CC0D1AAC25}" type="presParOf" srcId="{F1EFB0A6-822F-464D-9406-D05A218DED63}" destId="{847C2ED2-4193-4308-8FA7-8100847875F5}" srcOrd="0" destOrd="0" presId="urn:microsoft.com/office/officeart/2005/8/layout/hierarchy6"/>
    <dgm:cxn modelId="{8EA5410A-4E04-47A4-A806-9C6571CD4C45}" type="presParOf" srcId="{F1EFB0A6-822F-464D-9406-D05A218DED63}" destId="{1173AF1D-466C-4797-8947-465D1F00896E}" srcOrd="1" destOrd="0" presId="urn:microsoft.com/office/officeart/2005/8/layout/hierarchy6"/>
    <dgm:cxn modelId="{03919736-AC93-4040-B0DC-33F27A60A6E9}" type="presParOf" srcId="{DAB9AD44-0F3E-4D0A-81A4-01F9BE1A5ADC}" destId="{262069C5-92ED-4FCE-9B9D-3063EC76E9F1}" srcOrd="4" destOrd="0" presId="urn:microsoft.com/office/officeart/2005/8/layout/hierarchy6"/>
    <dgm:cxn modelId="{AE2B1A07-C800-49B2-8F3F-8C245F099D9C}" type="presParOf" srcId="{DAB9AD44-0F3E-4D0A-81A4-01F9BE1A5ADC}" destId="{FC239734-9024-4835-960F-C92350B705BF}" srcOrd="5" destOrd="0" presId="urn:microsoft.com/office/officeart/2005/8/layout/hierarchy6"/>
    <dgm:cxn modelId="{71E8D291-6D93-4FCC-AD96-64355CBF10C4}" type="presParOf" srcId="{FC239734-9024-4835-960F-C92350B705BF}" destId="{F28E0D6E-8EF8-47B9-8CCA-793AB6404ACC}" srcOrd="0" destOrd="0" presId="urn:microsoft.com/office/officeart/2005/8/layout/hierarchy6"/>
    <dgm:cxn modelId="{F358C955-6188-47A7-8339-FE974EB93A61}" type="presParOf" srcId="{FC239734-9024-4835-960F-C92350B705BF}" destId="{20DEDEF1-0C9C-4FAE-A3FC-5934BE95B6A3}" srcOrd="1" destOrd="0" presId="urn:microsoft.com/office/officeart/2005/8/layout/hierarchy6"/>
    <dgm:cxn modelId="{90DC8578-A8C8-440D-93FA-34B753691436}" type="presParOf" srcId="{20DEDEF1-0C9C-4FAE-A3FC-5934BE95B6A3}" destId="{94CF917C-8870-45F6-808F-FE2D220F7650}" srcOrd="0" destOrd="0" presId="urn:microsoft.com/office/officeart/2005/8/layout/hierarchy6"/>
    <dgm:cxn modelId="{400C4A44-29AE-4593-975D-1CEFE6F262C3}" type="presParOf" srcId="{20DEDEF1-0C9C-4FAE-A3FC-5934BE95B6A3}" destId="{631D4849-5D33-490B-8CB1-D13787A09862}" srcOrd="1" destOrd="0" presId="urn:microsoft.com/office/officeart/2005/8/layout/hierarchy6"/>
    <dgm:cxn modelId="{2567D469-7220-4FBC-A2C7-0A8E6615D616}" type="presParOf" srcId="{631D4849-5D33-490B-8CB1-D13787A09862}" destId="{CAED5BA7-381B-4558-A88F-37735ECD1574}" srcOrd="0" destOrd="0" presId="urn:microsoft.com/office/officeart/2005/8/layout/hierarchy6"/>
    <dgm:cxn modelId="{22CBE414-8891-4D9C-BA6B-E8F3F2A2E889}" type="presParOf" srcId="{631D4849-5D33-490B-8CB1-D13787A09862}" destId="{848D7CE8-4CCA-46ED-93BF-B9172767A507}" srcOrd="1" destOrd="0" presId="urn:microsoft.com/office/officeart/2005/8/layout/hierarchy6"/>
    <dgm:cxn modelId="{792FE1AE-AE12-4AC6-AE6A-6F194A975AD3}" type="presParOf" srcId="{B595DDE0-F37A-48A3-AF1E-49253F24F777}" destId="{C8294A1A-F8DF-43D3-9501-CC0A2BCB250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F0150-9062-4152-A04A-8D007DA50BD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A50F78D-FEA4-456E-8A61-BB0767F80BCD}">
      <dgm:prSet phldrT="[Text]"/>
      <dgm:spPr>
        <a:solidFill>
          <a:schemeClr val="bg1">
            <a:lumMod val="85000"/>
          </a:schemeClr>
        </a:solidFill>
      </dgm:spPr>
      <dgm:t>
        <a:bodyPr/>
        <a:lstStyle/>
        <a:p>
          <a:r>
            <a:rPr lang="en-US" b="1" dirty="0">
              <a:solidFill>
                <a:srgbClr val="002060"/>
              </a:solidFill>
              <a:latin typeface="Arial" panose="020B0604020202020204" pitchFamily="34" charset="0"/>
              <a:cs typeface="Arial" panose="020B0604020202020204" pitchFamily="34" charset="0"/>
            </a:rPr>
            <a:t>Educate students about impact:</a:t>
          </a:r>
        </a:p>
      </dgm:t>
    </dgm:pt>
    <dgm:pt modelId="{46F10AFE-DE01-4469-A41E-11D1DFB57DCE}" type="parTrans" cxnId="{577968FC-6823-46AC-A5A7-9E8BB6AFA31A}">
      <dgm:prSet/>
      <dgm:spPr/>
      <dgm:t>
        <a:bodyPr/>
        <a:lstStyle/>
        <a:p>
          <a:endParaRPr lang="en-US"/>
        </a:p>
      </dgm:t>
    </dgm:pt>
    <dgm:pt modelId="{0BB20AA1-34A4-4284-84CC-62E127AC09A6}" type="sibTrans" cxnId="{577968FC-6823-46AC-A5A7-9E8BB6AFA31A}">
      <dgm:prSet/>
      <dgm:spPr/>
      <dgm:t>
        <a:bodyPr/>
        <a:lstStyle/>
        <a:p>
          <a:endParaRPr lang="en-US"/>
        </a:p>
      </dgm:t>
    </dgm:pt>
    <dgm:pt modelId="{8A3027D0-F14D-4745-8D04-ED7C6F638AE4}">
      <dgm:prSet phldrT="[Text]"/>
      <dgm:spPr>
        <a:solidFill>
          <a:srgbClr val="0083BE"/>
        </a:solidFill>
      </dgm:spPr>
      <dgm:t>
        <a:bodyPr/>
        <a:lstStyle/>
        <a:p>
          <a:r>
            <a:rPr lang="en-US" b="1" dirty="0">
              <a:latin typeface="Arial" panose="020B0604020202020204" pitchFamily="34" charset="0"/>
              <a:cs typeface="Arial" panose="020B0604020202020204" pitchFamily="34" charset="0"/>
            </a:rPr>
            <a:t>Reducing Training</a:t>
          </a:r>
        </a:p>
      </dgm:t>
    </dgm:pt>
    <dgm:pt modelId="{84A06633-70CB-4BD8-9589-3F90723AD0BA}" type="parTrans" cxnId="{34E8353D-A139-4072-96F5-753E1F61777A}">
      <dgm:prSet/>
      <dgm:spPr/>
      <dgm:t>
        <a:bodyPr/>
        <a:lstStyle/>
        <a:p>
          <a:endParaRPr lang="en-US"/>
        </a:p>
      </dgm:t>
    </dgm:pt>
    <dgm:pt modelId="{509FA83A-3187-401D-B10D-06170E626D68}" type="sibTrans" cxnId="{34E8353D-A139-4072-96F5-753E1F61777A}">
      <dgm:prSet/>
      <dgm:spPr/>
      <dgm:t>
        <a:bodyPr/>
        <a:lstStyle/>
        <a:p>
          <a:endParaRPr lang="en-US"/>
        </a:p>
      </dgm:t>
    </dgm:pt>
    <dgm:pt modelId="{93FB481F-29EA-47A9-B649-82C52707EBAB}">
      <dgm:prSet phldrT="[Text]"/>
      <dgm:spPr>
        <a:solidFill>
          <a:srgbClr val="0083BE"/>
        </a:solidFill>
      </dgm:spPr>
      <dgm:t>
        <a:bodyPr/>
        <a:lstStyle/>
        <a:p>
          <a:r>
            <a:rPr lang="en-US" b="1" dirty="0">
              <a:latin typeface="Arial" panose="020B0604020202020204" pitchFamily="34" charset="0"/>
              <a:cs typeface="Arial" panose="020B0604020202020204" pitchFamily="34" charset="0"/>
            </a:rPr>
            <a:t>Changing class schedule</a:t>
          </a:r>
        </a:p>
      </dgm:t>
    </dgm:pt>
    <dgm:pt modelId="{0500F7C7-4666-4E4A-AED8-5BAB2F4141EE}" type="parTrans" cxnId="{3D81A73A-355E-4EF1-B889-53FEF16F5F35}">
      <dgm:prSet/>
      <dgm:spPr/>
      <dgm:t>
        <a:bodyPr/>
        <a:lstStyle/>
        <a:p>
          <a:endParaRPr lang="en-US"/>
        </a:p>
      </dgm:t>
    </dgm:pt>
    <dgm:pt modelId="{2F46482E-F981-4FE8-90B0-E773AF52DFF6}" type="sibTrans" cxnId="{3D81A73A-355E-4EF1-B889-53FEF16F5F35}">
      <dgm:prSet/>
      <dgm:spPr/>
      <dgm:t>
        <a:bodyPr/>
        <a:lstStyle/>
        <a:p>
          <a:endParaRPr lang="en-US"/>
        </a:p>
      </dgm:t>
    </dgm:pt>
    <dgm:pt modelId="{3CF6602A-372F-4F30-9098-20AF14AD1E7D}">
      <dgm:prSet phldrT="[Text]"/>
      <dgm:spPr>
        <a:solidFill>
          <a:schemeClr val="bg1">
            <a:lumMod val="85000"/>
          </a:schemeClr>
        </a:solidFill>
      </dgm:spPr>
      <dgm:t>
        <a:bodyPr/>
        <a:lstStyle/>
        <a:p>
          <a:pPr>
            <a:spcAft>
              <a:spcPts val="0"/>
            </a:spcAft>
          </a:pPr>
          <a:r>
            <a:rPr lang="en-US" b="1" dirty="0">
              <a:solidFill>
                <a:srgbClr val="002060"/>
              </a:solidFill>
              <a:latin typeface="Arial" panose="020B0604020202020204" pitchFamily="34" charset="0"/>
              <a:cs typeface="Arial" panose="020B0604020202020204" pitchFamily="34" charset="0"/>
            </a:rPr>
            <a:t>When</a:t>
          </a:r>
        </a:p>
        <a:p>
          <a:pPr>
            <a:spcAft>
              <a:spcPts val="0"/>
            </a:spcAft>
          </a:pPr>
          <a:r>
            <a:rPr lang="en-US" b="1" dirty="0">
              <a:solidFill>
                <a:srgbClr val="002060"/>
              </a:solidFill>
              <a:latin typeface="Arial" panose="020B0604020202020204" pitchFamily="34" charset="0"/>
              <a:cs typeface="Arial" panose="020B0604020202020204" pitchFamily="34" charset="0"/>
            </a:rPr>
            <a:t> non-punitive </a:t>
          </a:r>
        </a:p>
        <a:p>
          <a:pPr>
            <a:spcAft>
              <a:spcPts val="0"/>
            </a:spcAft>
          </a:pPr>
          <a:r>
            <a:rPr lang="en-US" b="1" dirty="0">
              <a:solidFill>
                <a:srgbClr val="002060"/>
              </a:solidFill>
              <a:latin typeface="Arial" panose="020B0604020202020204" pitchFamily="34" charset="0"/>
              <a:cs typeface="Arial" panose="020B0604020202020204" pitchFamily="34" charset="0"/>
            </a:rPr>
            <a:t>grades occur</a:t>
          </a:r>
        </a:p>
      </dgm:t>
    </dgm:pt>
    <dgm:pt modelId="{07B75145-FF64-45FB-8AFA-D670C24F2956}" type="parTrans" cxnId="{8C003ADE-CB13-48F5-97C7-F642AC2E457C}">
      <dgm:prSet/>
      <dgm:spPr/>
      <dgm:t>
        <a:bodyPr/>
        <a:lstStyle/>
        <a:p>
          <a:endParaRPr lang="en-US"/>
        </a:p>
      </dgm:t>
    </dgm:pt>
    <dgm:pt modelId="{25DE5B2B-D2AB-4B61-AD07-58602AAB0BEE}" type="sibTrans" cxnId="{8C003ADE-CB13-48F5-97C7-F642AC2E457C}">
      <dgm:prSet/>
      <dgm:spPr/>
      <dgm:t>
        <a:bodyPr/>
        <a:lstStyle/>
        <a:p>
          <a:endParaRPr lang="en-US"/>
        </a:p>
      </dgm:t>
    </dgm:pt>
    <dgm:pt modelId="{25200813-67C3-4401-83A7-545EE13A5517}">
      <dgm:prSet phldrT="[Text]"/>
      <dgm:spPr>
        <a:solidFill>
          <a:srgbClr val="0083BE"/>
        </a:solidFill>
      </dgm:spPr>
      <dgm:t>
        <a:bodyPr/>
        <a:lstStyle/>
        <a:p>
          <a:r>
            <a:rPr lang="en-US" b="1" dirty="0">
              <a:latin typeface="Arial" panose="020B0604020202020204" pitchFamily="34" charset="0"/>
              <a:cs typeface="Arial" panose="020B0604020202020204" pitchFamily="34" charset="0"/>
            </a:rPr>
            <a:t>School can include mitigating circumstances on certification</a:t>
          </a:r>
        </a:p>
      </dgm:t>
    </dgm:pt>
    <dgm:pt modelId="{0C4B65EC-9D5A-4344-A166-A6B1608CB799}" type="parTrans" cxnId="{22975EFB-795D-4099-8E3E-CA2591DCFA71}">
      <dgm:prSet/>
      <dgm:spPr/>
      <dgm:t>
        <a:bodyPr/>
        <a:lstStyle/>
        <a:p>
          <a:endParaRPr lang="en-US"/>
        </a:p>
      </dgm:t>
    </dgm:pt>
    <dgm:pt modelId="{F67AB9C9-32A9-4DAE-A976-7D8978D3FF98}" type="sibTrans" cxnId="{22975EFB-795D-4099-8E3E-CA2591DCFA71}">
      <dgm:prSet/>
      <dgm:spPr/>
      <dgm:t>
        <a:bodyPr/>
        <a:lstStyle/>
        <a:p>
          <a:endParaRPr lang="en-US"/>
        </a:p>
      </dgm:t>
    </dgm:pt>
    <dgm:pt modelId="{D9D0B719-4DC9-47D1-8CD1-E77D868AF476}">
      <dgm:prSet phldrT="[Text]"/>
      <dgm:spPr>
        <a:solidFill>
          <a:srgbClr val="0083BE"/>
        </a:solidFill>
      </dgm:spPr>
      <dgm:t>
        <a:bodyPr/>
        <a:lstStyle/>
        <a:p>
          <a:r>
            <a:rPr lang="en-US" b="1" dirty="0">
              <a:latin typeface="Arial" panose="020B0604020202020204" pitchFamily="34" charset="0"/>
              <a:cs typeface="Arial" panose="020B0604020202020204" pitchFamily="34" charset="0"/>
            </a:rPr>
            <a:t>Student can submit mitigating circumstances to RPO</a:t>
          </a:r>
        </a:p>
      </dgm:t>
    </dgm:pt>
    <dgm:pt modelId="{D47F87DD-D860-4E80-B5D3-EE5E65AB99BB}" type="parTrans" cxnId="{E275E9AE-F8DE-4169-B2A7-1A2E2EB28A14}">
      <dgm:prSet/>
      <dgm:spPr/>
      <dgm:t>
        <a:bodyPr/>
        <a:lstStyle/>
        <a:p>
          <a:endParaRPr lang="en-US"/>
        </a:p>
      </dgm:t>
    </dgm:pt>
    <dgm:pt modelId="{FA2A8B10-1410-4A68-8147-064EB950E829}" type="sibTrans" cxnId="{E275E9AE-F8DE-4169-B2A7-1A2E2EB28A14}">
      <dgm:prSet/>
      <dgm:spPr/>
      <dgm:t>
        <a:bodyPr/>
        <a:lstStyle/>
        <a:p>
          <a:endParaRPr lang="en-US"/>
        </a:p>
      </dgm:t>
    </dgm:pt>
    <dgm:pt modelId="{0393131C-FC85-4953-AB25-4DDFF388E518}">
      <dgm:prSet phldrT="[Text]"/>
      <dgm:spPr>
        <a:solidFill>
          <a:schemeClr val="bg1">
            <a:lumMod val="85000"/>
          </a:schemeClr>
        </a:solidFill>
      </dgm:spPr>
      <dgm:t>
        <a:bodyPr/>
        <a:lstStyle/>
        <a:p>
          <a:r>
            <a:rPr lang="en-US" b="1" dirty="0">
              <a:solidFill>
                <a:srgbClr val="002060"/>
              </a:solidFill>
              <a:latin typeface="Arial" panose="020B0604020202020204" pitchFamily="34" charset="0"/>
              <a:cs typeface="Arial" panose="020B0604020202020204" pitchFamily="34" charset="0"/>
            </a:rPr>
            <a:t>Certify $0 tuition/fees before term begins</a:t>
          </a:r>
        </a:p>
      </dgm:t>
    </dgm:pt>
    <dgm:pt modelId="{D205CF7F-F6C6-4757-9F7D-7550408A7408}" type="parTrans" cxnId="{51D60C26-211B-4824-AC33-37D42CE7D299}">
      <dgm:prSet/>
      <dgm:spPr/>
      <dgm:t>
        <a:bodyPr/>
        <a:lstStyle/>
        <a:p>
          <a:endParaRPr lang="en-US"/>
        </a:p>
      </dgm:t>
    </dgm:pt>
    <dgm:pt modelId="{286A2E96-EAD4-48A8-9613-8249FBDB6742}" type="sibTrans" cxnId="{51D60C26-211B-4824-AC33-37D42CE7D299}">
      <dgm:prSet/>
      <dgm:spPr/>
      <dgm:t>
        <a:bodyPr/>
        <a:lstStyle/>
        <a:p>
          <a:endParaRPr lang="en-US"/>
        </a:p>
      </dgm:t>
    </dgm:pt>
    <dgm:pt modelId="{A7CEBEC7-3508-4C01-9DBC-B509FFC6B97F}">
      <dgm:prSet phldrT="[Text]"/>
      <dgm:spPr>
        <a:solidFill>
          <a:srgbClr val="0083BE"/>
        </a:solidFill>
      </dgm:spPr>
      <dgm:t>
        <a:bodyPr/>
        <a:lstStyle/>
        <a:p>
          <a:r>
            <a:rPr lang="en-US" b="1" dirty="0">
              <a:latin typeface="Arial" panose="020B0604020202020204" pitchFamily="34" charset="0"/>
              <a:cs typeface="Arial" panose="020B0604020202020204" pitchFamily="34" charset="0"/>
            </a:rPr>
            <a:t>Allows student to receive books and housing on time</a:t>
          </a:r>
        </a:p>
      </dgm:t>
    </dgm:pt>
    <dgm:pt modelId="{233B5B26-4F2B-4E19-8DAE-E2C1529E7BAE}" type="parTrans" cxnId="{8D71650E-77FB-48DE-A9B6-0BB272400BC6}">
      <dgm:prSet/>
      <dgm:spPr/>
      <dgm:t>
        <a:bodyPr/>
        <a:lstStyle/>
        <a:p>
          <a:endParaRPr lang="en-US"/>
        </a:p>
      </dgm:t>
    </dgm:pt>
    <dgm:pt modelId="{F036AE5E-293B-4F46-8363-8C8A4281C0D3}" type="sibTrans" cxnId="{8D71650E-77FB-48DE-A9B6-0BB272400BC6}">
      <dgm:prSet/>
      <dgm:spPr/>
      <dgm:t>
        <a:bodyPr/>
        <a:lstStyle/>
        <a:p>
          <a:endParaRPr lang="en-US"/>
        </a:p>
      </dgm:t>
    </dgm:pt>
    <dgm:pt modelId="{52696A3F-FE0C-4FA1-9C42-F54B40C53920}">
      <dgm:prSet phldrT="[Text]"/>
      <dgm:spPr>
        <a:solidFill>
          <a:srgbClr val="0083BE"/>
        </a:solidFill>
      </dgm:spPr>
      <dgm:t>
        <a:bodyPr/>
        <a:lstStyle/>
        <a:p>
          <a:r>
            <a:rPr lang="en-US" b="1" dirty="0">
              <a:latin typeface="Arial" panose="020B0604020202020204" pitchFamily="34" charset="0"/>
              <a:cs typeface="Arial" panose="020B0604020202020204" pitchFamily="34" charset="0"/>
            </a:rPr>
            <a:t>Non-punitive grades</a:t>
          </a:r>
        </a:p>
      </dgm:t>
    </dgm:pt>
    <dgm:pt modelId="{B85FAD7B-273E-4286-B558-63268E0BCB2B}" type="parTrans" cxnId="{43E991DC-4E5F-40FB-85A9-2C846498B2D2}">
      <dgm:prSet/>
      <dgm:spPr/>
      <dgm:t>
        <a:bodyPr/>
        <a:lstStyle/>
        <a:p>
          <a:endParaRPr lang="en-US"/>
        </a:p>
      </dgm:t>
    </dgm:pt>
    <dgm:pt modelId="{02841B94-9253-4173-9F92-A68B285F5382}" type="sibTrans" cxnId="{43E991DC-4E5F-40FB-85A9-2C846498B2D2}">
      <dgm:prSet/>
      <dgm:spPr/>
      <dgm:t>
        <a:bodyPr/>
        <a:lstStyle/>
        <a:p>
          <a:endParaRPr lang="en-US"/>
        </a:p>
      </dgm:t>
    </dgm:pt>
    <dgm:pt modelId="{B715562F-DD2C-4C63-B92B-299442BC866A}">
      <dgm:prSet phldrT="[Text]"/>
      <dgm:spPr>
        <a:solidFill>
          <a:srgbClr val="0083BE"/>
        </a:solidFill>
      </dgm:spPr>
      <dgm:t>
        <a:bodyPr/>
        <a:lstStyle/>
        <a:p>
          <a:r>
            <a:rPr lang="en-US" b="1" dirty="0">
              <a:latin typeface="Arial" panose="020B0604020202020204" pitchFamily="34" charset="0"/>
              <a:cs typeface="Arial" panose="020B0604020202020204" pitchFamily="34" charset="0"/>
            </a:rPr>
            <a:t>Certify T/F/YR amount at a later date</a:t>
          </a:r>
        </a:p>
      </dgm:t>
    </dgm:pt>
    <dgm:pt modelId="{FA63F827-C4DA-4B4E-88E6-2C2F35E28DCF}" type="parTrans" cxnId="{50FB8EBB-D842-4C04-9F01-847EEF23E720}">
      <dgm:prSet/>
      <dgm:spPr/>
      <dgm:t>
        <a:bodyPr/>
        <a:lstStyle/>
        <a:p>
          <a:endParaRPr lang="en-US"/>
        </a:p>
      </dgm:t>
    </dgm:pt>
    <dgm:pt modelId="{137DBE40-8630-4921-9E60-743724500B5C}" type="sibTrans" cxnId="{50FB8EBB-D842-4C04-9F01-847EEF23E720}">
      <dgm:prSet/>
      <dgm:spPr/>
      <dgm:t>
        <a:bodyPr/>
        <a:lstStyle/>
        <a:p>
          <a:endParaRPr lang="en-US"/>
        </a:p>
      </dgm:t>
    </dgm:pt>
    <dgm:pt modelId="{4EA8510D-D425-4235-A2EE-5C3AB8FD671A}" type="pres">
      <dgm:prSet presAssocID="{4A4F0150-9062-4152-A04A-8D007DA50BD9}" presName="theList" presStyleCnt="0">
        <dgm:presLayoutVars>
          <dgm:dir/>
          <dgm:animLvl val="lvl"/>
          <dgm:resizeHandles val="exact"/>
        </dgm:presLayoutVars>
      </dgm:prSet>
      <dgm:spPr/>
    </dgm:pt>
    <dgm:pt modelId="{FFE8C6F2-C91C-4935-AD44-BE1CC6EB5C99}" type="pres">
      <dgm:prSet presAssocID="{8A50F78D-FEA4-456E-8A61-BB0767F80BCD}" presName="compNode" presStyleCnt="0"/>
      <dgm:spPr/>
    </dgm:pt>
    <dgm:pt modelId="{B317E70C-4203-40D4-BFE3-110990E87C9A}" type="pres">
      <dgm:prSet presAssocID="{8A50F78D-FEA4-456E-8A61-BB0767F80BCD}" presName="aNode" presStyleLbl="bgShp" presStyleIdx="0" presStyleCnt="3"/>
      <dgm:spPr/>
    </dgm:pt>
    <dgm:pt modelId="{FF447028-7AB2-4731-B011-03E5DFAEC90C}" type="pres">
      <dgm:prSet presAssocID="{8A50F78D-FEA4-456E-8A61-BB0767F80BCD}" presName="textNode" presStyleLbl="bgShp" presStyleIdx="0" presStyleCnt="3"/>
      <dgm:spPr/>
    </dgm:pt>
    <dgm:pt modelId="{8CD5D101-452F-4A11-A556-8C4E4D69CC3E}" type="pres">
      <dgm:prSet presAssocID="{8A50F78D-FEA4-456E-8A61-BB0767F80BCD}" presName="compChildNode" presStyleCnt="0"/>
      <dgm:spPr/>
    </dgm:pt>
    <dgm:pt modelId="{4DFF3455-C130-44CE-8567-23B4D485C342}" type="pres">
      <dgm:prSet presAssocID="{8A50F78D-FEA4-456E-8A61-BB0767F80BCD}" presName="theInnerList" presStyleCnt="0"/>
      <dgm:spPr/>
    </dgm:pt>
    <dgm:pt modelId="{8D448FA7-8461-425A-900B-2947AB43EE00}" type="pres">
      <dgm:prSet presAssocID="{8A3027D0-F14D-4745-8D04-ED7C6F638AE4}" presName="childNode" presStyleLbl="node1" presStyleIdx="0" presStyleCnt="7">
        <dgm:presLayoutVars>
          <dgm:bulletEnabled val="1"/>
        </dgm:presLayoutVars>
      </dgm:prSet>
      <dgm:spPr/>
    </dgm:pt>
    <dgm:pt modelId="{C0A0654A-EB2D-40D1-9782-38B02959C979}" type="pres">
      <dgm:prSet presAssocID="{8A3027D0-F14D-4745-8D04-ED7C6F638AE4}" presName="aSpace2" presStyleCnt="0"/>
      <dgm:spPr/>
    </dgm:pt>
    <dgm:pt modelId="{2CEAD12D-C31F-414F-902C-4D68DC9BD764}" type="pres">
      <dgm:prSet presAssocID="{52696A3F-FE0C-4FA1-9C42-F54B40C53920}" presName="childNode" presStyleLbl="node1" presStyleIdx="1" presStyleCnt="7">
        <dgm:presLayoutVars>
          <dgm:bulletEnabled val="1"/>
        </dgm:presLayoutVars>
      </dgm:prSet>
      <dgm:spPr/>
    </dgm:pt>
    <dgm:pt modelId="{0BB90D4B-B4C2-429E-991A-FEC2EF0260D9}" type="pres">
      <dgm:prSet presAssocID="{52696A3F-FE0C-4FA1-9C42-F54B40C53920}" presName="aSpace2" presStyleCnt="0"/>
      <dgm:spPr/>
    </dgm:pt>
    <dgm:pt modelId="{09EA1705-6D58-475E-B72A-25588DA99D4F}" type="pres">
      <dgm:prSet presAssocID="{93FB481F-29EA-47A9-B649-82C52707EBAB}" presName="childNode" presStyleLbl="node1" presStyleIdx="2" presStyleCnt="7">
        <dgm:presLayoutVars>
          <dgm:bulletEnabled val="1"/>
        </dgm:presLayoutVars>
      </dgm:prSet>
      <dgm:spPr/>
    </dgm:pt>
    <dgm:pt modelId="{E1CCDEC4-049C-4440-88FC-67C349F6AC09}" type="pres">
      <dgm:prSet presAssocID="{8A50F78D-FEA4-456E-8A61-BB0767F80BCD}" presName="aSpace" presStyleCnt="0"/>
      <dgm:spPr/>
    </dgm:pt>
    <dgm:pt modelId="{3DE39EE1-1CC9-4C3B-B14F-9601AFEFA997}" type="pres">
      <dgm:prSet presAssocID="{3CF6602A-372F-4F30-9098-20AF14AD1E7D}" presName="compNode" presStyleCnt="0"/>
      <dgm:spPr/>
    </dgm:pt>
    <dgm:pt modelId="{50B756D6-6BE2-46E0-9180-2FE575B32259}" type="pres">
      <dgm:prSet presAssocID="{3CF6602A-372F-4F30-9098-20AF14AD1E7D}" presName="aNode" presStyleLbl="bgShp" presStyleIdx="1" presStyleCnt="3"/>
      <dgm:spPr/>
    </dgm:pt>
    <dgm:pt modelId="{EF5D30F7-A92F-4A3D-A459-BBC8D148DD6B}" type="pres">
      <dgm:prSet presAssocID="{3CF6602A-372F-4F30-9098-20AF14AD1E7D}" presName="textNode" presStyleLbl="bgShp" presStyleIdx="1" presStyleCnt="3"/>
      <dgm:spPr/>
    </dgm:pt>
    <dgm:pt modelId="{73940F07-BCC5-4464-87D8-4EFEA2BC3134}" type="pres">
      <dgm:prSet presAssocID="{3CF6602A-372F-4F30-9098-20AF14AD1E7D}" presName="compChildNode" presStyleCnt="0"/>
      <dgm:spPr/>
    </dgm:pt>
    <dgm:pt modelId="{780041D4-183C-4589-ABD6-5B8D4B52520E}" type="pres">
      <dgm:prSet presAssocID="{3CF6602A-372F-4F30-9098-20AF14AD1E7D}" presName="theInnerList" presStyleCnt="0"/>
      <dgm:spPr/>
    </dgm:pt>
    <dgm:pt modelId="{D9EE4373-E41E-44C5-AEC6-9EF2DC146C52}" type="pres">
      <dgm:prSet presAssocID="{25200813-67C3-4401-83A7-545EE13A5517}" presName="childNode" presStyleLbl="node1" presStyleIdx="3" presStyleCnt="7">
        <dgm:presLayoutVars>
          <dgm:bulletEnabled val="1"/>
        </dgm:presLayoutVars>
      </dgm:prSet>
      <dgm:spPr/>
    </dgm:pt>
    <dgm:pt modelId="{F40C81C9-5CCB-4055-96E8-AC630AC797A1}" type="pres">
      <dgm:prSet presAssocID="{25200813-67C3-4401-83A7-545EE13A5517}" presName="aSpace2" presStyleCnt="0"/>
      <dgm:spPr/>
    </dgm:pt>
    <dgm:pt modelId="{EE1FBC64-9DBA-411D-9853-B1E3E0168A5A}" type="pres">
      <dgm:prSet presAssocID="{D9D0B719-4DC9-47D1-8CD1-E77D868AF476}" presName="childNode" presStyleLbl="node1" presStyleIdx="4" presStyleCnt="7">
        <dgm:presLayoutVars>
          <dgm:bulletEnabled val="1"/>
        </dgm:presLayoutVars>
      </dgm:prSet>
      <dgm:spPr/>
    </dgm:pt>
    <dgm:pt modelId="{D07FABE2-8B28-4F7A-A800-FBE22762637E}" type="pres">
      <dgm:prSet presAssocID="{3CF6602A-372F-4F30-9098-20AF14AD1E7D}" presName="aSpace" presStyleCnt="0"/>
      <dgm:spPr/>
    </dgm:pt>
    <dgm:pt modelId="{4B2935C4-098F-435D-9756-DD8C0B0884D4}" type="pres">
      <dgm:prSet presAssocID="{0393131C-FC85-4953-AB25-4DDFF388E518}" presName="compNode" presStyleCnt="0"/>
      <dgm:spPr/>
    </dgm:pt>
    <dgm:pt modelId="{AA46910E-FA87-41E9-9A11-AA245A56EAD1}" type="pres">
      <dgm:prSet presAssocID="{0393131C-FC85-4953-AB25-4DDFF388E518}" presName="aNode" presStyleLbl="bgShp" presStyleIdx="2" presStyleCnt="3"/>
      <dgm:spPr/>
    </dgm:pt>
    <dgm:pt modelId="{B516635A-6EAD-403B-9FD6-FC0CFD25D075}" type="pres">
      <dgm:prSet presAssocID="{0393131C-FC85-4953-AB25-4DDFF388E518}" presName="textNode" presStyleLbl="bgShp" presStyleIdx="2" presStyleCnt="3"/>
      <dgm:spPr/>
    </dgm:pt>
    <dgm:pt modelId="{D568E166-F08B-4457-91AE-D057EC3A108B}" type="pres">
      <dgm:prSet presAssocID="{0393131C-FC85-4953-AB25-4DDFF388E518}" presName="compChildNode" presStyleCnt="0"/>
      <dgm:spPr/>
    </dgm:pt>
    <dgm:pt modelId="{0B926C57-D0F9-40A0-9629-114C9FC4B86B}" type="pres">
      <dgm:prSet presAssocID="{0393131C-FC85-4953-AB25-4DDFF388E518}" presName="theInnerList" presStyleCnt="0"/>
      <dgm:spPr/>
    </dgm:pt>
    <dgm:pt modelId="{988CEDA0-2E94-4C9B-824C-3E90903FF140}" type="pres">
      <dgm:prSet presAssocID="{B715562F-DD2C-4C63-B92B-299442BC866A}" presName="childNode" presStyleLbl="node1" presStyleIdx="5" presStyleCnt="7">
        <dgm:presLayoutVars>
          <dgm:bulletEnabled val="1"/>
        </dgm:presLayoutVars>
      </dgm:prSet>
      <dgm:spPr/>
    </dgm:pt>
    <dgm:pt modelId="{CE742B81-40F3-4DF1-B578-B8AAC9F6BDD8}" type="pres">
      <dgm:prSet presAssocID="{B715562F-DD2C-4C63-B92B-299442BC866A}" presName="aSpace2" presStyleCnt="0"/>
      <dgm:spPr/>
    </dgm:pt>
    <dgm:pt modelId="{1AF22255-2E81-45B5-A5E9-39EA94E753AD}" type="pres">
      <dgm:prSet presAssocID="{A7CEBEC7-3508-4C01-9DBC-B509FFC6B97F}" presName="childNode" presStyleLbl="node1" presStyleIdx="6" presStyleCnt="7">
        <dgm:presLayoutVars>
          <dgm:bulletEnabled val="1"/>
        </dgm:presLayoutVars>
      </dgm:prSet>
      <dgm:spPr/>
    </dgm:pt>
  </dgm:ptLst>
  <dgm:cxnLst>
    <dgm:cxn modelId="{9BC7AC0C-3D9D-4CFD-B7EC-5E27A3D39671}" type="presOf" srcId="{8A3027D0-F14D-4745-8D04-ED7C6F638AE4}" destId="{8D448FA7-8461-425A-900B-2947AB43EE00}" srcOrd="0" destOrd="0" presId="urn:microsoft.com/office/officeart/2005/8/layout/lProcess2"/>
    <dgm:cxn modelId="{8D71650E-77FB-48DE-A9B6-0BB272400BC6}" srcId="{0393131C-FC85-4953-AB25-4DDFF388E518}" destId="{A7CEBEC7-3508-4C01-9DBC-B509FFC6B97F}" srcOrd="1" destOrd="0" parTransId="{233B5B26-4F2B-4E19-8DAE-E2C1529E7BAE}" sibTransId="{F036AE5E-293B-4F46-8363-8C8A4281C0D3}"/>
    <dgm:cxn modelId="{3597501F-75BF-40E7-8E7B-D819F28982C3}" type="presOf" srcId="{8A50F78D-FEA4-456E-8A61-BB0767F80BCD}" destId="{FF447028-7AB2-4731-B011-03E5DFAEC90C}" srcOrd="1" destOrd="0" presId="urn:microsoft.com/office/officeart/2005/8/layout/lProcess2"/>
    <dgm:cxn modelId="{51D60C26-211B-4824-AC33-37D42CE7D299}" srcId="{4A4F0150-9062-4152-A04A-8D007DA50BD9}" destId="{0393131C-FC85-4953-AB25-4DDFF388E518}" srcOrd="2" destOrd="0" parTransId="{D205CF7F-F6C6-4757-9F7D-7550408A7408}" sibTransId="{286A2E96-EAD4-48A8-9613-8249FBDB6742}"/>
    <dgm:cxn modelId="{E2A46C34-4950-45E8-BA12-BCFFE9084060}" type="presOf" srcId="{0393131C-FC85-4953-AB25-4DDFF388E518}" destId="{AA46910E-FA87-41E9-9A11-AA245A56EAD1}" srcOrd="0" destOrd="0" presId="urn:microsoft.com/office/officeart/2005/8/layout/lProcess2"/>
    <dgm:cxn modelId="{000B2A36-755D-47E6-8CF9-ACE83B7D0BCA}" type="presOf" srcId="{0393131C-FC85-4953-AB25-4DDFF388E518}" destId="{B516635A-6EAD-403B-9FD6-FC0CFD25D075}" srcOrd="1" destOrd="0" presId="urn:microsoft.com/office/officeart/2005/8/layout/lProcess2"/>
    <dgm:cxn modelId="{3D81A73A-355E-4EF1-B889-53FEF16F5F35}" srcId="{8A50F78D-FEA4-456E-8A61-BB0767F80BCD}" destId="{93FB481F-29EA-47A9-B649-82C52707EBAB}" srcOrd="2" destOrd="0" parTransId="{0500F7C7-4666-4E4A-AED8-5BAB2F4141EE}" sibTransId="{2F46482E-F981-4FE8-90B0-E773AF52DFF6}"/>
    <dgm:cxn modelId="{52A0213C-E603-43AA-A196-05F9C3C59C40}" type="presOf" srcId="{3CF6602A-372F-4F30-9098-20AF14AD1E7D}" destId="{EF5D30F7-A92F-4A3D-A459-BBC8D148DD6B}" srcOrd="1" destOrd="0" presId="urn:microsoft.com/office/officeart/2005/8/layout/lProcess2"/>
    <dgm:cxn modelId="{34E8353D-A139-4072-96F5-753E1F61777A}" srcId="{8A50F78D-FEA4-456E-8A61-BB0767F80BCD}" destId="{8A3027D0-F14D-4745-8D04-ED7C6F638AE4}" srcOrd="0" destOrd="0" parTransId="{84A06633-70CB-4BD8-9589-3F90723AD0BA}" sibTransId="{509FA83A-3187-401D-B10D-06170E626D68}"/>
    <dgm:cxn modelId="{A7B42262-3258-4CCE-9643-562F8E03233F}" type="presOf" srcId="{93FB481F-29EA-47A9-B649-82C52707EBAB}" destId="{09EA1705-6D58-475E-B72A-25588DA99D4F}" srcOrd="0" destOrd="0" presId="urn:microsoft.com/office/officeart/2005/8/layout/lProcess2"/>
    <dgm:cxn modelId="{8FB28B53-CC9D-4F93-92DD-A78EFB28C296}" type="presOf" srcId="{25200813-67C3-4401-83A7-545EE13A5517}" destId="{D9EE4373-E41E-44C5-AEC6-9EF2DC146C52}" srcOrd="0" destOrd="0" presId="urn:microsoft.com/office/officeart/2005/8/layout/lProcess2"/>
    <dgm:cxn modelId="{32DBAC75-4E2A-4AC9-9047-4C1630EAE1FF}" type="presOf" srcId="{4A4F0150-9062-4152-A04A-8D007DA50BD9}" destId="{4EA8510D-D425-4235-A2EE-5C3AB8FD671A}" srcOrd="0" destOrd="0" presId="urn:microsoft.com/office/officeart/2005/8/layout/lProcess2"/>
    <dgm:cxn modelId="{25F2648A-CC59-4119-A3F6-87754315AF93}" type="presOf" srcId="{D9D0B719-4DC9-47D1-8CD1-E77D868AF476}" destId="{EE1FBC64-9DBA-411D-9853-B1E3E0168A5A}" srcOrd="0" destOrd="0" presId="urn:microsoft.com/office/officeart/2005/8/layout/lProcess2"/>
    <dgm:cxn modelId="{E275E9AE-F8DE-4169-B2A7-1A2E2EB28A14}" srcId="{3CF6602A-372F-4F30-9098-20AF14AD1E7D}" destId="{D9D0B719-4DC9-47D1-8CD1-E77D868AF476}" srcOrd="1" destOrd="0" parTransId="{D47F87DD-D860-4E80-B5D3-EE5E65AB99BB}" sibTransId="{FA2A8B10-1410-4A68-8147-064EB950E829}"/>
    <dgm:cxn modelId="{7B3DB2B6-C062-4BB0-9B15-0C2995CBE26E}" type="presOf" srcId="{8A50F78D-FEA4-456E-8A61-BB0767F80BCD}" destId="{B317E70C-4203-40D4-BFE3-110990E87C9A}" srcOrd="0" destOrd="0" presId="urn:microsoft.com/office/officeart/2005/8/layout/lProcess2"/>
    <dgm:cxn modelId="{50FB8EBB-D842-4C04-9F01-847EEF23E720}" srcId="{0393131C-FC85-4953-AB25-4DDFF388E518}" destId="{B715562F-DD2C-4C63-B92B-299442BC866A}" srcOrd="0" destOrd="0" parTransId="{FA63F827-C4DA-4B4E-88E6-2C2F35E28DCF}" sibTransId="{137DBE40-8630-4921-9E60-743724500B5C}"/>
    <dgm:cxn modelId="{697D03D3-90A1-4F38-B4BB-1CE5FB319CBA}" type="presOf" srcId="{52696A3F-FE0C-4FA1-9C42-F54B40C53920}" destId="{2CEAD12D-C31F-414F-902C-4D68DC9BD764}" srcOrd="0" destOrd="0" presId="urn:microsoft.com/office/officeart/2005/8/layout/lProcess2"/>
    <dgm:cxn modelId="{8A652ED7-819B-45CC-B1FF-58F196E60F14}" type="presOf" srcId="{3CF6602A-372F-4F30-9098-20AF14AD1E7D}" destId="{50B756D6-6BE2-46E0-9180-2FE575B32259}" srcOrd="0" destOrd="0" presId="urn:microsoft.com/office/officeart/2005/8/layout/lProcess2"/>
    <dgm:cxn modelId="{43E991DC-4E5F-40FB-85A9-2C846498B2D2}" srcId="{8A50F78D-FEA4-456E-8A61-BB0767F80BCD}" destId="{52696A3F-FE0C-4FA1-9C42-F54B40C53920}" srcOrd="1" destOrd="0" parTransId="{B85FAD7B-273E-4286-B558-63268E0BCB2B}" sibTransId="{02841B94-9253-4173-9F92-A68B285F5382}"/>
    <dgm:cxn modelId="{8C003ADE-CB13-48F5-97C7-F642AC2E457C}" srcId="{4A4F0150-9062-4152-A04A-8D007DA50BD9}" destId="{3CF6602A-372F-4F30-9098-20AF14AD1E7D}" srcOrd="1" destOrd="0" parTransId="{07B75145-FF64-45FB-8AFA-D670C24F2956}" sibTransId="{25DE5B2B-D2AB-4B61-AD07-58602AAB0BEE}"/>
    <dgm:cxn modelId="{747C47EA-8A8A-4FF3-935B-ADE7C0E1ACC9}" type="presOf" srcId="{B715562F-DD2C-4C63-B92B-299442BC866A}" destId="{988CEDA0-2E94-4C9B-824C-3E90903FF140}" srcOrd="0" destOrd="0" presId="urn:microsoft.com/office/officeart/2005/8/layout/lProcess2"/>
    <dgm:cxn modelId="{7CE3D4F5-E7F7-4487-9F5F-A435C4F9945E}" type="presOf" srcId="{A7CEBEC7-3508-4C01-9DBC-B509FFC6B97F}" destId="{1AF22255-2E81-45B5-A5E9-39EA94E753AD}" srcOrd="0" destOrd="0" presId="urn:microsoft.com/office/officeart/2005/8/layout/lProcess2"/>
    <dgm:cxn modelId="{22975EFB-795D-4099-8E3E-CA2591DCFA71}" srcId="{3CF6602A-372F-4F30-9098-20AF14AD1E7D}" destId="{25200813-67C3-4401-83A7-545EE13A5517}" srcOrd="0" destOrd="0" parTransId="{0C4B65EC-9D5A-4344-A166-A6B1608CB799}" sibTransId="{F67AB9C9-32A9-4DAE-A976-7D8978D3FF98}"/>
    <dgm:cxn modelId="{577968FC-6823-46AC-A5A7-9E8BB6AFA31A}" srcId="{4A4F0150-9062-4152-A04A-8D007DA50BD9}" destId="{8A50F78D-FEA4-456E-8A61-BB0767F80BCD}" srcOrd="0" destOrd="0" parTransId="{46F10AFE-DE01-4469-A41E-11D1DFB57DCE}" sibTransId="{0BB20AA1-34A4-4284-84CC-62E127AC09A6}"/>
    <dgm:cxn modelId="{42998DB6-CB8F-40CD-A34D-59A428534D4E}" type="presParOf" srcId="{4EA8510D-D425-4235-A2EE-5C3AB8FD671A}" destId="{FFE8C6F2-C91C-4935-AD44-BE1CC6EB5C99}" srcOrd="0" destOrd="0" presId="urn:microsoft.com/office/officeart/2005/8/layout/lProcess2"/>
    <dgm:cxn modelId="{CC3C472B-8564-44AE-A91E-B6AAD01C51D0}" type="presParOf" srcId="{FFE8C6F2-C91C-4935-AD44-BE1CC6EB5C99}" destId="{B317E70C-4203-40D4-BFE3-110990E87C9A}" srcOrd="0" destOrd="0" presId="urn:microsoft.com/office/officeart/2005/8/layout/lProcess2"/>
    <dgm:cxn modelId="{03EB4C14-265C-4DF2-B0B2-41EC5B1FB5BB}" type="presParOf" srcId="{FFE8C6F2-C91C-4935-AD44-BE1CC6EB5C99}" destId="{FF447028-7AB2-4731-B011-03E5DFAEC90C}" srcOrd="1" destOrd="0" presId="urn:microsoft.com/office/officeart/2005/8/layout/lProcess2"/>
    <dgm:cxn modelId="{F4E7121F-9907-47A3-BAF8-ADEDAC05BC34}" type="presParOf" srcId="{FFE8C6F2-C91C-4935-AD44-BE1CC6EB5C99}" destId="{8CD5D101-452F-4A11-A556-8C4E4D69CC3E}" srcOrd="2" destOrd="0" presId="urn:microsoft.com/office/officeart/2005/8/layout/lProcess2"/>
    <dgm:cxn modelId="{D3E01959-B32B-4F7E-94AE-F3742FD41CA8}" type="presParOf" srcId="{8CD5D101-452F-4A11-A556-8C4E4D69CC3E}" destId="{4DFF3455-C130-44CE-8567-23B4D485C342}" srcOrd="0" destOrd="0" presId="urn:microsoft.com/office/officeart/2005/8/layout/lProcess2"/>
    <dgm:cxn modelId="{1496C1F8-198E-4290-9A21-9C2A562F8F11}" type="presParOf" srcId="{4DFF3455-C130-44CE-8567-23B4D485C342}" destId="{8D448FA7-8461-425A-900B-2947AB43EE00}" srcOrd="0" destOrd="0" presId="urn:microsoft.com/office/officeart/2005/8/layout/lProcess2"/>
    <dgm:cxn modelId="{E72CB577-D334-4AFD-8F62-013B624817CB}" type="presParOf" srcId="{4DFF3455-C130-44CE-8567-23B4D485C342}" destId="{C0A0654A-EB2D-40D1-9782-38B02959C979}" srcOrd="1" destOrd="0" presId="urn:microsoft.com/office/officeart/2005/8/layout/lProcess2"/>
    <dgm:cxn modelId="{7F4D8537-2056-4912-BFBD-CBF70501DC21}" type="presParOf" srcId="{4DFF3455-C130-44CE-8567-23B4D485C342}" destId="{2CEAD12D-C31F-414F-902C-4D68DC9BD764}" srcOrd="2" destOrd="0" presId="urn:microsoft.com/office/officeart/2005/8/layout/lProcess2"/>
    <dgm:cxn modelId="{840D237F-A12E-4277-8FDB-99F1834AA78F}" type="presParOf" srcId="{4DFF3455-C130-44CE-8567-23B4D485C342}" destId="{0BB90D4B-B4C2-429E-991A-FEC2EF0260D9}" srcOrd="3" destOrd="0" presId="urn:microsoft.com/office/officeart/2005/8/layout/lProcess2"/>
    <dgm:cxn modelId="{1638E48F-D0FB-4497-8F97-8E820A462B99}" type="presParOf" srcId="{4DFF3455-C130-44CE-8567-23B4D485C342}" destId="{09EA1705-6D58-475E-B72A-25588DA99D4F}" srcOrd="4" destOrd="0" presId="urn:microsoft.com/office/officeart/2005/8/layout/lProcess2"/>
    <dgm:cxn modelId="{DD0600AF-C944-4F88-B6E0-CCBBDECC63B0}" type="presParOf" srcId="{4EA8510D-D425-4235-A2EE-5C3AB8FD671A}" destId="{E1CCDEC4-049C-4440-88FC-67C349F6AC09}" srcOrd="1" destOrd="0" presId="urn:microsoft.com/office/officeart/2005/8/layout/lProcess2"/>
    <dgm:cxn modelId="{81896606-C169-4EB3-AEF1-314F34D94E0E}" type="presParOf" srcId="{4EA8510D-D425-4235-A2EE-5C3AB8FD671A}" destId="{3DE39EE1-1CC9-4C3B-B14F-9601AFEFA997}" srcOrd="2" destOrd="0" presId="urn:microsoft.com/office/officeart/2005/8/layout/lProcess2"/>
    <dgm:cxn modelId="{CF2EB6E4-18C9-49CC-9440-A50E758926FA}" type="presParOf" srcId="{3DE39EE1-1CC9-4C3B-B14F-9601AFEFA997}" destId="{50B756D6-6BE2-46E0-9180-2FE575B32259}" srcOrd="0" destOrd="0" presId="urn:microsoft.com/office/officeart/2005/8/layout/lProcess2"/>
    <dgm:cxn modelId="{69BCA829-E016-46BA-8EA4-C7A5B19CDA69}" type="presParOf" srcId="{3DE39EE1-1CC9-4C3B-B14F-9601AFEFA997}" destId="{EF5D30F7-A92F-4A3D-A459-BBC8D148DD6B}" srcOrd="1" destOrd="0" presId="urn:microsoft.com/office/officeart/2005/8/layout/lProcess2"/>
    <dgm:cxn modelId="{3DDB35F4-3A11-4BED-ACC0-CAD2FE828071}" type="presParOf" srcId="{3DE39EE1-1CC9-4C3B-B14F-9601AFEFA997}" destId="{73940F07-BCC5-4464-87D8-4EFEA2BC3134}" srcOrd="2" destOrd="0" presId="urn:microsoft.com/office/officeart/2005/8/layout/lProcess2"/>
    <dgm:cxn modelId="{355D8A8A-2FC4-49A8-9C42-27B7F3460229}" type="presParOf" srcId="{73940F07-BCC5-4464-87D8-4EFEA2BC3134}" destId="{780041D4-183C-4589-ABD6-5B8D4B52520E}" srcOrd="0" destOrd="0" presId="urn:microsoft.com/office/officeart/2005/8/layout/lProcess2"/>
    <dgm:cxn modelId="{3DF7DD87-CC04-4FA3-99B6-23AE2C266850}" type="presParOf" srcId="{780041D4-183C-4589-ABD6-5B8D4B52520E}" destId="{D9EE4373-E41E-44C5-AEC6-9EF2DC146C52}" srcOrd="0" destOrd="0" presId="urn:microsoft.com/office/officeart/2005/8/layout/lProcess2"/>
    <dgm:cxn modelId="{D3B684E4-B672-453B-969C-9A1024941A9F}" type="presParOf" srcId="{780041D4-183C-4589-ABD6-5B8D4B52520E}" destId="{F40C81C9-5CCB-4055-96E8-AC630AC797A1}" srcOrd="1" destOrd="0" presId="urn:microsoft.com/office/officeart/2005/8/layout/lProcess2"/>
    <dgm:cxn modelId="{84C44D4D-A026-4731-BBE0-D76618C43D4B}" type="presParOf" srcId="{780041D4-183C-4589-ABD6-5B8D4B52520E}" destId="{EE1FBC64-9DBA-411D-9853-B1E3E0168A5A}" srcOrd="2" destOrd="0" presId="urn:microsoft.com/office/officeart/2005/8/layout/lProcess2"/>
    <dgm:cxn modelId="{77849A47-7D60-4D59-B571-DB8273655B1B}" type="presParOf" srcId="{4EA8510D-D425-4235-A2EE-5C3AB8FD671A}" destId="{D07FABE2-8B28-4F7A-A800-FBE22762637E}" srcOrd="3" destOrd="0" presId="urn:microsoft.com/office/officeart/2005/8/layout/lProcess2"/>
    <dgm:cxn modelId="{3F100619-2300-4DC2-BB12-D2D59D52133F}" type="presParOf" srcId="{4EA8510D-D425-4235-A2EE-5C3AB8FD671A}" destId="{4B2935C4-098F-435D-9756-DD8C0B0884D4}" srcOrd="4" destOrd="0" presId="urn:microsoft.com/office/officeart/2005/8/layout/lProcess2"/>
    <dgm:cxn modelId="{8A5AD0B4-2948-4A3A-9941-52395E7A8099}" type="presParOf" srcId="{4B2935C4-098F-435D-9756-DD8C0B0884D4}" destId="{AA46910E-FA87-41E9-9A11-AA245A56EAD1}" srcOrd="0" destOrd="0" presId="urn:microsoft.com/office/officeart/2005/8/layout/lProcess2"/>
    <dgm:cxn modelId="{39EFFF42-7049-4319-B06F-0B9389082F0A}" type="presParOf" srcId="{4B2935C4-098F-435D-9756-DD8C0B0884D4}" destId="{B516635A-6EAD-403B-9FD6-FC0CFD25D075}" srcOrd="1" destOrd="0" presId="urn:microsoft.com/office/officeart/2005/8/layout/lProcess2"/>
    <dgm:cxn modelId="{B30D361C-C011-4516-A49F-2590EAB6A08C}" type="presParOf" srcId="{4B2935C4-098F-435D-9756-DD8C0B0884D4}" destId="{D568E166-F08B-4457-91AE-D057EC3A108B}" srcOrd="2" destOrd="0" presId="urn:microsoft.com/office/officeart/2005/8/layout/lProcess2"/>
    <dgm:cxn modelId="{B03AB0CF-ED1F-4B23-A3E6-BA1BEBDAB23B}" type="presParOf" srcId="{D568E166-F08B-4457-91AE-D057EC3A108B}" destId="{0B926C57-D0F9-40A0-9629-114C9FC4B86B}" srcOrd="0" destOrd="0" presId="urn:microsoft.com/office/officeart/2005/8/layout/lProcess2"/>
    <dgm:cxn modelId="{B7C2BAC8-0495-448C-A42C-278F417F586D}" type="presParOf" srcId="{0B926C57-D0F9-40A0-9629-114C9FC4B86B}" destId="{988CEDA0-2E94-4C9B-824C-3E90903FF140}" srcOrd="0" destOrd="0" presId="urn:microsoft.com/office/officeart/2005/8/layout/lProcess2"/>
    <dgm:cxn modelId="{54BDAFB8-0918-4041-A223-5E6E8BDC1F3D}" type="presParOf" srcId="{0B926C57-D0F9-40A0-9629-114C9FC4B86B}" destId="{CE742B81-40F3-4DF1-B578-B8AAC9F6BDD8}" srcOrd="1" destOrd="0" presId="urn:microsoft.com/office/officeart/2005/8/layout/lProcess2"/>
    <dgm:cxn modelId="{B716EECB-EF85-4C1B-AF93-2D3EA0A7CDD4}" type="presParOf" srcId="{0B926C57-D0F9-40A0-9629-114C9FC4B86B}" destId="{1AF22255-2E81-45B5-A5E9-39EA94E753A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733FC-F8FF-421C-BD7D-0E9ADA1C6315}"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18530C11-D504-47EB-A7B1-20055CCCCFA2}">
      <dgm:prSet phldrT="[Text]" custT="1"/>
      <dgm:spPr>
        <a:solidFill>
          <a:srgbClr val="0083BE"/>
        </a:solidFill>
      </dgm:spPr>
      <dgm:t>
        <a:bodyPr/>
        <a:lstStyle/>
        <a:p>
          <a:r>
            <a:rPr lang="en-US" sz="1600" b="1" dirty="0">
              <a:latin typeface="Arial" panose="020B0604020202020204" pitchFamily="34" charset="0"/>
              <a:cs typeface="Arial" panose="020B0604020202020204" pitchFamily="34" charset="0"/>
            </a:rPr>
            <a:t>  DMC Sends 1</a:t>
          </a:r>
          <a:r>
            <a:rPr lang="en-US" sz="1600" b="1" baseline="30000" dirty="0">
              <a:latin typeface="Arial" panose="020B0604020202020204" pitchFamily="34" charset="0"/>
              <a:cs typeface="Arial" panose="020B0604020202020204" pitchFamily="34" charset="0"/>
            </a:rPr>
            <a:t>st</a:t>
          </a:r>
          <a:r>
            <a:rPr lang="en-US" sz="1600" b="1" dirty="0">
              <a:latin typeface="Arial" panose="020B0604020202020204" pitchFamily="34" charset="0"/>
              <a:cs typeface="Arial" panose="020B0604020202020204" pitchFamily="34" charset="0"/>
            </a:rPr>
            <a:t> Letter</a:t>
          </a:r>
        </a:p>
      </dgm:t>
    </dgm:pt>
    <dgm:pt modelId="{55E7A3D6-CEC2-4944-B2CE-C2C6D73B89A9}" type="parTrans" cxnId="{EE31655B-CC9D-4514-8798-B056D80947AD}">
      <dgm:prSet/>
      <dgm:spPr/>
      <dgm:t>
        <a:bodyPr/>
        <a:lstStyle/>
        <a:p>
          <a:endParaRPr lang="en-US"/>
        </a:p>
      </dgm:t>
    </dgm:pt>
    <dgm:pt modelId="{F492D874-FA2B-447D-A0A7-C3E1996D3E8B}" type="sibTrans" cxnId="{EE31655B-CC9D-4514-8798-B056D80947AD}">
      <dgm:prSet custT="1"/>
      <dgm:spPr>
        <a:solidFill>
          <a:srgbClr val="839097">
            <a:alpha val="90000"/>
          </a:srgbClr>
        </a:solidFill>
        <a:ln>
          <a:solidFill>
            <a:srgbClr val="839097">
              <a:alpha val="90000"/>
            </a:srgbClr>
          </a:solidFill>
        </a:ln>
      </dgm:spPr>
      <dgm:t>
        <a:bodyPr/>
        <a:lstStyle/>
        <a:p>
          <a:r>
            <a:rPr lang="en-US" sz="1200" b="1" dirty="0">
              <a:solidFill>
                <a:schemeClr val="bg1"/>
              </a:solidFill>
              <a:latin typeface="Arial" panose="020B0604020202020204" pitchFamily="34" charset="0"/>
              <a:cs typeface="Arial" panose="020B0604020202020204" pitchFamily="34" charset="0"/>
            </a:rPr>
            <a:t>30</a:t>
          </a:r>
          <a:r>
            <a:rPr lang="en-US" sz="1200"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days</a:t>
          </a:r>
        </a:p>
      </dgm:t>
    </dgm:pt>
    <dgm:pt modelId="{DB906368-C174-4A8F-A86A-F9F9FDB89D63}">
      <dgm:prSet phldrT="[Text]" custT="1"/>
      <dgm:spPr>
        <a:solidFill>
          <a:srgbClr val="4B5055"/>
        </a:solidFill>
      </dgm:spPr>
      <dgm:t>
        <a:bodyPr/>
        <a:lstStyle/>
        <a:p>
          <a:r>
            <a:rPr lang="en-US" sz="2100" dirty="0"/>
            <a:t>      </a:t>
          </a:r>
          <a:r>
            <a:rPr lang="en-US" sz="1600" b="1" dirty="0">
              <a:latin typeface="Arial" panose="020B0604020202020204" pitchFamily="34" charset="0"/>
              <a:cs typeface="Arial" panose="020B0604020202020204" pitchFamily="34" charset="0"/>
            </a:rPr>
            <a:t>DMC Sends 2nd Letter</a:t>
          </a:r>
        </a:p>
      </dgm:t>
    </dgm:pt>
    <dgm:pt modelId="{B9D7025C-30D2-4A53-8E9A-639CC9ECE48D}" type="parTrans" cxnId="{B72B78F7-7AA6-4477-8CD8-6518F9151C12}">
      <dgm:prSet/>
      <dgm:spPr/>
      <dgm:t>
        <a:bodyPr/>
        <a:lstStyle/>
        <a:p>
          <a:endParaRPr lang="en-US"/>
        </a:p>
      </dgm:t>
    </dgm:pt>
    <dgm:pt modelId="{F25149E2-539C-4CBA-A87B-B7887F3ED9E9}" type="sibTrans" cxnId="{B72B78F7-7AA6-4477-8CD8-6518F9151C12}">
      <dgm:prSet custT="1"/>
      <dgm:spPr>
        <a:solidFill>
          <a:srgbClr val="839097">
            <a:alpha val="90000"/>
          </a:srgbClr>
        </a:solidFill>
        <a:ln>
          <a:solidFill>
            <a:srgbClr val="839097">
              <a:alpha val="90000"/>
            </a:srgbClr>
          </a:solidFill>
        </a:ln>
      </dgm:spPr>
      <dgm:t>
        <a:bodyPr/>
        <a:lstStyle/>
        <a:p>
          <a:r>
            <a:rPr lang="en-US" sz="1200" b="1" dirty="0">
              <a:solidFill>
                <a:schemeClr val="bg1"/>
              </a:solidFill>
              <a:latin typeface="Arial" panose="020B0604020202020204" pitchFamily="34" charset="0"/>
              <a:cs typeface="Arial" panose="020B0604020202020204" pitchFamily="34" charset="0"/>
            </a:rPr>
            <a:t>30 days</a:t>
          </a:r>
        </a:p>
      </dgm:t>
    </dgm:pt>
    <dgm:pt modelId="{28A33D8E-7322-4322-B9CF-89761D4B5E63}">
      <dgm:prSet phldrT="[Text]" custT="1"/>
      <dgm:spPr>
        <a:solidFill>
          <a:srgbClr val="003F72"/>
        </a:solidFill>
      </dgm:spPr>
      <dgm:t>
        <a:bodyPr/>
        <a:lstStyle/>
        <a:p>
          <a:r>
            <a:rPr lang="en-US" sz="1600" b="1" dirty="0">
              <a:latin typeface="Arial" panose="020B0604020202020204" pitchFamily="34" charset="0"/>
              <a:cs typeface="Arial" panose="020B0604020202020204" pitchFamily="34" charset="0"/>
            </a:rPr>
            <a:t>      DMC Sends 3rd Letter </a:t>
          </a:r>
        </a:p>
      </dgm:t>
    </dgm:pt>
    <dgm:pt modelId="{3F753493-E42D-4049-9904-B602022D160C}" type="parTrans" cxnId="{719F60FC-5B7D-4944-B26B-C35AA6FDC924}">
      <dgm:prSet/>
      <dgm:spPr/>
      <dgm:t>
        <a:bodyPr/>
        <a:lstStyle/>
        <a:p>
          <a:endParaRPr lang="en-US"/>
        </a:p>
      </dgm:t>
    </dgm:pt>
    <dgm:pt modelId="{425AA931-AB1F-4FB6-8DA3-21722544740E}" type="sibTrans" cxnId="{719F60FC-5B7D-4944-B26B-C35AA6FDC924}">
      <dgm:prSet custT="1"/>
      <dgm:spPr>
        <a:solidFill>
          <a:srgbClr val="839097">
            <a:alpha val="90000"/>
          </a:srgbClr>
        </a:solidFill>
        <a:ln>
          <a:solidFill>
            <a:srgbClr val="839097">
              <a:alpha val="90000"/>
            </a:srgbClr>
          </a:solidFill>
        </a:ln>
      </dgm:spPr>
      <dgm:t>
        <a:bodyPr/>
        <a:lstStyle/>
        <a:p>
          <a:r>
            <a:rPr lang="en-US" sz="1200" b="1" dirty="0">
              <a:solidFill>
                <a:schemeClr val="bg1"/>
              </a:solidFill>
              <a:latin typeface="Arial" panose="020B0604020202020204" pitchFamily="34" charset="0"/>
              <a:cs typeface="Arial" panose="020B0604020202020204" pitchFamily="34" charset="0"/>
            </a:rPr>
            <a:t>60 days</a:t>
          </a:r>
        </a:p>
      </dgm:t>
    </dgm:pt>
    <dgm:pt modelId="{CC6532B6-3516-480E-A673-DAC83B864A16}">
      <dgm:prSet custT="1"/>
      <dgm:spPr>
        <a:solidFill>
          <a:srgbClr val="772432"/>
        </a:solidFill>
      </dgm:spPr>
      <dgm:t>
        <a:bodyPr/>
        <a:lstStyle/>
        <a:p>
          <a:pPr algn="ctr"/>
          <a:r>
            <a:rPr lang="en-US" sz="1600" b="1" dirty="0">
              <a:latin typeface="Arial" panose="020B0604020202020204" pitchFamily="34" charset="0"/>
              <a:cs typeface="Arial" panose="020B0604020202020204" pitchFamily="34" charset="0"/>
            </a:rPr>
            <a:t>Debt Referred to Treasury (120 days)</a:t>
          </a:r>
        </a:p>
      </dgm:t>
    </dgm:pt>
    <dgm:pt modelId="{619FCC18-34D1-4CFD-B096-01640873A2A7}" type="sibTrans" cxnId="{52137180-BEC3-4A01-A275-344815F71C46}">
      <dgm:prSet/>
      <dgm:spPr/>
      <dgm:t>
        <a:bodyPr/>
        <a:lstStyle/>
        <a:p>
          <a:endParaRPr lang="en-US"/>
        </a:p>
      </dgm:t>
    </dgm:pt>
    <dgm:pt modelId="{B233F53A-B108-44CD-B126-F7183F663206}" type="parTrans" cxnId="{52137180-BEC3-4A01-A275-344815F71C46}">
      <dgm:prSet/>
      <dgm:spPr/>
      <dgm:t>
        <a:bodyPr/>
        <a:lstStyle/>
        <a:p>
          <a:endParaRPr lang="en-US"/>
        </a:p>
      </dgm:t>
    </dgm:pt>
    <dgm:pt modelId="{BB31074D-1F9E-4EBE-9D7A-089ABB5547E2}" type="pres">
      <dgm:prSet presAssocID="{BE5733FC-F8FF-421C-BD7D-0E9ADA1C6315}" presName="outerComposite" presStyleCnt="0">
        <dgm:presLayoutVars>
          <dgm:chMax val="5"/>
          <dgm:dir/>
          <dgm:resizeHandles val="exact"/>
        </dgm:presLayoutVars>
      </dgm:prSet>
      <dgm:spPr/>
    </dgm:pt>
    <dgm:pt modelId="{4E2E556B-FCA4-4D6F-B510-6020C93B8B5C}" type="pres">
      <dgm:prSet presAssocID="{BE5733FC-F8FF-421C-BD7D-0E9ADA1C6315}" presName="dummyMaxCanvas" presStyleCnt="0">
        <dgm:presLayoutVars/>
      </dgm:prSet>
      <dgm:spPr/>
    </dgm:pt>
    <dgm:pt modelId="{3227CC58-99C8-430A-A258-0D001940ABBA}" type="pres">
      <dgm:prSet presAssocID="{BE5733FC-F8FF-421C-BD7D-0E9ADA1C6315}" presName="FourNodes_1" presStyleLbl="node1" presStyleIdx="0" presStyleCnt="4" custScaleX="48114" custLinFactNeighborX="-25806" custLinFactNeighborY="1831">
        <dgm:presLayoutVars>
          <dgm:bulletEnabled val="1"/>
        </dgm:presLayoutVars>
      </dgm:prSet>
      <dgm:spPr>
        <a:prstGeom prst="notchedRightArrow">
          <a:avLst/>
        </a:prstGeom>
      </dgm:spPr>
    </dgm:pt>
    <dgm:pt modelId="{BC72620E-EFE5-4DE4-B219-0E5825394165}" type="pres">
      <dgm:prSet presAssocID="{BE5733FC-F8FF-421C-BD7D-0E9ADA1C6315}" presName="FourNodes_2" presStyleLbl="node1" presStyleIdx="1" presStyleCnt="4" custScaleX="52857" custLinFactNeighborX="-22622" custLinFactNeighborY="-9634">
        <dgm:presLayoutVars>
          <dgm:bulletEnabled val="1"/>
        </dgm:presLayoutVars>
      </dgm:prSet>
      <dgm:spPr>
        <a:prstGeom prst="notchedRightArrow">
          <a:avLst/>
        </a:prstGeom>
      </dgm:spPr>
    </dgm:pt>
    <dgm:pt modelId="{C4B448C1-9539-4BE5-A2FA-E0899A3D034C}" type="pres">
      <dgm:prSet presAssocID="{BE5733FC-F8FF-421C-BD7D-0E9ADA1C6315}" presName="FourNodes_3" presStyleLbl="node1" presStyleIdx="2" presStyleCnt="4" custScaleX="48356" custLinFactNeighborX="-15420" custLinFactNeighborY="-19267">
        <dgm:presLayoutVars>
          <dgm:bulletEnabled val="1"/>
        </dgm:presLayoutVars>
      </dgm:prSet>
      <dgm:spPr>
        <a:prstGeom prst="notchedRightArrow">
          <a:avLst/>
        </a:prstGeom>
      </dgm:spPr>
    </dgm:pt>
    <dgm:pt modelId="{B0E93D40-B223-4892-B659-905FF089ECE8}" type="pres">
      <dgm:prSet presAssocID="{BE5733FC-F8FF-421C-BD7D-0E9ADA1C6315}" presName="FourNodes_4" presStyleLbl="node1" presStyleIdx="3" presStyleCnt="4" custScaleX="69355" custScaleY="116754" custLinFactNeighborX="27417" custLinFactNeighborY="-31373">
        <dgm:presLayoutVars>
          <dgm:bulletEnabled val="1"/>
        </dgm:presLayoutVars>
      </dgm:prSet>
      <dgm:spPr>
        <a:prstGeom prst="rightArrow">
          <a:avLst/>
        </a:prstGeom>
      </dgm:spPr>
    </dgm:pt>
    <dgm:pt modelId="{BE962ED0-D711-4A18-AE1F-A9478415CEB6}" type="pres">
      <dgm:prSet presAssocID="{BE5733FC-F8FF-421C-BD7D-0E9ADA1C6315}" presName="FourConn_1-2" presStyleLbl="fgAccFollowNode1" presStyleIdx="0" presStyleCnt="3" custScaleX="123479" custScaleY="138914" custLinFactX="-178029" custLinFactNeighborX="-200000" custLinFactNeighborY="-87074">
        <dgm:presLayoutVars>
          <dgm:bulletEnabled val="1"/>
        </dgm:presLayoutVars>
      </dgm:prSet>
      <dgm:spPr/>
    </dgm:pt>
    <dgm:pt modelId="{CBCA4971-DEC2-41B1-AFED-AD16FDF7DB02}" type="pres">
      <dgm:prSet presAssocID="{BE5733FC-F8FF-421C-BD7D-0E9ADA1C6315}" presName="FourConn_2-3" presStyleLbl="fgAccFollowNode1" presStyleIdx="1" presStyleCnt="3" custScaleX="123479" custScaleY="139608" custLinFactX="-130404" custLinFactY="-3345" custLinFactNeighborX="-200000" custLinFactNeighborY="-100000">
        <dgm:presLayoutVars>
          <dgm:bulletEnabled val="1"/>
        </dgm:presLayoutVars>
      </dgm:prSet>
      <dgm:spPr/>
    </dgm:pt>
    <dgm:pt modelId="{E32C6D6A-B0E6-4A3F-AEFA-C77B68283F0F}" type="pres">
      <dgm:prSet presAssocID="{BE5733FC-F8FF-421C-BD7D-0E9ADA1C6315}" presName="FourConn_3-4" presStyleLbl="fgAccFollowNode1" presStyleIdx="2" presStyleCnt="3" custScaleX="123479" custScaleY="138914" custLinFactX="-100000" custLinFactY="-22129" custLinFactNeighborX="-159766" custLinFactNeighborY="-100000">
        <dgm:presLayoutVars>
          <dgm:bulletEnabled val="1"/>
        </dgm:presLayoutVars>
      </dgm:prSet>
      <dgm:spPr/>
    </dgm:pt>
    <dgm:pt modelId="{646BE8B4-FB09-41BA-8B25-53FA4089A111}" type="pres">
      <dgm:prSet presAssocID="{BE5733FC-F8FF-421C-BD7D-0E9ADA1C6315}" presName="FourNodes_1_text" presStyleLbl="node1" presStyleIdx="3" presStyleCnt="4">
        <dgm:presLayoutVars>
          <dgm:bulletEnabled val="1"/>
        </dgm:presLayoutVars>
      </dgm:prSet>
      <dgm:spPr>
        <a:prstGeom prst="notchedRightArrow">
          <a:avLst/>
        </a:prstGeom>
      </dgm:spPr>
    </dgm:pt>
    <dgm:pt modelId="{86AA82E6-C450-4908-B554-0CA5C63B4BA9}" type="pres">
      <dgm:prSet presAssocID="{BE5733FC-F8FF-421C-BD7D-0E9ADA1C6315}" presName="FourNodes_2_text" presStyleLbl="node1" presStyleIdx="3" presStyleCnt="4">
        <dgm:presLayoutVars>
          <dgm:bulletEnabled val="1"/>
        </dgm:presLayoutVars>
      </dgm:prSet>
      <dgm:spPr/>
    </dgm:pt>
    <dgm:pt modelId="{F8C59FAE-75D2-4044-BC00-A70BA5AD71C2}" type="pres">
      <dgm:prSet presAssocID="{BE5733FC-F8FF-421C-BD7D-0E9ADA1C6315}" presName="FourNodes_3_text" presStyleLbl="node1" presStyleIdx="3" presStyleCnt="4">
        <dgm:presLayoutVars>
          <dgm:bulletEnabled val="1"/>
        </dgm:presLayoutVars>
      </dgm:prSet>
      <dgm:spPr/>
    </dgm:pt>
    <dgm:pt modelId="{BAED63AD-817C-455E-B934-990B6B623FB5}" type="pres">
      <dgm:prSet presAssocID="{BE5733FC-F8FF-421C-BD7D-0E9ADA1C6315}" presName="FourNodes_4_text" presStyleLbl="node1" presStyleIdx="3" presStyleCnt="4">
        <dgm:presLayoutVars>
          <dgm:bulletEnabled val="1"/>
        </dgm:presLayoutVars>
      </dgm:prSet>
      <dgm:spPr>
        <a:prstGeom prst="rightArrow">
          <a:avLst/>
        </a:prstGeom>
      </dgm:spPr>
    </dgm:pt>
  </dgm:ptLst>
  <dgm:cxnLst>
    <dgm:cxn modelId="{BC7BB200-0900-4612-AB71-77680E7BE964}" type="presOf" srcId="{18530C11-D504-47EB-A7B1-20055CCCCFA2}" destId="{646BE8B4-FB09-41BA-8B25-53FA4089A111}" srcOrd="1" destOrd="0" presId="urn:microsoft.com/office/officeart/2005/8/layout/vProcess5"/>
    <dgm:cxn modelId="{DB640813-AB16-4BA7-B343-6426BA1546E7}" type="presOf" srcId="{CC6532B6-3516-480E-A673-DAC83B864A16}" destId="{B0E93D40-B223-4892-B659-905FF089ECE8}" srcOrd="0" destOrd="0" presId="urn:microsoft.com/office/officeart/2005/8/layout/vProcess5"/>
    <dgm:cxn modelId="{64492E2A-8F5E-4C0B-9956-6E74D6FB458C}" type="presOf" srcId="{BE5733FC-F8FF-421C-BD7D-0E9ADA1C6315}" destId="{BB31074D-1F9E-4EBE-9D7A-089ABB5547E2}" srcOrd="0" destOrd="0" presId="urn:microsoft.com/office/officeart/2005/8/layout/vProcess5"/>
    <dgm:cxn modelId="{00B60E38-2179-422B-8885-BE3E24122382}" type="presOf" srcId="{DB906368-C174-4A8F-A86A-F9F9FDB89D63}" destId="{86AA82E6-C450-4908-B554-0CA5C63B4BA9}" srcOrd="1" destOrd="0" presId="urn:microsoft.com/office/officeart/2005/8/layout/vProcess5"/>
    <dgm:cxn modelId="{EE31655B-CC9D-4514-8798-B056D80947AD}" srcId="{BE5733FC-F8FF-421C-BD7D-0E9ADA1C6315}" destId="{18530C11-D504-47EB-A7B1-20055CCCCFA2}" srcOrd="0" destOrd="0" parTransId="{55E7A3D6-CEC2-4944-B2CE-C2C6D73B89A9}" sibTransId="{F492D874-FA2B-447D-A0A7-C3E1996D3E8B}"/>
    <dgm:cxn modelId="{B4879D62-99E9-496F-AAE1-33738A9DE1A6}" type="presOf" srcId="{F492D874-FA2B-447D-A0A7-C3E1996D3E8B}" destId="{BE962ED0-D711-4A18-AE1F-A9478415CEB6}" srcOrd="0" destOrd="0" presId="urn:microsoft.com/office/officeart/2005/8/layout/vProcess5"/>
    <dgm:cxn modelId="{994C8256-74BE-48EE-9023-CA92AEA55461}" type="presOf" srcId="{F25149E2-539C-4CBA-A87B-B7887F3ED9E9}" destId="{CBCA4971-DEC2-41B1-AFED-AD16FDF7DB02}" srcOrd="0" destOrd="0" presId="urn:microsoft.com/office/officeart/2005/8/layout/vProcess5"/>
    <dgm:cxn modelId="{52137180-BEC3-4A01-A275-344815F71C46}" srcId="{BE5733FC-F8FF-421C-BD7D-0E9ADA1C6315}" destId="{CC6532B6-3516-480E-A673-DAC83B864A16}" srcOrd="3" destOrd="0" parTransId="{B233F53A-B108-44CD-B126-F7183F663206}" sibTransId="{619FCC18-34D1-4CFD-B096-01640873A2A7}"/>
    <dgm:cxn modelId="{A850AF9F-1D91-4B3F-A20D-E292919F2FC4}" type="presOf" srcId="{28A33D8E-7322-4322-B9CF-89761D4B5E63}" destId="{F8C59FAE-75D2-4044-BC00-A70BA5AD71C2}" srcOrd="1" destOrd="0" presId="urn:microsoft.com/office/officeart/2005/8/layout/vProcess5"/>
    <dgm:cxn modelId="{EF1655A6-15F9-47AB-9A1D-8E4E9F83FE7D}" type="presOf" srcId="{425AA931-AB1F-4FB6-8DA3-21722544740E}" destId="{E32C6D6A-B0E6-4A3F-AEFA-C77B68283F0F}" srcOrd="0" destOrd="0" presId="urn:microsoft.com/office/officeart/2005/8/layout/vProcess5"/>
    <dgm:cxn modelId="{4449E6A6-7734-48F0-A99E-B8C234E679BF}" type="presOf" srcId="{DB906368-C174-4A8F-A86A-F9F9FDB89D63}" destId="{BC72620E-EFE5-4DE4-B219-0E5825394165}" srcOrd="0" destOrd="0" presId="urn:microsoft.com/office/officeart/2005/8/layout/vProcess5"/>
    <dgm:cxn modelId="{38BEC1D7-C5B6-4C68-BB9E-5463AF1D1C8F}" type="presOf" srcId="{18530C11-D504-47EB-A7B1-20055CCCCFA2}" destId="{3227CC58-99C8-430A-A258-0D001940ABBA}" srcOrd="0" destOrd="0" presId="urn:microsoft.com/office/officeart/2005/8/layout/vProcess5"/>
    <dgm:cxn modelId="{22EE7DEA-84F9-4C62-B2CD-518EEC1D79D6}" type="presOf" srcId="{28A33D8E-7322-4322-B9CF-89761D4B5E63}" destId="{C4B448C1-9539-4BE5-A2FA-E0899A3D034C}" srcOrd="0" destOrd="0" presId="urn:microsoft.com/office/officeart/2005/8/layout/vProcess5"/>
    <dgm:cxn modelId="{B97B79EE-755B-4317-AC41-265D239BF7D5}" type="presOf" srcId="{CC6532B6-3516-480E-A673-DAC83B864A16}" destId="{BAED63AD-817C-455E-B934-990B6B623FB5}" srcOrd="1" destOrd="0" presId="urn:microsoft.com/office/officeart/2005/8/layout/vProcess5"/>
    <dgm:cxn modelId="{B72B78F7-7AA6-4477-8CD8-6518F9151C12}" srcId="{BE5733FC-F8FF-421C-BD7D-0E9ADA1C6315}" destId="{DB906368-C174-4A8F-A86A-F9F9FDB89D63}" srcOrd="1" destOrd="0" parTransId="{B9D7025C-30D2-4A53-8E9A-639CC9ECE48D}" sibTransId="{F25149E2-539C-4CBA-A87B-B7887F3ED9E9}"/>
    <dgm:cxn modelId="{719F60FC-5B7D-4944-B26B-C35AA6FDC924}" srcId="{BE5733FC-F8FF-421C-BD7D-0E9ADA1C6315}" destId="{28A33D8E-7322-4322-B9CF-89761D4B5E63}" srcOrd="2" destOrd="0" parTransId="{3F753493-E42D-4049-9904-B602022D160C}" sibTransId="{425AA931-AB1F-4FB6-8DA3-21722544740E}"/>
    <dgm:cxn modelId="{6AE01CA0-7970-4123-BF37-8C91762EE0DA}" type="presParOf" srcId="{BB31074D-1F9E-4EBE-9D7A-089ABB5547E2}" destId="{4E2E556B-FCA4-4D6F-B510-6020C93B8B5C}" srcOrd="0" destOrd="0" presId="urn:microsoft.com/office/officeart/2005/8/layout/vProcess5"/>
    <dgm:cxn modelId="{0E9A4639-D355-4546-8223-53707DF05CEC}" type="presParOf" srcId="{BB31074D-1F9E-4EBE-9D7A-089ABB5547E2}" destId="{3227CC58-99C8-430A-A258-0D001940ABBA}" srcOrd="1" destOrd="0" presId="urn:microsoft.com/office/officeart/2005/8/layout/vProcess5"/>
    <dgm:cxn modelId="{227A9482-4F25-4789-BF46-5425BF216EBA}" type="presParOf" srcId="{BB31074D-1F9E-4EBE-9D7A-089ABB5547E2}" destId="{BC72620E-EFE5-4DE4-B219-0E5825394165}" srcOrd="2" destOrd="0" presId="urn:microsoft.com/office/officeart/2005/8/layout/vProcess5"/>
    <dgm:cxn modelId="{6C349BBC-94A6-423C-AB8A-B506F1AEEA5A}" type="presParOf" srcId="{BB31074D-1F9E-4EBE-9D7A-089ABB5547E2}" destId="{C4B448C1-9539-4BE5-A2FA-E0899A3D034C}" srcOrd="3" destOrd="0" presId="urn:microsoft.com/office/officeart/2005/8/layout/vProcess5"/>
    <dgm:cxn modelId="{F6623950-A208-449B-A911-D8F1EFEB5C73}" type="presParOf" srcId="{BB31074D-1F9E-4EBE-9D7A-089ABB5547E2}" destId="{B0E93D40-B223-4892-B659-905FF089ECE8}" srcOrd="4" destOrd="0" presId="urn:microsoft.com/office/officeart/2005/8/layout/vProcess5"/>
    <dgm:cxn modelId="{7AEBC168-B8C3-474A-A65D-72D290D2697F}" type="presParOf" srcId="{BB31074D-1F9E-4EBE-9D7A-089ABB5547E2}" destId="{BE962ED0-D711-4A18-AE1F-A9478415CEB6}" srcOrd="5" destOrd="0" presId="urn:microsoft.com/office/officeart/2005/8/layout/vProcess5"/>
    <dgm:cxn modelId="{AECCC69D-D519-40ED-822E-F67095903BD1}" type="presParOf" srcId="{BB31074D-1F9E-4EBE-9D7A-089ABB5547E2}" destId="{CBCA4971-DEC2-41B1-AFED-AD16FDF7DB02}" srcOrd="6" destOrd="0" presId="urn:microsoft.com/office/officeart/2005/8/layout/vProcess5"/>
    <dgm:cxn modelId="{7B92AAD6-5F2F-4E4A-878C-3F48B9F9D834}" type="presParOf" srcId="{BB31074D-1F9E-4EBE-9D7A-089ABB5547E2}" destId="{E32C6D6A-B0E6-4A3F-AEFA-C77B68283F0F}" srcOrd="7" destOrd="0" presId="urn:microsoft.com/office/officeart/2005/8/layout/vProcess5"/>
    <dgm:cxn modelId="{9C451FD5-7B56-4AF7-900B-9418EC1C5615}" type="presParOf" srcId="{BB31074D-1F9E-4EBE-9D7A-089ABB5547E2}" destId="{646BE8B4-FB09-41BA-8B25-53FA4089A111}" srcOrd="8" destOrd="0" presId="urn:microsoft.com/office/officeart/2005/8/layout/vProcess5"/>
    <dgm:cxn modelId="{5A98F2A4-85A7-470D-B167-1305919E0924}" type="presParOf" srcId="{BB31074D-1F9E-4EBE-9D7A-089ABB5547E2}" destId="{86AA82E6-C450-4908-B554-0CA5C63B4BA9}" srcOrd="9" destOrd="0" presId="urn:microsoft.com/office/officeart/2005/8/layout/vProcess5"/>
    <dgm:cxn modelId="{6C03A1D0-67B5-414D-A24E-B9A597B04C63}" type="presParOf" srcId="{BB31074D-1F9E-4EBE-9D7A-089ABB5547E2}" destId="{F8C59FAE-75D2-4044-BC00-A70BA5AD71C2}" srcOrd="10" destOrd="0" presId="urn:microsoft.com/office/officeart/2005/8/layout/vProcess5"/>
    <dgm:cxn modelId="{325826AB-5F17-4332-AECC-6F5FFDDB15D2}" type="presParOf" srcId="{BB31074D-1F9E-4EBE-9D7A-089ABB5547E2}" destId="{BAED63AD-817C-455E-B934-990B6B623FB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9C8D1-4B23-445C-8A36-F6740D7662CA}"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DF5A8240-7392-45F6-BE57-4910D76F9152}">
      <dgm:prSet phldrT="[Text]" custT="1"/>
      <dgm:spPr>
        <a:xfrm>
          <a:off x="2669635" y="1698353"/>
          <a:ext cx="1455731" cy="1455731"/>
        </a:xfrm>
        <a:prstGeom prst="roundRect">
          <a:avLst/>
        </a:prstGeom>
        <a:solidFill>
          <a:srgbClr val="003F72"/>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800" b="1" dirty="0">
              <a:solidFill>
                <a:sysClr val="window" lastClr="FFFFFF"/>
              </a:solidFill>
              <a:latin typeface="Arial" panose="020B0604020202020204" pitchFamily="34" charset="0"/>
              <a:ea typeface="+mn-ea"/>
              <a:cs typeface="Arial" panose="020B0604020202020204" pitchFamily="34" charset="0"/>
            </a:rPr>
            <a:t>School Options</a:t>
          </a:r>
        </a:p>
      </dgm:t>
    </dgm:pt>
    <dgm:pt modelId="{833B0B9A-90C0-4D36-A9EA-3DB3642DE8A7}" type="parTrans" cxnId="{C311213C-94D3-417B-8E5F-73DA3ADB1EFF}">
      <dgm:prSet/>
      <dgm:spPr/>
      <dgm:t>
        <a:bodyPr/>
        <a:lstStyle/>
        <a:p>
          <a:endParaRPr lang="en-US"/>
        </a:p>
      </dgm:t>
    </dgm:pt>
    <dgm:pt modelId="{F81B6A98-EE39-41AB-9CD5-56E685A26AF6}" type="sibTrans" cxnId="{C311213C-94D3-417B-8E5F-73DA3ADB1EFF}">
      <dgm:prSet/>
      <dgm:spPr/>
      <dgm:t>
        <a:bodyPr/>
        <a:lstStyle/>
        <a:p>
          <a:endParaRPr lang="en-US"/>
        </a:p>
      </dgm:t>
    </dgm:pt>
    <dgm:pt modelId="{F9A6353F-52FE-4CDE-A0A3-E3849192FA60}">
      <dgm:prSet phldrT="[Text]" custT="1"/>
      <dgm:spPr>
        <a:xfrm>
          <a:off x="2909831" y="417"/>
          <a:ext cx="975340" cy="975340"/>
        </a:xfrm>
        <a:prstGeom prst="roundRect">
          <a:avLst/>
        </a:prstGeom>
        <a:solidFill>
          <a:srgbClr val="0083BE"/>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Pay in Full</a:t>
          </a:r>
        </a:p>
      </dgm:t>
    </dgm:pt>
    <dgm:pt modelId="{EDF63651-99C9-4984-B9C3-1D5A28950892}" type="parTrans" cxnId="{FF6C98E0-7F4E-4F7E-A008-B33375527A69}">
      <dgm:prSet/>
      <dgm:spPr>
        <a:xfrm rot="16200000">
          <a:off x="3036203" y="1337055"/>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dirty="0"/>
        </a:p>
      </dgm:t>
    </dgm:pt>
    <dgm:pt modelId="{6B5E5B61-C8CB-4274-A4C2-F4CEAB0C0D33}" type="sibTrans" cxnId="{FF6C98E0-7F4E-4F7E-A008-B33375527A69}">
      <dgm:prSet/>
      <dgm:spPr/>
      <dgm:t>
        <a:bodyPr/>
        <a:lstStyle/>
        <a:p>
          <a:endParaRPr lang="en-US"/>
        </a:p>
      </dgm:t>
    </dgm:pt>
    <dgm:pt modelId="{23D4698E-B549-48A0-A9D4-F78AF3178A11}">
      <dgm:prSet phldrT="[Text]" custT="1"/>
      <dgm:spPr>
        <a:xfrm>
          <a:off x="971699" y="1938548"/>
          <a:ext cx="975340"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Dispute</a:t>
          </a:r>
        </a:p>
      </dgm:t>
    </dgm:pt>
    <dgm:pt modelId="{C302FAF4-3B5D-4105-B24B-DCAFEA857EC4}" type="parTrans" cxnId="{1E11882A-F336-40DD-95CA-26D48FACDC58}">
      <dgm:prSet/>
      <dgm:spPr>
        <a:xfrm rot="10800000">
          <a:off x="1947039" y="2426219"/>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dirty="0"/>
        </a:p>
      </dgm:t>
    </dgm:pt>
    <dgm:pt modelId="{BF058E9E-7E0F-4FF7-9128-7606229FB3B1}" type="sibTrans" cxnId="{1E11882A-F336-40DD-95CA-26D48FACDC58}">
      <dgm:prSet/>
      <dgm:spPr/>
      <dgm:t>
        <a:bodyPr/>
        <a:lstStyle/>
        <a:p>
          <a:endParaRPr lang="en-US"/>
        </a:p>
      </dgm:t>
    </dgm:pt>
    <dgm:pt modelId="{70A79D14-ADD1-4B5A-85C1-8B7039A61A61}">
      <dgm:prSet phldrT="[Text]" custT="1"/>
      <dgm:spPr>
        <a:xfrm>
          <a:off x="4647843" y="1938548"/>
          <a:ext cx="1375580"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Compromise</a:t>
          </a:r>
        </a:p>
      </dgm:t>
    </dgm:pt>
    <dgm:pt modelId="{B5B4D4A2-829E-43DD-BFB5-DF9979C5D952}" type="parTrans" cxnId="{993B7568-8E57-4890-B629-30449B26C2EF}">
      <dgm:prSet/>
      <dgm:spPr>
        <a:xfrm>
          <a:off x="4125367" y="2426218"/>
          <a:ext cx="522475" cy="0"/>
        </a:xfrm>
        <a:custGeom>
          <a:avLst/>
          <a:gdLst/>
          <a:ahLst/>
          <a:cxnLst/>
          <a:rect l="0" t="0" r="0" b="0"/>
          <a:pathLst>
            <a:path>
              <a:moveTo>
                <a:pt x="0" y="0"/>
              </a:moveTo>
              <a:lnTo>
                <a:pt x="522475"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dirty="0"/>
        </a:p>
      </dgm:t>
    </dgm:pt>
    <dgm:pt modelId="{CDBE4CE3-8BB4-4CFF-BEA6-1C62EE986D6F}" type="sibTrans" cxnId="{993B7568-8E57-4890-B629-30449B26C2EF}">
      <dgm:prSet/>
      <dgm:spPr/>
      <dgm:t>
        <a:bodyPr/>
        <a:lstStyle/>
        <a:p>
          <a:endParaRPr lang="en-US"/>
        </a:p>
      </dgm:t>
    </dgm:pt>
    <dgm:pt modelId="{63BA77EC-9820-4E50-9D23-FE973F2FCC51}">
      <dgm:prSet phldrT="[Text]" custT="1"/>
      <dgm:spPr>
        <a:xfrm>
          <a:off x="2789050" y="3876680"/>
          <a:ext cx="1216902" cy="975340"/>
        </a:xfrm>
        <a:prstGeom prst="roundRect">
          <a:avLst/>
        </a:prstGeom>
        <a:solidFill>
          <a:srgbClr val="4B5055"/>
        </a:soli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Arial" panose="020B0604020202020204" pitchFamily="34" charset="0"/>
              <a:ea typeface="+mn-ea"/>
              <a:cs typeface="Arial" panose="020B0604020202020204" pitchFamily="34" charset="0"/>
            </a:rPr>
            <a:t>Payment Plan</a:t>
          </a:r>
        </a:p>
      </dgm:t>
    </dgm:pt>
    <dgm:pt modelId="{329FC6A4-20E6-4407-AA55-60BBF028E515}" type="parTrans" cxnId="{B12AD3D6-134D-4259-84D7-7C02778ECEA7}">
      <dgm:prSet/>
      <dgm:spPr>
        <a:xfrm rot="5400000">
          <a:off x="3036203" y="3515382"/>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a:p>
      </dgm:t>
    </dgm:pt>
    <dgm:pt modelId="{FA4A0D30-423F-4437-9EEB-5F875C425D3F}" type="sibTrans" cxnId="{B12AD3D6-134D-4259-84D7-7C02778ECEA7}">
      <dgm:prSet/>
      <dgm:spPr/>
      <dgm:t>
        <a:bodyPr/>
        <a:lstStyle/>
        <a:p>
          <a:endParaRPr lang="en-US"/>
        </a:p>
      </dgm:t>
    </dgm:pt>
    <dgm:pt modelId="{B61045CD-157A-4EFF-831D-ED7531DB61A8}" type="pres">
      <dgm:prSet presAssocID="{8539C8D1-4B23-445C-8A36-F6740D7662CA}" presName="Name0" presStyleCnt="0">
        <dgm:presLayoutVars>
          <dgm:chMax val="1"/>
          <dgm:chPref val="1"/>
          <dgm:dir/>
          <dgm:animOne val="branch"/>
          <dgm:animLvl val="lvl"/>
        </dgm:presLayoutVars>
      </dgm:prSet>
      <dgm:spPr/>
    </dgm:pt>
    <dgm:pt modelId="{5AAB9355-E697-468B-B0E3-1432304BC8B8}" type="pres">
      <dgm:prSet presAssocID="{DF5A8240-7392-45F6-BE57-4910D76F9152}" presName="singleCycle" presStyleCnt="0"/>
      <dgm:spPr/>
    </dgm:pt>
    <dgm:pt modelId="{8CA1E75E-AC18-4439-A235-28BBDAE82526}" type="pres">
      <dgm:prSet presAssocID="{DF5A8240-7392-45F6-BE57-4910D76F9152}" presName="singleCenter" presStyleLbl="node1" presStyleIdx="0" presStyleCnt="5" custScaleX="134277">
        <dgm:presLayoutVars>
          <dgm:chMax val="7"/>
          <dgm:chPref val="7"/>
        </dgm:presLayoutVars>
      </dgm:prSet>
      <dgm:spPr/>
    </dgm:pt>
    <dgm:pt modelId="{B8B4761C-ED9B-4FAD-8CA2-A50D39088E65}" type="pres">
      <dgm:prSet presAssocID="{EDF63651-99C9-4984-B9C3-1D5A28950892}" presName="Name56" presStyleLbl="parChTrans1D2" presStyleIdx="0" presStyleCnt="4"/>
      <dgm:spPr/>
    </dgm:pt>
    <dgm:pt modelId="{42962F72-454F-4523-AEAD-5A33D8297BB5}" type="pres">
      <dgm:prSet presAssocID="{F9A6353F-52FE-4CDE-A0A3-E3849192FA60}" presName="text0" presStyleLbl="node1" presStyleIdx="1" presStyleCnt="5" custScaleX="169162">
        <dgm:presLayoutVars>
          <dgm:bulletEnabled val="1"/>
        </dgm:presLayoutVars>
      </dgm:prSet>
      <dgm:spPr/>
    </dgm:pt>
    <dgm:pt modelId="{24B33C8D-9358-474C-BBD0-A414E5FB28E9}" type="pres">
      <dgm:prSet presAssocID="{B5B4D4A2-829E-43DD-BFB5-DF9979C5D952}" presName="Name56" presStyleLbl="parChTrans1D2" presStyleIdx="1" presStyleCnt="4"/>
      <dgm:spPr/>
    </dgm:pt>
    <dgm:pt modelId="{9060E577-DBF8-46DF-8C7D-DCF1C2194E6B}" type="pres">
      <dgm:prSet presAssocID="{70A79D14-ADD1-4B5A-85C1-8B7039A61A61}" presName="text0" presStyleLbl="node1" presStyleIdx="2" presStyleCnt="5" custScaleX="187686" custRadScaleRad="117311">
        <dgm:presLayoutVars>
          <dgm:bulletEnabled val="1"/>
        </dgm:presLayoutVars>
      </dgm:prSet>
      <dgm:spPr/>
    </dgm:pt>
    <dgm:pt modelId="{9C2BDE02-48EE-4F98-8C13-2D810CF1A249}" type="pres">
      <dgm:prSet presAssocID="{329FC6A4-20E6-4407-AA55-60BBF028E515}" presName="Name56" presStyleLbl="parChTrans1D2" presStyleIdx="2" presStyleCnt="4"/>
      <dgm:spPr/>
    </dgm:pt>
    <dgm:pt modelId="{625C273C-F511-45B2-AEF3-AA02578F8F66}" type="pres">
      <dgm:prSet presAssocID="{63BA77EC-9820-4E50-9D23-FE973F2FCC51}" presName="text0" presStyleLbl="node1" presStyleIdx="3" presStyleCnt="5" custScaleX="231664">
        <dgm:presLayoutVars>
          <dgm:bulletEnabled val="1"/>
        </dgm:presLayoutVars>
      </dgm:prSet>
      <dgm:spPr/>
    </dgm:pt>
    <dgm:pt modelId="{E8913248-61BA-4E1D-B5EC-D912EE0A8F79}" type="pres">
      <dgm:prSet presAssocID="{C302FAF4-3B5D-4105-B24B-DCAFEA857EC4}" presName="Name56" presStyleLbl="parChTrans1D2" presStyleIdx="3" presStyleCnt="4"/>
      <dgm:spPr/>
    </dgm:pt>
    <dgm:pt modelId="{642B3034-FBCC-4593-B352-7271D3C7EBBD}" type="pres">
      <dgm:prSet presAssocID="{23D4698E-B549-48A0-A9D4-F78AF3178A11}" presName="text0" presStyleLbl="node1" presStyleIdx="4" presStyleCnt="5" custScaleX="187504" custRadScaleRad="117402">
        <dgm:presLayoutVars>
          <dgm:bulletEnabled val="1"/>
        </dgm:presLayoutVars>
      </dgm:prSet>
      <dgm:spPr/>
    </dgm:pt>
  </dgm:ptLst>
  <dgm:cxnLst>
    <dgm:cxn modelId="{F333CD02-35A8-4FCE-941F-BA999057C523}" type="presOf" srcId="{EDF63651-99C9-4984-B9C3-1D5A28950892}" destId="{B8B4761C-ED9B-4FAD-8CA2-A50D39088E65}" srcOrd="0" destOrd="0" presId="urn:microsoft.com/office/officeart/2008/layout/RadialCluster"/>
    <dgm:cxn modelId="{25CDB00B-844E-42F6-9DCD-2C4DE01E3463}" type="presOf" srcId="{DF5A8240-7392-45F6-BE57-4910D76F9152}" destId="{8CA1E75E-AC18-4439-A235-28BBDAE82526}" srcOrd="0" destOrd="0" presId="urn:microsoft.com/office/officeart/2008/layout/RadialCluster"/>
    <dgm:cxn modelId="{8DE27320-A74F-421C-8889-62EDE9D0ED31}" type="presOf" srcId="{23D4698E-B549-48A0-A9D4-F78AF3178A11}" destId="{642B3034-FBCC-4593-B352-7271D3C7EBBD}" srcOrd="0" destOrd="0" presId="urn:microsoft.com/office/officeart/2008/layout/RadialCluster"/>
    <dgm:cxn modelId="{873D5121-A7B7-4712-84D7-726A1C7022BA}" type="presOf" srcId="{B5B4D4A2-829E-43DD-BFB5-DF9979C5D952}" destId="{24B33C8D-9358-474C-BBD0-A414E5FB28E9}" srcOrd="0" destOrd="0" presId="urn:microsoft.com/office/officeart/2008/layout/RadialCluster"/>
    <dgm:cxn modelId="{1E11882A-F336-40DD-95CA-26D48FACDC58}" srcId="{DF5A8240-7392-45F6-BE57-4910D76F9152}" destId="{23D4698E-B549-48A0-A9D4-F78AF3178A11}" srcOrd="3" destOrd="0" parTransId="{C302FAF4-3B5D-4105-B24B-DCAFEA857EC4}" sibTransId="{BF058E9E-7E0F-4FF7-9128-7606229FB3B1}"/>
    <dgm:cxn modelId="{C311213C-94D3-417B-8E5F-73DA3ADB1EFF}" srcId="{8539C8D1-4B23-445C-8A36-F6740D7662CA}" destId="{DF5A8240-7392-45F6-BE57-4910D76F9152}" srcOrd="0" destOrd="0" parTransId="{833B0B9A-90C0-4D36-A9EA-3DB3642DE8A7}" sibTransId="{F81B6A98-EE39-41AB-9CD5-56E685A26AF6}"/>
    <dgm:cxn modelId="{3B861A3D-824E-45A4-B7AD-A1E089D25F41}" type="presOf" srcId="{C302FAF4-3B5D-4105-B24B-DCAFEA857EC4}" destId="{E8913248-61BA-4E1D-B5EC-D912EE0A8F79}" srcOrd="0" destOrd="0" presId="urn:microsoft.com/office/officeart/2008/layout/RadialCluster"/>
    <dgm:cxn modelId="{993B7568-8E57-4890-B629-30449B26C2EF}" srcId="{DF5A8240-7392-45F6-BE57-4910D76F9152}" destId="{70A79D14-ADD1-4B5A-85C1-8B7039A61A61}" srcOrd="1" destOrd="0" parTransId="{B5B4D4A2-829E-43DD-BFB5-DF9979C5D952}" sibTransId="{CDBE4CE3-8BB4-4CFF-BEA6-1C62EE986D6F}"/>
    <dgm:cxn modelId="{B0BA8297-3F2B-45BE-AE45-EFBB49CED18C}" type="presOf" srcId="{F9A6353F-52FE-4CDE-A0A3-E3849192FA60}" destId="{42962F72-454F-4523-AEAD-5A33D8297BB5}" srcOrd="0" destOrd="0" presId="urn:microsoft.com/office/officeart/2008/layout/RadialCluster"/>
    <dgm:cxn modelId="{9335D4A8-31E9-4FFA-B66C-4AC343529DA6}" type="presOf" srcId="{329FC6A4-20E6-4407-AA55-60BBF028E515}" destId="{9C2BDE02-48EE-4F98-8C13-2D810CF1A249}" srcOrd="0" destOrd="0" presId="urn:microsoft.com/office/officeart/2008/layout/RadialCluster"/>
    <dgm:cxn modelId="{638D0CBC-DE2D-4219-82B6-1074645DC3AD}" type="presOf" srcId="{70A79D14-ADD1-4B5A-85C1-8B7039A61A61}" destId="{9060E577-DBF8-46DF-8C7D-DCF1C2194E6B}" srcOrd="0" destOrd="0" presId="urn:microsoft.com/office/officeart/2008/layout/RadialCluster"/>
    <dgm:cxn modelId="{86CF78CE-B366-43AB-9030-7961E32C07BD}" type="presOf" srcId="{63BA77EC-9820-4E50-9D23-FE973F2FCC51}" destId="{625C273C-F511-45B2-AEF3-AA02578F8F66}" srcOrd="0" destOrd="0" presId="urn:microsoft.com/office/officeart/2008/layout/RadialCluster"/>
    <dgm:cxn modelId="{B12AD3D6-134D-4259-84D7-7C02778ECEA7}" srcId="{DF5A8240-7392-45F6-BE57-4910D76F9152}" destId="{63BA77EC-9820-4E50-9D23-FE973F2FCC51}" srcOrd="2" destOrd="0" parTransId="{329FC6A4-20E6-4407-AA55-60BBF028E515}" sibTransId="{FA4A0D30-423F-4437-9EEB-5F875C425D3F}"/>
    <dgm:cxn modelId="{FF6C98E0-7F4E-4F7E-A008-B33375527A69}" srcId="{DF5A8240-7392-45F6-BE57-4910D76F9152}" destId="{F9A6353F-52FE-4CDE-A0A3-E3849192FA60}" srcOrd="0" destOrd="0" parTransId="{EDF63651-99C9-4984-B9C3-1D5A28950892}" sibTransId="{6B5E5B61-C8CB-4274-A4C2-F4CEAB0C0D33}"/>
    <dgm:cxn modelId="{00FC85ED-5781-40C7-81FE-09CF5EDF5D81}" type="presOf" srcId="{8539C8D1-4B23-445C-8A36-F6740D7662CA}" destId="{B61045CD-157A-4EFF-831D-ED7531DB61A8}" srcOrd="0" destOrd="0" presId="urn:microsoft.com/office/officeart/2008/layout/RadialCluster"/>
    <dgm:cxn modelId="{6ED3179B-3F37-4672-9BA0-EB0C23CFB91A}" type="presParOf" srcId="{B61045CD-157A-4EFF-831D-ED7531DB61A8}" destId="{5AAB9355-E697-468B-B0E3-1432304BC8B8}" srcOrd="0" destOrd="0" presId="urn:microsoft.com/office/officeart/2008/layout/RadialCluster"/>
    <dgm:cxn modelId="{E1A58C24-238D-4D74-AB19-8794F3BC5FE3}" type="presParOf" srcId="{5AAB9355-E697-468B-B0E3-1432304BC8B8}" destId="{8CA1E75E-AC18-4439-A235-28BBDAE82526}" srcOrd="0" destOrd="0" presId="urn:microsoft.com/office/officeart/2008/layout/RadialCluster"/>
    <dgm:cxn modelId="{E7F10870-78DB-46A8-AA1D-44A2977BCEC9}" type="presParOf" srcId="{5AAB9355-E697-468B-B0E3-1432304BC8B8}" destId="{B8B4761C-ED9B-4FAD-8CA2-A50D39088E65}" srcOrd="1" destOrd="0" presId="urn:microsoft.com/office/officeart/2008/layout/RadialCluster"/>
    <dgm:cxn modelId="{17C58234-F43A-4797-8916-2B334C86278C}" type="presParOf" srcId="{5AAB9355-E697-468B-B0E3-1432304BC8B8}" destId="{42962F72-454F-4523-AEAD-5A33D8297BB5}" srcOrd="2" destOrd="0" presId="urn:microsoft.com/office/officeart/2008/layout/RadialCluster"/>
    <dgm:cxn modelId="{20564193-3562-4588-8C9C-70620A786193}" type="presParOf" srcId="{5AAB9355-E697-468B-B0E3-1432304BC8B8}" destId="{24B33C8D-9358-474C-BBD0-A414E5FB28E9}" srcOrd="3" destOrd="0" presId="urn:microsoft.com/office/officeart/2008/layout/RadialCluster"/>
    <dgm:cxn modelId="{9AD1867E-10F0-4ADB-B02E-E5DE97DBA81A}" type="presParOf" srcId="{5AAB9355-E697-468B-B0E3-1432304BC8B8}" destId="{9060E577-DBF8-46DF-8C7D-DCF1C2194E6B}" srcOrd="4" destOrd="0" presId="urn:microsoft.com/office/officeart/2008/layout/RadialCluster"/>
    <dgm:cxn modelId="{E8DFA250-E14D-4C64-ADDC-7D0F17709B97}" type="presParOf" srcId="{5AAB9355-E697-468B-B0E3-1432304BC8B8}" destId="{9C2BDE02-48EE-4F98-8C13-2D810CF1A249}" srcOrd="5" destOrd="0" presId="urn:microsoft.com/office/officeart/2008/layout/RadialCluster"/>
    <dgm:cxn modelId="{968E1226-C038-4E41-BE49-C614314E9CC0}" type="presParOf" srcId="{5AAB9355-E697-468B-B0E3-1432304BC8B8}" destId="{625C273C-F511-45B2-AEF3-AA02578F8F66}" srcOrd="6" destOrd="0" presId="urn:microsoft.com/office/officeart/2008/layout/RadialCluster"/>
    <dgm:cxn modelId="{5E780D4B-1225-40B5-931C-FCB37BE69059}" type="presParOf" srcId="{5AAB9355-E697-468B-B0E3-1432304BC8B8}" destId="{E8913248-61BA-4E1D-B5EC-D912EE0A8F79}" srcOrd="7" destOrd="0" presId="urn:microsoft.com/office/officeart/2008/layout/RadialCluster"/>
    <dgm:cxn modelId="{4FBBF780-14EC-4D49-891D-E302467CB6BC}" type="presParOf" srcId="{5AAB9355-E697-468B-B0E3-1432304BC8B8}" destId="{642B3034-FBCC-4593-B352-7271D3C7EBBD}"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39C8D1-4B23-445C-8A36-F6740D7662CA}"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DF5A8240-7392-45F6-BE57-4910D76F9152}">
      <dgm:prSet phldrT="[Text]"/>
      <dgm:spPr>
        <a:solidFill>
          <a:srgbClr val="4B5055"/>
        </a:solidFill>
      </dgm:spPr>
      <dgm:t>
        <a:bodyPr/>
        <a:lstStyle/>
        <a:p>
          <a:r>
            <a:rPr lang="en-US" b="1" dirty="0">
              <a:latin typeface="Arial" panose="020B0604020202020204" pitchFamily="34" charset="0"/>
              <a:cs typeface="Arial" panose="020B0604020202020204" pitchFamily="34" charset="0"/>
            </a:rPr>
            <a:t>Student Options</a:t>
          </a:r>
        </a:p>
      </dgm:t>
    </dgm:pt>
    <dgm:pt modelId="{833B0B9A-90C0-4D36-A9EA-3DB3642DE8A7}" type="parTrans" cxnId="{C311213C-94D3-417B-8E5F-73DA3ADB1EFF}">
      <dgm:prSet/>
      <dgm:spPr/>
      <dgm:t>
        <a:bodyPr/>
        <a:lstStyle/>
        <a:p>
          <a:endParaRPr lang="en-US">
            <a:latin typeface="Arial" panose="020B0604020202020204" pitchFamily="34" charset="0"/>
            <a:cs typeface="Arial" panose="020B0604020202020204" pitchFamily="34" charset="0"/>
          </a:endParaRPr>
        </a:p>
      </dgm:t>
    </dgm:pt>
    <dgm:pt modelId="{F81B6A98-EE39-41AB-9CD5-56E685A26AF6}" type="sibTrans" cxnId="{C311213C-94D3-417B-8E5F-73DA3ADB1EFF}">
      <dgm:prSet/>
      <dgm:spPr/>
      <dgm:t>
        <a:bodyPr/>
        <a:lstStyle/>
        <a:p>
          <a:endParaRPr lang="en-US">
            <a:latin typeface="Arial" panose="020B0604020202020204" pitchFamily="34" charset="0"/>
            <a:cs typeface="Arial" panose="020B0604020202020204" pitchFamily="34" charset="0"/>
          </a:endParaRPr>
        </a:p>
      </dgm:t>
    </dgm:pt>
    <dgm:pt modelId="{F9A6353F-52FE-4CDE-A0A3-E3849192FA60}">
      <dgm:prSet phldrT="[Text]" custT="1"/>
      <dgm:spPr>
        <a:solidFill>
          <a:srgbClr val="0083BE"/>
        </a:solidFill>
      </dgm:spPr>
      <dgm:t>
        <a:bodyPr/>
        <a:lstStyle/>
        <a:p>
          <a:r>
            <a:rPr lang="en-US" sz="2000" b="1" dirty="0">
              <a:latin typeface="Arial" panose="020B0604020202020204" pitchFamily="34" charset="0"/>
              <a:cs typeface="Arial" panose="020B0604020202020204" pitchFamily="34" charset="0"/>
            </a:rPr>
            <a:t>Pay in Full</a:t>
          </a:r>
        </a:p>
      </dgm:t>
    </dgm:pt>
    <dgm:pt modelId="{EDF63651-99C9-4984-B9C3-1D5A28950892}" type="parTrans" cxnId="{FF6C98E0-7F4E-4F7E-A008-B33375527A69}">
      <dgm:prSet/>
      <dgm:spPr/>
      <dgm:t>
        <a:bodyPr/>
        <a:lstStyle/>
        <a:p>
          <a:endParaRPr lang="en-US" dirty="0">
            <a:latin typeface="Arial" panose="020B0604020202020204" pitchFamily="34" charset="0"/>
            <a:cs typeface="Arial" panose="020B0604020202020204" pitchFamily="34" charset="0"/>
          </a:endParaRPr>
        </a:p>
      </dgm:t>
    </dgm:pt>
    <dgm:pt modelId="{6B5E5B61-C8CB-4274-A4C2-F4CEAB0C0D33}" type="sibTrans" cxnId="{FF6C98E0-7F4E-4F7E-A008-B33375527A69}">
      <dgm:prSet/>
      <dgm:spPr/>
      <dgm:t>
        <a:bodyPr/>
        <a:lstStyle/>
        <a:p>
          <a:endParaRPr lang="en-US">
            <a:latin typeface="Arial" panose="020B0604020202020204" pitchFamily="34" charset="0"/>
            <a:cs typeface="Arial" panose="020B0604020202020204" pitchFamily="34" charset="0"/>
          </a:endParaRPr>
        </a:p>
      </dgm:t>
    </dgm:pt>
    <dgm:pt modelId="{23D4698E-B549-48A0-A9D4-F78AF3178A11}">
      <dgm:prSet phldrT="[Text]" custT="1"/>
      <dgm:spPr>
        <a:solidFill>
          <a:schemeClr val="accent5">
            <a:lumMod val="50000"/>
          </a:schemeClr>
        </a:solidFill>
      </dgm:spPr>
      <dgm:t>
        <a:bodyPr/>
        <a:lstStyle/>
        <a:p>
          <a:r>
            <a:rPr lang="en-US" sz="2000" b="1" dirty="0">
              <a:latin typeface="Arial" panose="020B0604020202020204" pitchFamily="34" charset="0"/>
              <a:cs typeface="Arial" panose="020B0604020202020204" pitchFamily="34" charset="0"/>
            </a:rPr>
            <a:t>Dispute</a:t>
          </a:r>
        </a:p>
      </dgm:t>
    </dgm:pt>
    <dgm:pt modelId="{C302FAF4-3B5D-4105-B24B-DCAFEA857EC4}" type="parTrans" cxnId="{1E11882A-F336-40DD-95CA-26D48FACDC58}">
      <dgm:prSet/>
      <dgm:spPr/>
      <dgm:t>
        <a:bodyPr/>
        <a:lstStyle/>
        <a:p>
          <a:endParaRPr lang="en-US" dirty="0">
            <a:latin typeface="Arial" panose="020B0604020202020204" pitchFamily="34" charset="0"/>
            <a:cs typeface="Arial" panose="020B0604020202020204" pitchFamily="34" charset="0"/>
          </a:endParaRPr>
        </a:p>
      </dgm:t>
    </dgm:pt>
    <dgm:pt modelId="{BF058E9E-7E0F-4FF7-9128-7606229FB3B1}" type="sibTrans" cxnId="{1E11882A-F336-40DD-95CA-26D48FACDC58}">
      <dgm:prSet/>
      <dgm:spPr/>
      <dgm:t>
        <a:bodyPr/>
        <a:lstStyle/>
        <a:p>
          <a:endParaRPr lang="en-US">
            <a:latin typeface="Arial" panose="020B0604020202020204" pitchFamily="34" charset="0"/>
            <a:cs typeface="Arial" panose="020B0604020202020204" pitchFamily="34" charset="0"/>
          </a:endParaRPr>
        </a:p>
      </dgm:t>
    </dgm:pt>
    <dgm:pt modelId="{70A79D14-ADD1-4B5A-85C1-8B7039A61A61}">
      <dgm:prSet phldrT="[Text]" custT="1"/>
      <dgm:spPr>
        <a:solidFill>
          <a:srgbClr val="003F72"/>
        </a:solidFill>
      </dgm:spPr>
      <dgm:t>
        <a:bodyPr/>
        <a:lstStyle/>
        <a:p>
          <a:r>
            <a:rPr lang="en-US" sz="2000" b="1" dirty="0">
              <a:latin typeface="Arial" panose="020B0604020202020204" pitchFamily="34" charset="0"/>
              <a:cs typeface="Arial" panose="020B0604020202020204" pitchFamily="34" charset="0"/>
            </a:rPr>
            <a:t>Payment Plan</a:t>
          </a:r>
        </a:p>
      </dgm:t>
    </dgm:pt>
    <dgm:pt modelId="{B5B4D4A2-829E-43DD-BFB5-DF9979C5D952}" type="parTrans" cxnId="{993B7568-8E57-4890-B629-30449B26C2EF}">
      <dgm:prSet/>
      <dgm:spPr/>
      <dgm:t>
        <a:bodyPr/>
        <a:lstStyle/>
        <a:p>
          <a:endParaRPr lang="en-US" dirty="0">
            <a:latin typeface="Arial" panose="020B0604020202020204" pitchFamily="34" charset="0"/>
            <a:cs typeface="Arial" panose="020B0604020202020204" pitchFamily="34" charset="0"/>
          </a:endParaRPr>
        </a:p>
      </dgm:t>
    </dgm:pt>
    <dgm:pt modelId="{CDBE4CE3-8BB4-4CFF-BEA6-1C62EE986D6F}" type="sibTrans" cxnId="{993B7568-8E57-4890-B629-30449B26C2EF}">
      <dgm:prSet/>
      <dgm:spPr/>
      <dgm:t>
        <a:bodyPr/>
        <a:lstStyle/>
        <a:p>
          <a:endParaRPr lang="en-US">
            <a:latin typeface="Arial" panose="020B0604020202020204" pitchFamily="34" charset="0"/>
            <a:cs typeface="Arial" panose="020B0604020202020204" pitchFamily="34" charset="0"/>
          </a:endParaRPr>
        </a:p>
      </dgm:t>
    </dgm:pt>
    <dgm:pt modelId="{63BA77EC-9820-4E50-9D23-FE973F2FCC51}">
      <dgm:prSet phldrT="[Text]" custT="1"/>
      <dgm:spPr>
        <a:solidFill>
          <a:srgbClr val="0083BE"/>
        </a:solidFill>
      </dgm:spPr>
      <dgm:t>
        <a:bodyPr/>
        <a:lstStyle/>
        <a:p>
          <a:r>
            <a:rPr lang="en-US" sz="2000" b="1" dirty="0">
              <a:latin typeface="Arial" panose="020B0604020202020204" pitchFamily="34" charset="0"/>
              <a:cs typeface="Arial" panose="020B0604020202020204" pitchFamily="34" charset="0"/>
            </a:rPr>
            <a:t>Waiver</a:t>
          </a:r>
        </a:p>
      </dgm:t>
    </dgm:pt>
    <dgm:pt modelId="{329FC6A4-20E6-4407-AA55-60BBF028E515}" type="parTrans" cxnId="{B12AD3D6-134D-4259-84D7-7C02778ECEA7}">
      <dgm:prSet/>
      <dgm:spPr/>
      <dgm:t>
        <a:bodyPr/>
        <a:lstStyle/>
        <a:p>
          <a:endParaRPr lang="en-US">
            <a:latin typeface="Arial" panose="020B0604020202020204" pitchFamily="34" charset="0"/>
            <a:cs typeface="Arial" panose="020B0604020202020204" pitchFamily="34" charset="0"/>
          </a:endParaRPr>
        </a:p>
      </dgm:t>
    </dgm:pt>
    <dgm:pt modelId="{FA4A0D30-423F-4437-9EEB-5F875C425D3F}" type="sibTrans" cxnId="{B12AD3D6-134D-4259-84D7-7C02778ECEA7}">
      <dgm:prSet/>
      <dgm:spPr/>
      <dgm:t>
        <a:bodyPr/>
        <a:lstStyle/>
        <a:p>
          <a:endParaRPr lang="en-US">
            <a:latin typeface="Arial" panose="020B0604020202020204" pitchFamily="34" charset="0"/>
            <a:cs typeface="Arial" panose="020B0604020202020204" pitchFamily="34" charset="0"/>
          </a:endParaRPr>
        </a:p>
      </dgm:t>
    </dgm:pt>
    <dgm:pt modelId="{93052CB7-8FBF-4D5E-A4BE-33A41AAA561F}">
      <dgm:prSet phldrT="[Text]" custT="1"/>
      <dgm:spPr>
        <a:solidFill>
          <a:srgbClr val="839097"/>
        </a:solidFill>
      </dgm:spPr>
      <dgm:t>
        <a:bodyPr/>
        <a:lstStyle/>
        <a:p>
          <a:r>
            <a:rPr lang="en-US" sz="2000" b="1" dirty="0">
              <a:latin typeface="Arial" panose="020B0604020202020204" pitchFamily="34" charset="0"/>
              <a:cs typeface="Arial" panose="020B0604020202020204" pitchFamily="34" charset="0"/>
            </a:rPr>
            <a:t>Reduced Benefit Offset</a:t>
          </a:r>
        </a:p>
      </dgm:t>
    </dgm:pt>
    <dgm:pt modelId="{A57CE665-2DE4-4A25-841E-5C610E53CEE2}" type="parTrans" cxnId="{EE322003-83BA-455B-A009-423B75BE4EA2}">
      <dgm:prSet/>
      <dgm:spPr/>
      <dgm:t>
        <a:bodyPr/>
        <a:lstStyle/>
        <a:p>
          <a:endParaRPr lang="en-US"/>
        </a:p>
      </dgm:t>
    </dgm:pt>
    <dgm:pt modelId="{798FD979-A1E1-4553-806A-72E90FC5E838}" type="sibTrans" cxnId="{EE322003-83BA-455B-A009-423B75BE4EA2}">
      <dgm:prSet/>
      <dgm:spPr/>
      <dgm:t>
        <a:bodyPr/>
        <a:lstStyle/>
        <a:p>
          <a:endParaRPr lang="en-US"/>
        </a:p>
      </dgm:t>
    </dgm:pt>
    <dgm:pt modelId="{E3A509DF-3032-4274-9CF0-87DB7401B3F5}">
      <dgm:prSet phldrT="[Text]" custT="1"/>
      <dgm:spPr>
        <a:solidFill>
          <a:srgbClr val="0083BE"/>
        </a:solidFill>
      </dgm:spPr>
      <dgm:t>
        <a:bodyPr/>
        <a:lstStyle/>
        <a:p>
          <a:r>
            <a:rPr lang="en-US" sz="2000" b="1" dirty="0">
              <a:latin typeface="Arial" panose="020B0604020202020204" pitchFamily="34" charset="0"/>
              <a:cs typeface="Arial" panose="020B0604020202020204" pitchFamily="34" charset="0"/>
            </a:rPr>
            <a:t>Compromise</a:t>
          </a:r>
        </a:p>
      </dgm:t>
    </dgm:pt>
    <dgm:pt modelId="{801A6ED2-90D5-4D75-8BEB-21D5607481C5}" type="parTrans" cxnId="{96428197-1C6B-4CD2-8177-9649D8060EAB}">
      <dgm:prSet/>
      <dgm:spPr/>
      <dgm:t>
        <a:bodyPr/>
        <a:lstStyle/>
        <a:p>
          <a:endParaRPr lang="en-US"/>
        </a:p>
      </dgm:t>
    </dgm:pt>
    <dgm:pt modelId="{38F309B8-718C-4D59-B5C9-A1E79653779D}" type="sibTrans" cxnId="{96428197-1C6B-4CD2-8177-9649D8060EAB}">
      <dgm:prSet/>
      <dgm:spPr/>
      <dgm:t>
        <a:bodyPr/>
        <a:lstStyle/>
        <a:p>
          <a:endParaRPr lang="en-US"/>
        </a:p>
      </dgm:t>
    </dgm:pt>
    <dgm:pt modelId="{71A74212-B282-4946-9DCF-5DC2ECE5D448}">
      <dgm:prSet phldrT="[Text]" custT="1"/>
      <dgm:spPr>
        <a:solidFill>
          <a:srgbClr val="839097"/>
        </a:solidFill>
      </dgm:spPr>
      <dgm:t>
        <a:bodyPr/>
        <a:lstStyle/>
        <a:p>
          <a:r>
            <a:rPr lang="en-US" sz="2000" b="1" dirty="0">
              <a:latin typeface="Arial" panose="020B0604020202020204" pitchFamily="34" charset="0"/>
              <a:cs typeface="Arial" panose="020B0604020202020204" pitchFamily="34" charset="0"/>
            </a:rPr>
            <a:t>Temporary Suspension</a:t>
          </a:r>
        </a:p>
      </dgm:t>
    </dgm:pt>
    <dgm:pt modelId="{876AFF4D-4F32-4D15-821F-85A4EB7C4EF3}" type="parTrans" cxnId="{696AD448-C4B7-42C9-B6F1-EFBED6F15604}">
      <dgm:prSet/>
      <dgm:spPr/>
      <dgm:t>
        <a:bodyPr/>
        <a:lstStyle/>
        <a:p>
          <a:endParaRPr lang="en-US"/>
        </a:p>
      </dgm:t>
    </dgm:pt>
    <dgm:pt modelId="{E7B294A0-DB13-4872-BF6C-7EE881CD7A66}" type="sibTrans" cxnId="{696AD448-C4B7-42C9-B6F1-EFBED6F15604}">
      <dgm:prSet/>
      <dgm:spPr/>
      <dgm:t>
        <a:bodyPr/>
        <a:lstStyle/>
        <a:p>
          <a:endParaRPr lang="en-US"/>
        </a:p>
      </dgm:t>
    </dgm:pt>
    <dgm:pt modelId="{007A9217-9E2D-4CCA-AE2B-467A89B3F89E}" type="pres">
      <dgm:prSet presAssocID="{8539C8D1-4B23-445C-8A36-F6740D7662CA}" presName="Name0" presStyleCnt="0">
        <dgm:presLayoutVars>
          <dgm:chMax val="1"/>
          <dgm:chPref val="1"/>
          <dgm:dir/>
          <dgm:animOne val="branch"/>
          <dgm:animLvl val="lvl"/>
        </dgm:presLayoutVars>
      </dgm:prSet>
      <dgm:spPr/>
    </dgm:pt>
    <dgm:pt modelId="{4652B255-7E3C-4462-A77F-E6FD61E3B852}" type="pres">
      <dgm:prSet presAssocID="{DF5A8240-7392-45F6-BE57-4910D76F9152}" presName="singleCycle" presStyleCnt="0"/>
      <dgm:spPr/>
    </dgm:pt>
    <dgm:pt modelId="{64758BC4-D5CB-412E-B1B4-2A2EED86E3B9}" type="pres">
      <dgm:prSet presAssocID="{DF5A8240-7392-45F6-BE57-4910D76F9152}" presName="singleCenter" presStyleLbl="node1" presStyleIdx="0" presStyleCnt="8">
        <dgm:presLayoutVars>
          <dgm:chMax val="7"/>
          <dgm:chPref val="7"/>
        </dgm:presLayoutVars>
      </dgm:prSet>
      <dgm:spPr/>
    </dgm:pt>
    <dgm:pt modelId="{4D550E3A-06A1-45B2-8437-EF765EE21A1C}" type="pres">
      <dgm:prSet presAssocID="{EDF63651-99C9-4984-B9C3-1D5A28950892}" presName="Name56" presStyleLbl="parChTrans1D2" presStyleIdx="0" presStyleCnt="7"/>
      <dgm:spPr/>
    </dgm:pt>
    <dgm:pt modelId="{3C9CE046-B286-4C3C-BE33-CFDC03154AFF}" type="pres">
      <dgm:prSet presAssocID="{F9A6353F-52FE-4CDE-A0A3-E3849192FA60}" presName="text0" presStyleLbl="node1" presStyleIdx="1" presStyleCnt="8">
        <dgm:presLayoutVars>
          <dgm:bulletEnabled val="1"/>
        </dgm:presLayoutVars>
      </dgm:prSet>
      <dgm:spPr/>
    </dgm:pt>
    <dgm:pt modelId="{B59A3067-C322-4712-A801-538C51216BA1}" type="pres">
      <dgm:prSet presAssocID="{A57CE665-2DE4-4A25-841E-5C610E53CEE2}" presName="Name56" presStyleLbl="parChTrans1D2" presStyleIdx="1" presStyleCnt="7"/>
      <dgm:spPr/>
    </dgm:pt>
    <dgm:pt modelId="{D8D36C97-821A-4048-A5E2-467C08D0FB14}" type="pres">
      <dgm:prSet presAssocID="{93052CB7-8FBF-4D5E-A4BE-33A41AAA561F}" presName="text0" presStyleLbl="node1" presStyleIdx="2" presStyleCnt="8" custScaleX="138260">
        <dgm:presLayoutVars>
          <dgm:bulletEnabled val="1"/>
        </dgm:presLayoutVars>
      </dgm:prSet>
      <dgm:spPr/>
    </dgm:pt>
    <dgm:pt modelId="{4BD50802-71F4-4A39-B5F2-26CE9F1F826A}" type="pres">
      <dgm:prSet presAssocID="{B5B4D4A2-829E-43DD-BFB5-DF9979C5D952}" presName="Name56" presStyleLbl="parChTrans1D2" presStyleIdx="2" presStyleCnt="7"/>
      <dgm:spPr/>
    </dgm:pt>
    <dgm:pt modelId="{BE3E3F1B-F561-47F7-A59A-CADAC9AE44CD}" type="pres">
      <dgm:prSet presAssocID="{70A79D14-ADD1-4B5A-85C1-8B7039A61A61}" presName="text0" presStyleLbl="node1" presStyleIdx="3" presStyleCnt="8" custScaleX="160460" custRadScaleRad="99412" custRadScaleInc="-17699">
        <dgm:presLayoutVars>
          <dgm:bulletEnabled val="1"/>
        </dgm:presLayoutVars>
      </dgm:prSet>
      <dgm:spPr/>
    </dgm:pt>
    <dgm:pt modelId="{3CBF3DB9-378C-46C2-B57D-27A3F2193DD4}" type="pres">
      <dgm:prSet presAssocID="{801A6ED2-90D5-4D75-8BEB-21D5607481C5}" presName="Name56" presStyleLbl="parChTrans1D2" presStyleIdx="3" presStyleCnt="7"/>
      <dgm:spPr/>
    </dgm:pt>
    <dgm:pt modelId="{07F28AB0-6E1C-4935-A275-970BE82EB576}" type="pres">
      <dgm:prSet presAssocID="{E3A509DF-3032-4274-9CF0-87DB7401B3F5}" presName="text0" presStyleLbl="node1" presStyleIdx="4" presStyleCnt="8" custScaleX="190499">
        <dgm:presLayoutVars>
          <dgm:bulletEnabled val="1"/>
        </dgm:presLayoutVars>
      </dgm:prSet>
      <dgm:spPr/>
    </dgm:pt>
    <dgm:pt modelId="{11F0E3F2-3BC0-497D-9231-72D2BD5C0E12}" type="pres">
      <dgm:prSet presAssocID="{876AFF4D-4F32-4D15-821F-85A4EB7C4EF3}" presName="Name56" presStyleLbl="parChTrans1D2" presStyleIdx="4" presStyleCnt="7"/>
      <dgm:spPr/>
    </dgm:pt>
    <dgm:pt modelId="{0D3B66DF-D772-4BFD-B4BD-750ABE970010}" type="pres">
      <dgm:prSet presAssocID="{71A74212-B282-4946-9DCF-5DC2ECE5D448}" presName="text0" presStyleLbl="node1" presStyleIdx="5" presStyleCnt="8" custScaleX="177211" custRadScaleRad="114555" custRadScaleInc="63475">
        <dgm:presLayoutVars>
          <dgm:bulletEnabled val="1"/>
        </dgm:presLayoutVars>
      </dgm:prSet>
      <dgm:spPr/>
    </dgm:pt>
    <dgm:pt modelId="{371F1B41-5DF8-4232-A862-ED8A4E8AFB46}" type="pres">
      <dgm:prSet presAssocID="{329FC6A4-20E6-4407-AA55-60BBF028E515}" presName="Name56" presStyleLbl="parChTrans1D2" presStyleIdx="5" presStyleCnt="7"/>
      <dgm:spPr/>
    </dgm:pt>
    <dgm:pt modelId="{32D63A57-9B22-4C15-A70C-5AEAA6E82C80}" type="pres">
      <dgm:prSet presAssocID="{63BA77EC-9820-4E50-9D23-FE973F2FCC51}" presName="text0" presStyleLbl="node1" presStyleIdx="6" presStyleCnt="8" custScaleX="114598" custRadScaleRad="99575" custRadScaleInc="31889">
        <dgm:presLayoutVars>
          <dgm:bulletEnabled val="1"/>
        </dgm:presLayoutVars>
      </dgm:prSet>
      <dgm:spPr/>
    </dgm:pt>
    <dgm:pt modelId="{3D9EB9D6-9C68-4943-A42D-B78509BA175B}" type="pres">
      <dgm:prSet presAssocID="{C302FAF4-3B5D-4105-B24B-DCAFEA857EC4}" presName="Name56" presStyleLbl="parChTrans1D2" presStyleIdx="6" presStyleCnt="7"/>
      <dgm:spPr/>
    </dgm:pt>
    <dgm:pt modelId="{105F06E9-8679-4F94-8702-D2F1086A5FA6}" type="pres">
      <dgm:prSet presAssocID="{23D4698E-B549-48A0-A9D4-F78AF3178A11}" presName="text0" presStyleLbl="node1" presStyleIdx="7" presStyleCnt="8" custScaleX="140575">
        <dgm:presLayoutVars>
          <dgm:bulletEnabled val="1"/>
        </dgm:presLayoutVars>
      </dgm:prSet>
      <dgm:spPr/>
    </dgm:pt>
  </dgm:ptLst>
  <dgm:cxnLst>
    <dgm:cxn modelId="{EE322003-83BA-455B-A009-423B75BE4EA2}" srcId="{DF5A8240-7392-45F6-BE57-4910D76F9152}" destId="{93052CB7-8FBF-4D5E-A4BE-33A41AAA561F}" srcOrd="1" destOrd="0" parTransId="{A57CE665-2DE4-4A25-841E-5C610E53CEE2}" sibTransId="{798FD979-A1E1-4553-806A-72E90FC5E838}"/>
    <dgm:cxn modelId="{B3B9E507-57E5-4556-AA04-29FEF895A501}" type="presOf" srcId="{8539C8D1-4B23-445C-8A36-F6740D7662CA}" destId="{007A9217-9E2D-4CCA-AE2B-467A89B3F89E}" srcOrd="0" destOrd="0" presId="urn:microsoft.com/office/officeart/2008/layout/RadialCluster"/>
    <dgm:cxn modelId="{B7864713-9494-4F58-9E77-11F8B9605E99}" type="presOf" srcId="{801A6ED2-90D5-4D75-8BEB-21D5607481C5}" destId="{3CBF3DB9-378C-46C2-B57D-27A3F2193DD4}" srcOrd="0" destOrd="0" presId="urn:microsoft.com/office/officeart/2008/layout/RadialCluster"/>
    <dgm:cxn modelId="{121E2024-F4AB-497B-98D8-11FE58C51D4A}" type="presOf" srcId="{A57CE665-2DE4-4A25-841E-5C610E53CEE2}" destId="{B59A3067-C322-4712-A801-538C51216BA1}" srcOrd="0" destOrd="0" presId="urn:microsoft.com/office/officeart/2008/layout/RadialCluster"/>
    <dgm:cxn modelId="{C59EA427-5C8D-4D6D-96AA-1C15E32E641E}" type="presOf" srcId="{876AFF4D-4F32-4D15-821F-85A4EB7C4EF3}" destId="{11F0E3F2-3BC0-497D-9231-72D2BD5C0E12}" srcOrd="0" destOrd="0" presId="urn:microsoft.com/office/officeart/2008/layout/RadialCluster"/>
    <dgm:cxn modelId="{DA15C028-69E5-4C18-9CCE-4EB17D4332B3}" type="presOf" srcId="{E3A509DF-3032-4274-9CF0-87DB7401B3F5}" destId="{07F28AB0-6E1C-4935-A275-970BE82EB576}" srcOrd="0" destOrd="0" presId="urn:microsoft.com/office/officeart/2008/layout/RadialCluster"/>
    <dgm:cxn modelId="{1E11882A-F336-40DD-95CA-26D48FACDC58}" srcId="{DF5A8240-7392-45F6-BE57-4910D76F9152}" destId="{23D4698E-B549-48A0-A9D4-F78AF3178A11}" srcOrd="6" destOrd="0" parTransId="{C302FAF4-3B5D-4105-B24B-DCAFEA857EC4}" sibTransId="{BF058E9E-7E0F-4FF7-9128-7606229FB3B1}"/>
    <dgm:cxn modelId="{9A593C36-7D76-4310-8C5B-ACE63EE7E983}" type="presOf" srcId="{93052CB7-8FBF-4D5E-A4BE-33A41AAA561F}" destId="{D8D36C97-821A-4048-A5E2-467C08D0FB14}" srcOrd="0" destOrd="0" presId="urn:microsoft.com/office/officeart/2008/layout/RadialCluster"/>
    <dgm:cxn modelId="{C311213C-94D3-417B-8E5F-73DA3ADB1EFF}" srcId="{8539C8D1-4B23-445C-8A36-F6740D7662CA}" destId="{DF5A8240-7392-45F6-BE57-4910D76F9152}" srcOrd="0" destOrd="0" parTransId="{833B0B9A-90C0-4D36-A9EA-3DB3642DE8A7}" sibTransId="{F81B6A98-EE39-41AB-9CD5-56E685A26AF6}"/>
    <dgm:cxn modelId="{2FD19F5C-9D79-49D5-B5E3-5B16F834CD19}" type="presOf" srcId="{63BA77EC-9820-4E50-9D23-FE973F2FCC51}" destId="{32D63A57-9B22-4C15-A70C-5AEAA6E82C80}" srcOrd="0" destOrd="0" presId="urn:microsoft.com/office/officeart/2008/layout/RadialCluster"/>
    <dgm:cxn modelId="{993B7568-8E57-4890-B629-30449B26C2EF}" srcId="{DF5A8240-7392-45F6-BE57-4910D76F9152}" destId="{70A79D14-ADD1-4B5A-85C1-8B7039A61A61}" srcOrd="2" destOrd="0" parTransId="{B5B4D4A2-829E-43DD-BFB5-DF9979C5D952}" sibTransId="{CDBE4CE3-8BB4-4CFF-BEA6-1C62EE986D6F}"/>
    <dgm:cxn modelId="{696AD448-C4B7-42C9-B6F1-EFBED6F15604}" srcId="{DF5A8240-7392-45F6-BE57-4910D76F9152}" destId="{71A74212-B282-4946-9DCF-5DC2ECE5D448}" srcOrd="4" destOrd="0" parTransId="{876AFF4D-4F32-4D15-821F-85A4EB7C4EF3}" sibTransId="{E7B294A0-DB13-4872-BF6C-7EE881CD7A66}"/>
    <dgm:cxn modelId="{36B00C69-0EDF-461B-8F1A-488F428C6510}" type="presOf" srcId="{71A74212-B282-4946-9DCF-5DC2ECE5D448}" destId="{0D3B66DF-D772-4BFD-B4BD-750ABE970010}" srcOrd="0" destOrd="0" presId="urn:microsoft.com/office/officeart/2008/layout/RadialCluster"/>
    <dgm:cxn modelId="{ABA30774-22BC-4DEC-BDE0-2B93A53BAA38}" type="presOf" srcId="{F9A6353F-52FE-4CDE-A0A3-E3849192FA60}" destId="{3C9CE046-B286-4C3C-BE33-CFDC03154AFF}" srcOrd="0" destOrd="0" presId="urn:microsoft.com/office/officeart/2008/layout/RadialCluster"/>
    <dgm:cxn modelId="{8922EF88-5F2D-4868-A4C5-B8A41FC1B7F7}" type="presOf" srcId="{B5B4D4A2-829E-43DD-BFB5-DF9979C5D952}" destId="{4BD50802-71F4-4A39-B5F2-26CE9F1F826A}" srcOrd="0" destOrd="0" presId="urn:microsoft.com/office/officeart/2008/layout/RadialCluster"/>
    <dgm:cxn modelId="{7753468D-AE2A-41A9-A990-DF6150C674A2}" type="presOf" srcId="{329FC6A4-20E6-4407-AA55-60BBF028E515}" destId="{371F1B41-5DF8-4232-A862-ED8A4E8AFB46}" srcOrd="0" destOrd="0" presId="urn:microsoft.com/office/officeart/2008/layout/RadialCluster"/>
    <dgm:cxn modelId="{A2330D93-3D49-4EB3-AEAF-E937AB1A7218}" type="presOf" srcId="{C302FAF4-3B5D-4105-B24B-DCAFEA857EC4}" destId="{3D9EB9D6-9C68-4943-A42D-B78509BA175B}" srcOrd="0" destOrd="0" presId="urn:microsoft.com/office/officeart/2008/layout/RadialCluster"/>
    <dgm:cxn modelId="{96428197-1C6B-4CD2-8177-9649D8060EAB}" srcId="{DF5A8240-7392-45F6-BE57-4910D76F9152}" destId="{E3A509DF-3032-4274-9CF0-87DB7401B3F5}" srcOrd="3" destOrd="0" parTransId="{801A6ED2-90D5-4D75-8BEB-21D5607481C5}" sibTransId="{38F309B8-718C-4D59-B5C9-A1E79653779D}"/>
    <dgm:cxn modelId="{992544A1-8A74-4C05-AB5F-57CAA7133D88}" type="presOf" srcId="{EDF63651-99C9-4984-B9C3-1D5A28950892}" destId="{4D550E3A-06A1-45B2-8437-EF765EE21A1C}" srcOrd="0" destOrd="0" presId="urn:microsoft.com/office/officeart/2008/layout/RadialCluster"/>
    <dgm:cxn modelId="{B12AD3D6-134D-4259-84D7-7C02778ECEA7}" srcId="{DF5A8240-7392-45F6-BE57-4910D76F9152}" destId="{63BA77EC-9820-4E50-9D23-FE973F2FCC51}" srcOrd="5" destOrd="0" parTransId="{329FC6A4-20E6-4407-AA55-60BBF028E515}" sibTransId="{FA4A0D30-423F-4437-9EEB-5F875C425D3F}"/>
    <dgm:cxn modelId="{AA74A0DE-5D36-4153-9D69-DA755127DF84}" type="presOf" srcId="{70A79D14-ADD1-4B5A-85C1-8B7039A61A61}" destId="{BE3E3F1B-F561-47F7-A59A-CADAC9AE44CD}" srcOrd="0" destOrd="0" presId="urn:microsoft.com/office/officeart/2008/layout/RadialCluster"/>
    <dgm:cxn modelId="{FF6C98E0-7F4E-4F7E-A008-B33375527A69}" srcId="{DF5A8240-7392-45F6-BE57-4910D76F9152}" destId="{F9A6353F-52FE-4CDE-A0A3-E3849192FA60}" srcOrd="0" destOrd="0" parTransId="{EDF63651-99C9-4984-B9C3-1D5A28950892}" sibTransId="{6B5E5B61-C8CB-4274-A4C2-F4CEAB0C0D33}"/>
    <dgm:cxn modelId="{F2905AEC-912B-421F-A8C4-C9513CA7361B}" type="presOf" srcId="{23D4698E-B549-48A0-A9D4-F78AF3178A11}" destId="{105F06E9-8679-4F94-8702-D2F1086A5FA6}" srcOrd="0" destOrd="0" presId="urn:microsoft.com/office/officeart/2008/layout/RadialCluster"/>
    <dgm:cxn modelId="{4EB902EE-0D4E-4BA7-8B85-DCE4C84ABEED}" type="presOf" srcId="{DF5A8240-7392-45F6-BE57-4910D76F9152}" destId="{64758BC4-D5CB-412E-B1B4-2A2EED86E3B9}" srcOrd="0" destOrd="0" presId="urn:microsoft.com/office/officeart/2008/layout/RadialCluster"/>
    <dgm:cxn modelId="{6702C5C7-917F-4FBF-8E42-1F323C6C8DB0}" type="presParOf" srcId="{007A9217-9E2D-4CCA-AE2B-467A89B3F89E}" destId="{4652B255-7E3C-4462-A77F-E6FD61E3B852}" srcOrd="0" destOrd="0" presId="urn:microsoft.com/office/officeart/2008/layout/RadialCluster"/>
    <dgm:cxn modelId="{706C6F3E-03FC-4F3B-BBE4-B52DF6ADD259}" type="presParOf" srcId="{4652B255-7E3C-4462-A77F-E6FD61E3B852}" destId="{64758BC4-D5CB-412E-B1B4-2A2EED86E3B9}" srcOrd="0" destOrd="0" presId="urn:microsoft.com/office/officeart/2008/layout/RadialCluster"/>
    <dgm:cxn modelId="{B7373143-DE5C-435F-B9CE-E242D807CD07}" type="presParOf" srcId="{4652B255-7E3C-4462-A77F-E6FD61E3B852}" destId="{4D550E3A-06A1-45B2-8437-EF765EE21A1C}" srcOrd="1" destOrd="0" presId="urn:microsoft.com/office/officeart/2008/layout/RadialCluster"/>
    <dgm:cxn modelId="{BBA62802-3E6A-42D6-A609-E9D0A0367067}" type="presParOf" srcId="{4652B255-7E3C-4462-A77F-E6FD61E3B852}" destId="{3C9CE046-B286-4C3C-BE33-CFDC03154AFF}" srcOrd="2" destOrd="0" presId="urn:microsoft.com/office/officeart/2008/layout/RadialCluster"/>
    <dgm:cxn modelId="{6B350E1E-89B8-401C-AED6-E41EBFDE994C}" type="presParOf" srcId="{4652B255-7E3C-4462-A77F-E6FD61E3B852}" destId="{B59A3067-C322-4712-A801-538C51216BA1}" srcOrd="3" destOrd="0" presId="urn:microsoft.com/office/officeart/2008/layout/RadialCluster"/>
    <dgm:cxn modelId="{41C0332A-F4D2-4674-B5B0-837696C2E0BC}" type="presParOf" srcId="{4652B255-7E3C-4462-A77F-E6FD61E3B852}" destId="{D8D36C97-821A-4048-A5E2-467C08D0FB14}" srcOrd="4" destOrd="0" presId="urn:microsoft.com/office/officeart/2008/layout/RadialCluster"/>
    <dgm:cxn modelId="{9FE2B729-5985-4256-8C45-FF2DCFDF5F46}" type="presParOf" srcId="{4652B255-7E3C-4462-A77F-E6FD61E3B852}" destId="{4BD50802-71F4-4A39-B5F2-26CE9F1F826A}" srcOrd="5" destOrd="0" presId="urn:microsoft.com/office/officeart/2008/layout/RadialCluster"/>
    <dgm:cxn modelId="{81E3B938-3F32-4756-A8DA-F036AA452F91}" type="presParOf" srcId="{4652B255-7E3C-4462-A77F-E6FD61E3B852}" destId="{BE3E3F1B-F561-47F7-A59A-CADAC9AE44CD}" srcOrd="6" destOrd="0" presId="urn:microsoft.com/office/officeart/2008/layout/RadialCluster"/>
    <dgm:cxn modelId="{7EBA28E0-58F2-4402-AE75-608C3F607810}" type="presParOf" srcId="{4652B255-7E3C-4462-A77F-E6FD61E3B852}" destId="{3CBF3DB9-378C-46C2-B57D-27A3F2193DD4}" srcOrd="7" destOrd="0" presId="urn:microsoft.com/office/officeart/2008/layout/RadialCluster"/>
    <dgm:cxn modelId="{7167F100-AB2E-479C-BDBF-EAA2E6AC1CD9}" type="presParOf" srcId="{4652B255-7E3C-4462-A77F-E6FD61E3B852}" destId="{07F28AB0-6E1C-4935-A275-970BE82EB576}" srcOrd="8" destOrd="0" presId="urn:microsoft.com/office/officeart/2008/layout/RadialCluster"/>
    <dgm:cxn modelId="{622547C9-1166-42B9-8AD7-F1186E889EB3}" type="presParOf" srcId="{4652B255-7E3C-4462-A77F-E6FD61E3B852}" destId="{11F0E3F2-3BC0-497D-9231-72D2BD5C0E12}" srcOrd="9" destOrd="0" presId="urn:microsoft.com/office/officeart/2008/layout/RadialCluster"/>
    <dgm:cxn modelId="{2841A51B-0372-45D9-B708-C8B6DADB393D}" type="presParOf" srcId="{4652B255-7E3C-4462-A77F-E6FD61E3B852}" destId="{0D3B66DF-D772-4BFD-B4BD-750ABE970010}" srcOrd="10" destOrd="0" presId="urn:microsoft.com/office/officeart/2008/layout/RadialCluster"/>
    <dgm:cxn modelId="{87EB9688-9615-4FA5-8BD4-634C1A5C5258}" type="presParOf" srcId="{4652B255-7E3C-4462-A77F-E6FD61E3B852}" destId="{371F1B41-5DF8-4232-A862-ED8A4E8AFB46}" srcOrd="11" destOrd="0" presId="urn:microsoft.com/office/officeart/2008/layout/RadialCluster"/>
    <dgm:cxn modelId="{FC521301-FC14-452A-9458-2FE3BEB89CDD}" type="presParOf" srcId="{4652B255-7E3C-4462-A77F-E6FD61E3B852}" destId="{32D63A57-9B22-4C15-A70C-5AEAA6E82C80}" srcOrd="12" destOrd="0" presId="urn:microsoft.com/office/officeart/2008/layout/RadialCluster"/>
    <dgm:cxn modelId="{8147DB34-ED89-41E4-8D42-37C3142C381F}" type="presParOf" srcId="{4652B255-7E3C-4462-A77F-E6FD61E3B852}" destId="{3D9EB9D6-9C68-4943-A42D-B78509BA175B}" srcOrd="13" destOrd="0" presId="urn:microsoft.com/office/officeart/2008/layout/RadialCluster"/>
    <dgm:cxn modelId="{211CBB3F-EE8F-432E-9E21-D7CAEEAA9035}" type="presParOf" srcId="{4652B255-7E3C-4462-A77F-E6FD61E3B852}" destId="{105F06E9-8679-4F94-8702-D2F1086A5FA6}"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99469-4DA4-4234-AD43-579629062EE2}" type="doc">
      <dgm:prSet loTypeId="urn:microsoft.com/office/officeart/2005/8/layout/default" loCatId="list" qsTypeId="urn:microsoft.com/office/officeart/2005/8/quickstyle/3d3" qsCatId="3D" csTypeId="urn:microsoft.com/office/officeart/2005/8/colors/accent2_3" csCatId="accent2" phldr="1"/>
      <dgm:spPr/>
      <dgm:t>
        <a:bodyPr/>
        <a:lstStyle/>
        <a:p>
          <a:endParaRPr lang="en-US"/>
        </a:p>
      </dgm:t>
    </dgm:pt>
    <dgm:pt modelId="{55A49247-30DF-4CF9-B255-82BFA3569470}">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Treasury Offset Program (TOP)</a:t>
          </a:r>
        </a:p>
      </dgm:t>
    </dgm:pt>
    <dgm:pt modelId="{9F3A9625-564C-4049-9DA4-243305FE830D}" type="parTrans" cxnId="{F1583E6A-72EA-4D1C-9A1A-1B6095BFBBAB}">
      <dgm:prSet/>
      <dgm:spPr/>
      <dgm:t>
        <a:bodyPr/>
        <a:lstStyle/>
        <a:p>
          <a:endParaRPr lang="en-US"/>
        </a:p>
      </dgm:t>
    </dgm:pt>
    <dgm:pt modelId="{ECD7BCF5-F026-44BA-97AC-AAFBA8977925}" type="sibTrans" cxnId="{F1583E6A-72EA-4D1C-9A1A-1B6095BFBBAB}">
      <dgm:prSet/>
      <dgm:spPr/>
      <dgm:t>
        <a:bodyPr/>
        <a:lstStyle/>
        <a:p>
          <a:endParaRPr lang="en-US"/>
        </a:p>
      </dgm:t>
    </dgm:pt>
    <dgm:pt modelId="{89E2BED0-F47F-4361-9D79-721AC98F210A}">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Cross-Servicing (CS)</a:t>
          </a:r>
        </a:p>
      </dgm:t>
    </dgm:pt>
    <dgm:pt modelId="{65A8D7C9-225C-43A2-9A54-5DF4E8AC0059}" type="parTrans" cxnId="{99637A03-2A5B-4AD6-83CC-C2A9582FE749}">
      <dgm:prSet/>
      <dgm:spPr/>
      <dgm:t>
        <a:bodyPr/>
        <a:lstStyle/>
        <a:p>
          <a:endParaRPr lang="en-US"/>
        </a:p>
      </dgm:t>
    </dgm:pt>
    <dgm:pt modelId="{D2416BB0-D8EF-40CB-AE53-230CB57E3B6A}" type="sibTrans" cxnId="{99637A03-2A5B-4AD6-83CC-C2A9582FE749}">
      <dgm:prSet/>
      <dgm:spPr/>
      <dgm:t>
        <a:bodyPr/>
        <a:lstStyle/>
        <a:p>
          <a:endParaRPr lang="en-US"/>
        </a:p>
      </dgm:t>
    </dgm:pt>
    <dgm:pt modelId="{5E2F7B3B-3A54-4C7B-BB8A-6C50EE2D1B2A}">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Federal grants</a:t>
          </a:r>
        </a:p>
      </dgm:t>
    </dgm:pt>
    <dgm:pt modelId="{9D7D087A-8F97-4582-AD16-80570E95FA18}" type="parTrans" cxnId="{F989C1FC-EB59-46C7-A0A6-894F69168550}">
      <dgm:prSet/>
      <dgm:spPr/>
      <dgm:t>
        <a:bodyPr/>
        <a:lstStyle/>
        <a:p>
          <a:endParaRPr lang="en-US"/>
        </a:p>
      </dgm:t>
    </dgm:pt>
    <dgm:pt modelId="{31A9ABF6-2131-41BF-BFA4-347BC72C2C33}" type="sibTrans" cxnId="{F989C1FC-EB59-46C7-A0A6-894F69168550}">
      <dgm:prSet/>
      <dgm:spPr/>
      <dgm:t>
        <a:bodyPr/>
        <a:lstStyle/>
        <a:p>
          <a:endParaRPr lang="en-US"/>
        </a:p>
      </dgm:t>
    </dgm:pt>
    <dgm:pt modelId="{8047DBBE-7DCC-46EA-8888-7722F9552D34}">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Social Security</a:t>
          </a:r>
        </a:p>
      </dgm:t>
    </dgm:pt>
    <dgm:pt modelId="{0AB0473B-E8ED-45E5-B711-DF69800017DC}" type="parTrans" cxnId="{492D5D62-E130-4394-97C7-4AC499F0A0B6}">
      <dgm:prSet/>
      <dgm:spPr/>
      <dgm:t>
        <a:bodyPr/>
        <a:lstStyle/>
        <a:p>
          <a:endParaRPr lang="en-US"/>
        </a:p>
      </dgm:t>
    </dgm:pt>
    <dgm:pt modelId="{9F017E09-D473-4F86-ABBD-202DCCB3ADD5}" type="sibTrans" cxnId="{492D5D62-E130-4394-97C7-4AC499F0A0B6}">
      <dgm:prSet/>
      <dgm:spPr/>
      <dgm:t>
        <a:bodyPr/>
        <a:lstStyle/>
        <a:p>
          <a:endParaRPr lang="en-US"/>
        </a:p>
      </dgm:t>
    </dgm:pt>
    <dgm:pt modelId="{E5737872-1A5F-447C-B87C-A84368E028C1}">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Civilian pay</a:t>
          </a:r>
        </a:p>
      </dgm:t>
    </dgm:pt>
    <dgm:pt modelId="{3202A0C2-89DD-4D56-972F-CBCE612894F8}" type="parTrans" cxnId="{F0A18B99-F517-48BF-BACB-DFB017D057AE}">
      <dgm:prSet/>
      <dgm:spPr/>
      <dgm:t>
        <a:bodyPr/>
        <a:lstStyle/>
        <a:p>
          <a:endParaRPr lang="en-US"/>
        </a:p>
      </dgm:t>
    </dgm:pt>
    <dgm:pt modelId="{5BAEE20C-087A-4195-ADD4-F8E4A838E49A}" type="sibTrans" cxnId="{F0A18B99-F517-48BF-BACB-DFB017D057AE}">
      <dgm:prSet/>
      <dgm:spPr/>
      <dgm:t>
        <a:bodyPr/>
        <a:lstStyle/>
        <a:p>
          <a:endParaRPr lang="en-US"/>
        </a:p>
      </dgm:t>
    </dgm:pt>
    <dgm:pt modelId="{6EAF9E3D-5978-4783-94A4-7AD53741A3FB}">
      <dgm:prSet phldrT="[Text]"/>
      <dgm:spPr>
        <a:solidFill>
          <a:srgbClr val="003F72"/>
        </a:solidFill>
      </dgm:spPr>
      <dgm:t>
        <a:bodyPr/>
        <a:lstStyle/>
        <a:p>
          <a:pPr algn="l"/>
          <a:r>
            <a:rPr lang="en-US" b="1" dirty="0">
              <a:latin typeface="Arial" panose="020B0604020202020204" pitchFamily="34" charset="0"/>
              <a:cs typeface="Arial" panose="020B0604020202020204" pitchFamily="34" charset="0"/>
            </a:rPr>
            <a:t>Military retirement</a:t>
          </a:r>
        </a:p>
      </dgm:t>
    </dgm:pt>
    <dgm:pt modelId="{3B0C9FE2-D5E7-4824-9F0A-909EB91899B5}" type="parTrans" cxnId="{33F8D9AB-704A-4E5B-8EB0-EC7C2EB23691}">
      <dgm:prSet/>
      <dgm:spPr/>
      <dgm:t>
        <a:bodyPr/>
        <a:lstStyle/>
        <a:p>
          <a:endParaRPr lang="en-US"/>
        </a:p>
      </dgm:t>
    </dgm:pt>
    <dgm:pt modelId="{4CF1E2EB-42CD-48D1-946D-B19BCAACABFF}" type="sibTrans" cxnId="{33F8D9AB-704A-4E5B-8EB0-EC7C2EB23691}">
      <dgm:prSet/>
      <dgm:spPr/>
      <dgm:t>
        <a:bodyPr/>
        <a:lstStyle/>
        <a:p>
          <a:endParaRPr lang="en-US"/>
        </a:p>
      </dgm:t>
    </dgm:pt>
    <dgm:pt modelId="{D046B526-8ED2-4953-8DB6-BD1A3D6B3FAE}">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Private Collections Agencies (PCA)</a:t>
          </a:r>
        </a:p>
      </dgm:t>
    </dgm:pt>
    <dgm:pt modelId="{6A98C340-B9E8-4EE4-B716-CCA0DBF9CA33}" type="parTrans" cxnId="{A27CEEE1-6209-42E2-B9CC-7994A840DEED}">
      <dgm:prSet/>
      <dgm:spPr/>
      <dgm:t>
        <a:bodyPr/>
        <a:lstStyle/>
        <a:p>
          <a:endParaRPr lang="en-US"/>
        </a:p>
      </dgm:t>
    </dgm:pt>
    <dgm:pt modelId="{D9363285-1C4C-4032-8744-06440E44D1CC}" type="sibTrans" cxnId="{A27CEEE1-6209-42E2-B9CC-7994A840DEED}">
      <dgm:prSet/>
      <dgm:spPr/>
      <dgm:t>
        <a:bodyPr/>
        <a:lstStyle/>
        <a:p>
          <a:endParaRPr lang="en-US"/>
        </a:p>
      </dgm:t>
    </dgm:pt>
    <dgm:pt modelId="{A09E90A9-9F04-4157-9A5B-C0761BD20688}">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Telephone collections</a:t>
          </a:r>
        </a:p>
      </dgm:t>
    </dgm:pt>
    <dgm:pt modelId="{F1522438-E4D7-41EF-A4BD-74266F001195}" type="parTrans" cxnId="{23CD21F1-6695-44AD-B339-07F610CD7F25}">
      <dgm:prSet/>
      <dgm:spPr/>
      <dgm:t>
        <a:bodyPr/>
        <a:lstStyle/>
        <a:p>
          <a:endParaRPr lang="en-US"/>
        </a:p>
      </dgm:t>
    </dgm:pt>
    <dgm:pt modelId="{43A00D9B-AC16-4713-AD7A-D38A1AED73C8}" type="sibTrans" cxnId="{23CD21F1-6695-44AD-B339-07F610CD7F25}">
      <dgm:prSet/>
      <dgm:spPr/>
      <dgm:t>
        <a:bodyPr/>
        <a:lstStyle/>
        <a:p>
          <a:endParaRPr lang="en-US"/>
        </a:p>
      </dgm:t>
    </dgm:pt>
    <dgm:pt modelId="{6045F58C-BDC8-4EAC-B24A-1CF013617A3D}">
      <dgm:prSet phldrT="[Text]"/>
      <dgm:spPr>
        <a:solidFill>
          <a:srgbClr val="772432"/>
        </a:solidFill>
        <a:ln>
          <a:solidFill>
            <a:srgbClr val="4B5055"/>
          </a:solidFill>
        </a:ln>
      </dgm:spPr>
      <dgm:t>
        <a:bodyPr/>
        <a:lstStyle/>
        <a:p>
          <a:r>
            <a:rPr lang="en-US" b="1" dirty="0">
              <a:latin typeface="Arial" panose="020B0604020202020204" pitchFamily="34" charset="0"/>
              <a:cs typeface="Arial" panose="020B0604020202020204" pitchFamily="34" charset="0"/>
            </a:rPr>
            <a:t>Administrative Wage Garnishment (AWG)</a:t>
          </a:r>
        </a:p>
      </dgm:t>
    </dgm:pt>
    <dgm:pt modelId="{E0890598-D56D-4CAE-A9EC-06E8E79320D3}" type="parTrans" cxnId="{7B7AED59-28FE-4357-972C-2E6FF84948F3}">
      <dgm:prSet/>
      <dgm:spPr/>
      <dgm:t>
        <a:bodyPr/>
        <a:lstStyle/>
        <a:p>
          <a:endParaRPr lang="en-US"/>
        </a:p>
      </dgm:t>
    </dgm:pt>
    <dgm:pt modelId="{F67B6BFE-0DFC-4CD7-93F2-9DB2A15CD7C0}" type="sibTrans" cxnId="{7B7AED59-28FE-4357-972C-2E6FF84948F3}">
      <dgm:prSet/>
      <dgm:spPr/>
      <dgm:t>
        <a:bodyPr/>
        <a:lstStyle/>
        <a:p>
          <a:endParaRPr lang="en-US"/>
        </a:p>
      </dgm:t>
    </dgm:pt>
    <dgm:pt modelId="{09500ED1-E5DB-4D79-A6A0-5471B01184CF}" type="pres">
      <dgm:prSet presAssocID="{57399469-4DA4-4234-AD43-579629062EE2}" presName="diagram" presStyleCnt="0">
        <dgm:presLayoutVars>
          <dgm:dir/>
          <dgm:resizeHandles val="exact"/>
        </dgm:presLayoutVars>
      </dgm:prSet>
      <dgm:spPr/>
    </dgm:pt>
    <dgm:pt modelId="{978304BB-6787-4140-B29A-7ED472CFBB54}" type="pres">
      <dgm:prSet presAssocID="{55A49247-30DF-4CF9-B255-82BFA3569470}" presName="node" presStyleLbl="node1" presStyleIdx="0" presStyleCnt="2" custScaleX="195420">
        <dgm:presLayoutVars>
          <dgm:bulletEnabled val="1"/>
        </dgm:presLayoutVars>
      </dgm:prSet>
      <dgm:spPr/>
    </dgm:pt>
    <dgm:pt modelId="{416EBE6D-E5FB-431E-AA51-B9463A0514F1}" type="pres">
      <dgm:prSet presAssocID="{ECD7BCF5-F026-44BA-97AC-AAFBA8977925}" presName="sibTrans" presStyleCnt="0"/>
      <dgm:spPr/>
    </dgm:pt>
    <dgm:pt modelId="{FEBED549-D138-4A33-A398-EE84564C400C}" type="pres">
      <dgm:prSet presAssocID="{89E2BED0-F47F-4361-9D79-721AC98F210A}" presName="node" presStyleLbl="node1" presStyleIdx="1" presStyleCnt="2" custScaleX="195048">
        <dgm:presLayoutVars>
          <dgm:bulletEnabled val="1"/>
        </dgm:presLayoutVars>
      </dgm:prSet>
      <dgm:spPr/>
    </dgm:pt>
  </dgm:ptLst>
  <dgm:cxnLst>
    <dgm:cxn modelId="{F04D2C01-F0B6-4BE8-9F99-37B153A9052B}" type="presOf" srcId="{A09E90A9-9F04-4157-9A5B-C0761BD20688}" destId="{FEBED549-D138-4A33-A398-EE84564C400C}" srcOrd="0" destOrd="2" presId="urn:microsoft.com/office/officeart/2005/8/layout/default"/>
    <dgm:cxn modelId="{99637A03-2A5B-4AD6-83CC-C2A9582FE749}" srcId="{57399469-4DA4-4234-AD43-579629062EE2}" destId="{89E2BED0-F47F-4361-9D79-721AC98F210A}" srcOrd="1" destOrd="0" parTransId="{65A8D7C9-225C-43A2-9A54-5DF4E8AC0059}" sibTransId="{D2416BB0-D8EF-40CB-AE53-230CB57E3B6A}"/>
    <dgm:cxn modelId="{13742D16-A68F-48C1-B561-B11FF71222C6}" type="presOf" srcId="{6EAF9E3D-5978-4783-94A4-7AD53741A3FB}" destId="{978304BB-6787-4140-B29A-7ED472CFBB54}" srcOrd="0" destOrd="4" presId="urn:microsoft.com/office/officeart/2005/8/layout/default"/>
    <dgm:cxn modelId="{283D7B1F-4BCC-4F8B-B47A-287C68A4407D}" type="presOf" srcId="{E5737872-1A5F-447C-B87C-A84368E028C1}" destId="{978304BB-6787-4140-B29A-7ED472CFBB54}" srcOrd="0" destOrd="3" presId="urn:microsoft.com/office/officeart/2005/8/layout/default"/>
    <dgm:cxn modelId="{A4BBC321-A380-4FD9-8584-0D695EC240A8}" type="presOf" srcId="{5E2F7B3B-3A54-4C7B-BB8A-6C50EE2D1B2A}" destId="{978304BB-6787-4140-B29A-7ED472CFBB54}" srcOrd="0" destOrd="1" presId="urn:microsoft.com/office/officeart/2005/8/layout/default"/>
    <dgm:cxn modelId="{492D5D62-E130-4394-97C7-4AC499F0A0B6}" srcId="{55A49247-30DF-4CF9-B255-82BFA3569470}" destId="{8047DBBE-7DCC-46EA-8888-7722F9552D34}" srcOrd="1" destOrd="0" parTransId="{0AB0473B-E8ED-45E5-B711-DF69800017DC}" sibTransId="{9F017E09-D473-4F86-ABBD-202DCCB3ADD5}"/>
    <dgm:cxn modelId="{54AE8246-459D-440D-A53D-1A852C2F3D77}" type="presOf" srcId="{D046B526-8ED2-4953-8DB6-BD1A3D6B3FAE}" destId="{FEBED549-D138-4A33-A398-EE84564C400C}" srcOrd="0" destOrd="1" presId="urn:microsoft.com/office/officeart/2005/8/layout/default"/>
    <dgm:cxn modelId="{F1583E6A-72EA-4D1C-9A1A-1B6095BFBBAB}" srcId="{57399469-4DA4-4234-AD43-579629062EE2}" destId="{55A49247-30DF-4CF9-B255-82BFA3569470}" srcOrd="0" destOrd="0" parTransId="{9F3A9625-564C-4049-9DA4-243305FE830D}" sibTransId="{ECD7BCF5-F026-44BA-97AC-AAFBA8977925}"/>
    <dgm:cxn modelId="{34D13E76-213F-4393-9080-89C9F70228B7}" type="presOf" srcId="{6045F58C-BDC8-4EAC-B24A-1CF013617A3D}" destId="{FEBED549-D138-4A33-A398-EE84564C400C}" srcOrd="0" destOrd="3" presId="urn:microsoft.com/office/officeart/2005/8/layout/default"/>
    <dgm:cxn modelId="{2D5D9356-373D-4359-88C1-0F7974B34460}" type="presOf" srcId="{89E2BED0-F47F-4361-9D79-721AC98F210A}" destId="{FEBED549-D138-4A33-A398-EE84564C400C}" srcOrd="0" destOrd="0" presId="urn:microsoft.com/office/officeart/2005/8/layout/default"/>
    <dgm:cxn modelId="{7B7AED59-28FE-4357-972C-2E6FF84948F3}" srcId="{89E2BED0-F47F-4361-9D79-721AC98F210A}" destId="{6045F58C-BDC8-4EAC-B24A-1CF013617A3D}" srcOrd="2" destOrd="0" parTransId="{E0890598-D56D-4CAE-A9EC-06E8E79320D3}" sibTransId="{F67B6BFE-0DFC-4CD7-93F2-9DB2A15CD7C0}"/>
    <dgm:cxn modelId="{A8D8017B-E720-4736-B05F-C8CF9E06A3A6}" type="presOf" srcId="{8047DBBE-7DCC-46EA-8888-7722F9552D34}" destId="{978304BB-6787-4140-B29A-7ED472CFBB54}" srcOrd="0" destOrd="2" presId="urn:microsoft.com/office/officeart/2005/8/layout/default"/>
    <dgm:cxn modelId="{A872F08C-D0DC-4FB4-8273-40CEE3D732EE}" type="presOf" srcId="{55A49247-30DF-4CF9-B255-82BFA3569470}" destId="{978304BB-6787-4140-B29A-7ED472CFBB54}" srcOrd="0" destOrd="0" presId="urn:microsoft.com/office/officeart/2005/8/layout/default"/>
    <dgm:cxn modelId="{F0A18B99-F517-48BF-BACB-DFB017D057AE}" srcId="{55A49247-30DF-4CF9-B255-82BFA3569470}" destId="{E5737872-1A5F-447C-B87C-A84368E028C1}" srcOrd="2" destOrd="0" parTransId="{3202A0C2-89DD-4D56-972F-CBCE612894F8}" sibTransId="{5BAEE20C-087A-4195-ADD4-F8E4A838E49A}"/>
    <dgm:cxn modelId="{33F8D9AB-704A-4E5B-8EB0-EC7C2EB23691}" srcId="{55A49247-30DF-4CF9-B255-82BFA3569470}" destId="{6EAF9E3D-5978-4783-94A4-7AD53741A3FB}" srcOrd="3" destOrd="0" parTransId="{3B0C9FE2-D5E7-4824-9F0A-909EB91899B5}" sibTransId="{4CF1E2EB-42CD-48D1-946D-B19BCAACABFF}"/>
    <dgm:cxn modelId="{2B579DC3-2A0C-4913-B8F5-8ABC8074B698}" type="presOf" srcId="{57399469-4DA4-4234-AD43-579629062EE2}" destId="{09500ED1-E5DB-4D79-A6A0-5471B01184CF}" srcOrd="0" destOrd="0" presId="urn:microsoft.com/office/officeart/2005/8/layout/default"/>
    <dgm:cxn modelId="{A27CEEE1-6209-42E2-B9CC-7994A840DEED}" srcId="{89E2BED0-F47F-4361-9D79-721AC98F210A}" destId="{D046B526-8ED2-4953-8DB6-BD1A3D6B3FAE}" srcOrd="0" destOrd="0" parTransId="{6A98C340-B9E8-4EE4-B716-CCA0DBF9CA33}" sibTransId="{D9363285-1C4C-4032-8744-06440E44D1CC}"/>
    <dgm:cxn modelId="{23CD21F1-6695-44AD-B339-07F610CD7F25}" srcId="{89E2BED0-F47F-4361-9D79-721AC98F210A}" destId="{A09E90A9-9F04-4157-9A5B-C0761BD20688}" srcOrd="1" destOrd="0" parTransId="{F1522438-E4D7-41EF-A4BD-74266F001195}" sibTransId="{43A00D9B-AC16-4713-AD7A-D38A1AED73C8}"/>
    <dgm:cxn modelId="{F989C1FC-EB59-46C7-A0A6-894F69168550}" srcId="{55A49247-30DF-4CF9-B255-82BFA3569470}" destId="{5E2F7B3B-3A54-4C7B-BB8A-6C50EE2D1B2A}" srcOrd="0" destOrd="0" parTransId="{9D7D087A-8F97-4582-AD16-80570E95FA18}" sibTransId="{31A9ABF6-2131-41BF-BFA4-347BC72C2C33}"/>
    <dgm:cxn modelId="{A70793DF-0DEA-4DBC-94E3-E2A4A92663BC}" type="presParOf" srcId="{09500ED1-E5DB-4D79-A6A0-5471B01184CF}" destId="{978304BB-6787-4140-B29A-7ED472CFBB54}" srcOrd="0" destOrd="0" presId="urn:microsoft.com/office/officeart/2005/8/layout/default"/>
    <dgm:cxn modelId="{778067D8-0190-461D-A7C0-052411B9D6C6}" type="presParOf" srcId="{09500ED1-E5DB-4D79-A6A0-5471B01184CF}" destId="{416EBE6D-E5FB-431E-AA51-B9463A0514F1}" srcOrd="1" destOrd="0" presId="urn:microsoft.com/office/officeart/2005/8/layout/default"/>
    <dgm:cxn modelId="{A1674136-5F39-4A13-A1F1-F30FB04E76C8}" type="presParOf" srcId="{09500ED1-E5DB-4D79-A6A0-5471B01184CF}" destId="{FEBED549-D138-4A33-A398-EE84564C400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EFC32-46C0-4426-A813-9A268EF6320A}">
      <dsp:nvSpPr>
        <dsp:cNvPr id="0" name=""/>
        <dsp:cNvSpPr/>
      </dsp:nvSpPr>
      <dsp:spPr>
        <a:xfrm>
          <a:off x="643889" y="0"/>
          <a:ext cx="7297420" cy="5029199"/>
        </a:xfrm>
        <a:prstGeom prst="rightArrow">
          <a:avLst/>
        </a:prstGeom>
        <a:solidFill>
          <a:srgbClr val="003F72"/>
        </a:solidFill>
        <a:ln>
          <a:noFill/>
        </a:ln>
        <a:effectLst/>
      </dsp:spPr>
      <dsp:style>
        <a:lnRef idx="0">
          <a:scrgbClr r="0" g="0" b="0"/>
        </a:lnRef>
        <a:fillRef idx="1">
          <a:scrgbClr r="0" g="0" b="0"/>
        </a:fillRef>
        <a:effectRef idx="0">
          <a:scrgbClr r="0" g="0" b="0"/>
        </a:effectRef>
        <a:fontRef idx="minor"/>
      </dsp:style>
    </dsp:sp>
    <dsp:sp modelId="{FD30DC8F-C459-4219-ADF6-E18E65337B9B}">
      <dsp:nvSpPr>
        <dsp:cNvPr id="0" name=""/>
        <dsp:cNvSpPr/>
      </dsp:nvSpPr>
      <dsp:spPr>
        <a:xfrm>
          <a:off x="4191" y="1508759"/>
          <a:ext cx="2590651" cy="2011680"/>
        </a:xfrm>
        <a:prstGeom prst="roundRect">
          <a:avLst/>
        </a:prstGeom>
        <a:solidFill>
          <a:srgbClr val="7724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SCO Certifies Student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Communicates with student about certification process</a:t>
          </a:r>
        </a:p>
      </dsp:txBody>
      <dsp:txXfrm>
        <a:off x="102393" y="1606961"/>
        <a:ext cx="2394247" cy="1815276"/>
      </dsp:txXfrm>
    </dsp:sp>
    <dsp:sp modelId="{A150E185-CD57-4BB1-BA93-02973DE9A7DE}">
      <dsp:nvSpPr>
        <dsp:cNvPr id="0" name=""/>
        <dsp:cNvSpPr/>
      </dsp:nvSpPr>
      <dsp:spPr>
        <a:xfrm>
          <a:off x="2997274" y="1174821"/>
          <a:ext cx="2590651" cy="2679557"/>
        </a:xfrm>
        <a:prstGeom prst="roundRect">
          <a:avLst/>
        </a:prstGeom>
        <a:solidFill>
          <a:srgbClr val="0083B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Regional Processing Office (RPO) Processes Certifications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Evaluates entitlement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Issues payments and establishes debts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Sends a letter when payments are issued or debt created</a:t>
          </a:r>
        </a:p>
      </dsp:txBody>
      <dsp:txXfrm>
        <a:off x="3123739" y="1301286"/>
        <a:ext cx="2337721" cy="2426627"/>
      </dsp:txXfrm>
    </dsp:sp>
    <dsp:sp modelId="{A1A6FA3C-9054-4874-8A82-05509D51562B}">
      <dsp:nvSpPr>
        <dsp:cNvPr id="0" name=""/>
        <dsp:cNvSpPr/>
      </dsp:nvSpPr>
      <dsp:spPr>
        <a:xfrm>
          <a:off x="5990356" y="1508759"/>
          <a:ext cx="2590651" cy="2011680"/>
        </a:xfrm>
        <a:prstGeom prst="roundRect">
          <a:avLst/>
        </a:prstGeom>
        <a:solidFill>
          <a:srgbClr val="4B505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DMC Collects Debts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Sends collection letters for debts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Processes collection actions</a:t>
          </a:r>
        </a:p>
        <a:p>
          <a:pPr marL="114300" lvl="1" indent="-114300" algn="l" defTabSz="666750">
            <a:lnSpc>
              <a:spcPct val="90000"/>
            </a:lnSpc>
            <a:spcBef>
              <a:spcPct val="0"/>
            </a:spcBef>
            <a:spcAft>
              <a:spcPct val="15000"/>
            </a:spcAft>
            <a:buChar char="•"/>
          </a:pPr>
          <a:endParaRPr lang="en-US" sz="1500" kern="1200" dirty="0">
            <a:latin typeface="Arial" panose="020B0604020202020204" pitchFamily="34" charset="0"/>
            <a:cs typeface="Arial" panose="020B0604020202020204" pitchFamily="34" charset="0"/>
          </a:endParaRPr>
        </a:p>
      </dsp:txBody>
      <dsp:txXfrm>
        <a:off x="6088558" y="1606961"/>
        <a:ext cx="2394247" cy="1815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823C3-418B-4387-AFE3-AE3C281650C3}">
      <dsp:nvSpPr>
        <dsp:cNvPr id="0" name=""/>
        <dsp:cNvSpPr/>
      </dsp:nvSpPr>
      <dsp:spPr>
        <a:xfrm>
          <a:off x="4418241" y="1639"/>
          <a:ext cx="1983916" cy="1322610"/>
        </a:xfrm>
        <a:prstGeom prst="roundRect">
          <a:avLst>
            <a:gd name="adj" fmla="val 10000"/>
          </a:avLst>
        </a:prstGeom>
        <a:solidFill>
          <a:srgbClr val="003F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Post 9/11 GI Bill Benefits</a:t>
          </a:r>
        </a:p>
      </dsp:txBody>
      <dsp:txXfrm>
        <a:off x="4456979" y="40377"/>
        <a:ext cx="1906440" cy="1245134"/>
      </dsp:txXfrm>
    </dsp:sp>
    <dsp:sp modelId="{32CEFB70-C294-4B3A-979F-C2E30E20936E}">
      <dsp:nvSpPr>
        <dsp:cNvPr id="0" name=""/>
        <dsp:cNvSpPr/>
      </dsp:nvSpPr>
      <dsp:spPr>
        <a:xfrm>
          <a:off x="2831109" y="1324250"/>
          <a:ext cx="2579090" cy="529044"/>
        </a:xfrm>
        <a:custGeom>
          <a:avLst/>
          <a:gdLst/>
          <a:ahLst/>
          <a:cxnLst/>
          <a:rect l="0" t="0" r="0" b="0"/>
          <a:pathLst>
            <a:path>
              <a:moveTo>
                <a:pt x="2579090" y="0"/>
              </a:moveTo>
              <a:lnTo>
                <a:pt x="2579090" y="264522"/>
              </a:lnTo>
              <a:lnTo>
                <a:pt x="0" y="264522"/>
              </a:lnTo>
              <a:lnTo>
                <a:pt x="0" y="52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D4439-8390-4F96-8086-8E1491D536FC}">
      <dsp:nvSpPr>
        <dsp:cNvPr id="0" name=""/>
        <dsp:cNvSpPr/>
      </dsp:nvSpPr>
      <dsp:spPr>
        <a:xfrm>
          <a:off x="1752602" y="1853294"/>
          <a:ext cx="2157012" cy="1322610"/>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Tuition/Fees/Yellow Ribbon</a:t>
          </a:r>
        </a:p>
      </dsp:txBody>
      <dsp:txXfrm>
        <a:off x="1791340" y="1892032"/>
        <a:ext cx="2079536" cy="1245134"/>
      </dsp:txXfrm>
    </dsp:sp>
    <dsp:sp modelId="{712B5525-6E20-4EC8-82D6-DA7916F1999C}">
      <dsp:nvSpPr>
        <dsp:cNvPr id="0" name=""/>
        <dsp:cNvSpPr/>
      </dsp:nvSpPr>
      <dsp:spPr>
        <a:xfrm>
          <a:off x="2785389" y="3175905"/>
          <a:ext cx="91440" cy="529044"/>
        </a:xfrm>
        <a:custGeom>
          <a:avLst/>
          <a:gdLst/>
          <a:ahLst/>
          <a:cxnLst/>
          <a:rect l="0" t="0" r="0" b="0"/>
          <a:pathLst>
            <a:path>
              <a:moveTo>
                <a:pt x="45720" y="0"/>
              </a:moveTo>
              <a:lnTo>
                <a:pt x="45720" y="52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8865F-3C9F-46A3-AB96-A24735C23DAD}">
      <dsp:nvSpPr>
        <dsp:cNvPr id="0" name=""/>
        <dsp:cNvSpPr/>
      </dsp:nvSpPr>
      <dsp:spPr>
        <a:xfrm>
          <a:off x="1839150" y="3704949"/>
          <a:ext cx="1983916" cy="1322610"/>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School Debt</a:t>
          </a:r>
        </a:p>
      </dsp:txBody>
      <dsp:txXfrm>
        <a:off x="1877888" y="3743687"/>
        <a:ext cx="1906440" cy="1245134"/>
      </dsp:txXfrm>
    </dsp:sp>
    <dsp:sp modelId="{FADD5644-453B-4F90-9E3A-FDCC99A75576}">
      <dsp:nvSpPr>
        <dsp:cNvPr id="0" name=""/>
        <dsp:cNvSpPr/>
      </dsp:nvSpPr>
      <dsp:spPr>
        <a:xfrm>
          <a:off x="5364479" y="1324250"/>
          <a:ext cx="91440" cy="529044"/>
        </a:xfrm>
        <a:custGeom>
          <a:avLst/>
          <a:gdLst/>
          <a:ahLst/>
          <a:cxnLst/>
          <a:rect l="0" t="0" r="0" b="0"/>
          <a:pathLst>
            <a:path>
              <a:moveTo>
                <a:pt x="45720" y="0"/>
              </a:moveTo>
              <a:lnTo>
                <a:pt x="45720" y="264522"/>
              </a:lnTo>
              <a:lnTo>
                <a:pt x="132268" y="264522"/>
              </a:lnTo>
              <a:lnTo>
                <a:pt x="132268" y="52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A228F-21E2-40CF-8AD4-B571E3533D00}">
      <dsp:nvSpPr>
        <dsp:cNvPr id="0" name=""/>
        <dsp:cNvSpPr/>
      </dsp:nvSpPr>
      <dsp:spPr>
        <a:xfrm>
          <a:off x="4504790" y="1853294"/>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Books and Supplies</a:t>
          </a:r>
        </a:p>
      </dsp:txBody>
      <dsp:txXfrm>
        <a:off x="4543528" y="1892032"/>
        <a:ext cx="1906440" cy="1245134"/>
      </dsp:txXfrm>
    </dsp:sp>
    <dsp:sp modelId="{90171A41-FA5A-498D-9335-79440ADE3E14}">
      <dsp:nvSpPr>
        <dsp:cNvPr id="0" name=""/>
        <dsp:cNvSpPr/>
      </dsp:nvSpPr>
      <dsp:spPr>
        <a:xfrm>
          <a:off x="5451028" y="3175905"/>
          <a:ext cx="91440" cy="529044"/>
        </a:xfrm>
        <a:custGeom>
          <a:avLst/>
          <a:gdLst/>
          <a:ahLst/>
          <a:cxnLst/>
          <a:rect l="0" t="0" r="0" b="0"/>
          <a:pathLst>
            <a:path>
              <a:moveTo>
                <a:pt x="45720" y="0"/>
              </a:moveTo>
              <a:lnTo>
                <a:pt x="45720" y="52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C2ED2-4193-4308-8FA7-8100847875F5}">
      <dsp:nvSpPr>
        <dsp:cNvPr id="0" name=""/>
        <dsp:cNvSpPr/>
      </dsp:nvSpPr>
      <dsp:spPr>
        <a:xfrm>
          <a:off x="4504790" y="3704949"/>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Student Debt</a:t>
          </a:r>
        </a:p>
      </dsp:txBody>
      <dsp:txXfrm>
        <a:off x="4543528" y="3743687"/>
        <a:ext cx="1906440" cy="1245134"/>
      </dsp:txXfrm>
    </dsp:sp>
    <dsp:sp modelId="{262069C5-92ED-4FCE-9B9D-3063EC76E9F1}">
      <dsp:nvSpPr>
        <dsp:cNvPr id="0" name=""/>
        <dsp:cNvSpPr/>
      </dsp:nvSpPr>
      <dsp:spPr>
        <a:xfrm>
          <a:off x="5410199" y="1324250"/>
          <a:ext cx="2665639" cy="529044"/>
        </a:xfrm>
        <a:custGeom>
          <a:avLst/>
          <a:gdLst/>
          <a:ahLst/>
          <a:cxnLst/>
          <a:rect l="0" t="0" r="0" b="0"/>
          <a:pathLst>
            <a:path>
              <a:moveTo>
                <a:pt x="0" y="0"/>
              </a:moveTo>
              <a:lnTo>
                <a:pt x="0" y="264522"/>
              </a:lnTo>
              <a:lnTo>
                <a:pt x="2665639" y="264522"/>
              </a:lnTo>
              <a:lnTo>
                <a:pt x="2665639" y="52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E0D6E-8EF8-47B9-8CCA-793AB6404ACC}">
      <dsp:nvSpPr>
        <dsp:cNvPr id="0" name=""/>
        <dsp:cNvSpPr/>
      </dsp:nvSpPr>
      <dsp:spPr>
        <a:xfrm>
          <a:off x="7083881" y="1853294"/>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Housing Stipend/ Kicker</a:t>
          </a:r>
        </a:p>
      </dsp:txBody>
      <dsp:txXfrm>
        <a:off x="7122619" y="1892032"/>
        <a:ext cx="1906440" cy="1245134"/>
      </dsp:txXfrm>
    </dsp:sp>
    <dsp:sp modelId="{94CF917C-8870-45F6-808F-FE2D220F7650}">
      <dsp:nvSpPr>
        <dsp:cNvPr id="0" name=""/>
        <dsp:cNvSpPr/>
      </dsp:nvSpPr>
      <dsp:spPr>
        <a:xfrm>
          <a:off x="8030119" y="3175905"/>
          <a:ext cx="91440" cy="529044"/>
        </a:xfrm>
        <a:custGeom>
          <a:avLst/>
          <a:gdLst/>
          <a:ahLst/>
          <a:cxnLst/>
          <a:rect l="0" t="0" r="0" b="0"/>
          <a:pathLst>
            <a:path>
              <a:moveTo>
                <a:pt x="45720" y="0"/>
              </a:moveTo>
              <a:lnTo>
                <a:pt x="45720" y="52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D5BA7-381B-4558-A88F-37735ECD1574}">
      <dsp:nvSpPr>
        <dsp:cNvPr id="0" name=""/>
        <dsp:cNvSpPr/>
      </dsp:nvSpPr>
      <dsp:spPr>
        <a:xfrm>
          <a:off x="7083881" y="3704949"/>
          <a:ext cx="1983916" cy="1322610"/>
        </a:xfrm>
        <a:prstGeom prst="roundRect">
          <a:avLst>
            <a:gd name="adj" fmla="val 10000"/>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Student debt</a:t>
          </a:r>
        </a:p>
      </dsp:txBody>
      <dsp:txXfrm>
        <a:off x="7122619" y="3743687"/>
        <a:ext cx="1906440" cy="1245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E70C-4203-40D4-BFE3-110990E87C9A}">
      <dsp:nvSpPr>
        <dsp:cNvPr id="0" name=""/>
        <dsp:cNvSpPr/>
      </dsp:nvSpPr>
      <dsp:spPr>
        <a:xfrm>
          <a:off x="1367" y="0"/>
          <a:ext cx="3555131" cy="475456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2060"/>
              </a:solidFill>
              <a:latin typeface="Arial" panose="020B0604020202020204" pitchFamily="34" charset="0"/>
              <a:cs typeface="Arial" panose="020B0604020202020204" pitchFamily="34" charset="0"/>
            </a:rPr>
            <a:t>Educate students about impact:</a:t>
          </a:r>
        </a:p>
      </dsp:txBody>
      <dsp:txXfrm>
        <a:off x="1367" y="0"/>
        <a:ext cx="3555131" cy="1426368"/>
      </dsp:txXfrm>
    </dsp:sp>
    <dsp:sp modelId="{8D448FA7-8461-425A-900B-2947AB43EE00}">
      <dsp:nvSpPr>
        <dsp:cNvPr id="0" name=""/>
        <dsp:cNvSpPr/>
      </dsp:nvSpPr>
      <dsp:spPr>
        <a:xfrm>
          <a:off x="356880" y="1426775"/>
          <a:ext cx="2844105" cy="934081"/>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Reducing Training</a:t>
          </a:r>
        </a:p>
      </dsp:txBody>
      <dsp:txXfrm>
        <a:off x="384238" y="1454133"/>
        <a:ext cx="2789389" cy="879365"/>
      </dsp:txXfrm>
    </dsp:sp>
    <dsp:sp modelId="{2CEAD12D-C31F-414F-902C-4D68DC9BD764}">
      <dsp:nvSpPr>
        <dsp:cNvPr id="0" name=""/>
        <dsp:cNvSpPr/>
      </dsp:nvSpPr>
      <dsp:spPr>
        <a:xfrm>
          <a:off x="356880" y="2504561"/>
          <a:ext cx="2844105" cy="934081"/>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Non-punitive grades</a:t>
          </a:r>
        </a:p>
      </dsp:txBody>
      <dsp:txXfrm>
        <a:off x="384238" y="2531919"/>
        <a:ext cx="2789389" cy="879365"/>
      </dsp:txXfrm>
    </dsp:sp>
    <dsp:sp modelId="{09EA1705-6D58-475E-B72A-25588DA99D4F}">
      <dsp:nvSpPr>
        <dsp:cNvPr id="0" name=""/>
        <dsp:cNvSpPr/>
      </dsp:nvSpPr>
      <dsp:spPr>
        <a:xfrm>
          <a:off x="356880" y="3582347"/>
          <a:ext cx="2844105" cy="934081"/>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Changing class schedule</a:t>
          </a:r>
        </a:p>
      </dsp:txBody>
      <dsp:txXfrm>
        <a:off x="384238" y="3609705"/>
        <a:ext cx="2789389" cy="879365"/>
      </dsp:txXfrm>
    </dsp:sp>
    <dsp:sp modelId="{50B756D6-6BE2-46E0-9180-2FE575B32259}">
      <dsp:nvSpPr>
        <dsp:cNvPr id="0" name=""/>
        <dsp:cNvSpPr/>
      </dsp:nvSpPr>
      <dsp:spPr>
        <a:xfrm>
          <a:off x="3823134" y="0"/>
          <a:ext cx="3555131" cy="475456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ts val="0"/>
            </a:spcAft>
            <a:buNone/>
          </a:pPr>
          <a:r>
            <a:rPr lang="en-US" sz="3000" b="1" kern="1200" dirty="0">
              <a:solidFill>
                <a:srgbClr val="002060"/>
              </a:solidFill>
              <a:latin typeface="Arial" panose="020B0604020202020204" pitchFamily="34" charset="0"/>
              <a:cs typeface="Arial" panose="020B0604020202020204" pitchFamily="34" charset="0"/>
            </a:rPr>
            <a:t>When</a:t>
          </a:r>
        </a:p>
        <a:p>
          <a:pPr marL="0" lvl="0" indent="0" algn="ctr" defTabSz="1333500">
            <a:lnSpc>
              <a:spcPct val="90000"/>
            </a:lnSpc>
            <a:spcBef>
              <a:spcPct val="0"/>
            </a:spcBef>
            <a:spcAft>
              <a:spcPts val="0"/>
            </a:spcAft>
            <a:buNone/>
          </a:pPr>
          <a:r>
            <a:rPr lang="en-US" sz="3000" b="1" kern="1200" dirty="0">
              <a:solidFill>
                <a:srgbClr val="002060"/>
              </a:solidFill>
              <a:latin typeface="Arial" panose="020B0604020202020204" pitchFamily="34" charset="0"/>
              <a:cs typeface="Arial" panose="020B0604020202020204" pitchFamily="34" charset="0"/>
            </a:rPr>
            <a:t> non-punitive </a:t>
          </a:r>
        </a:p>
        <a:p>
          <a:pPr marL="0" lvl="0" indent="0" algn="ctr" defTabSz="1333500">
            <a:lnSpc>
              <a:spcPct val="90000"/>
            </a:lnSpc>
            <a:spcBef>
              <a:spcPct val="0"/>
            </a:spcBef>
            <a:spcAft>
              <a:spcPts val="0"/>
            </a:spcAft>
            <a:buNone/>
          </a:pPr>
          <a:r>
            <a:rPr lang="en-US" sz="3000" b="1" kern="1200" dirty="0">
              <a:solidFill>
                <a:srgbClr val="002060"/>
              </a:solidFill>
              <a:latin typeface="Arial" panose="020B0604020202020204" pitchFamily="34" charset="0"/>
              <a:cs typeface="Arial" panose="020B0604020202020204" pitchFamily="34" charset="0"/>
            </a:rPr>
            <a:t>grades occur</a:t>
          </a:r>
        </a:p>
      </dsp:txBody>
      <dsp:txXfrm>
        <a:off x="3823134" y="0"/>
        <a:ext cx="3555131" cy="1426368"/>
      </dsp:txXfrm>
    </dsp:sp>
    <dsp:sp modelId="{D9EE4373-E41E-44C5-AEC6-9EF2DC146C52}">
      <dsp:nvSpPr>
        <dsp:cNvPr id="0" name=""/>
        <dsp:cNvSpPr/>
      </dsp:nvSpPr>
      <dsp:spPr>
        <a:xfrm>
          <a:off x="4178647" y="1427761"/>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School can include mitigating circumstances on certification</a:t>
          </a:r>
        </a:p>
      </dsp:txBody>
      <dsp:txXfrm>
        <a:off x="4220635" y="1469749"/>
        <a:ext cx="2760129" cy="1349589"/>
      </dsp:txXfrm>
    </dsp:sp>
    <dsp:sp modelId="{EE1FBC64-9DBA-411D-9853-B1E3E0168A5A}">
      <dsp:nvSpPr>
        <dsp:cNvPr id="0" name=""/>
        <dsp:cNvSpPr/>
      </dsp:nvSpPr>
      <dsp:spPr>
        <a:xfrm>
          <a:off x="4178647" y="3081876"/>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Student can submit mitigating circumstances to RPO</a:t>
          </a:r>
        </a:p>
      </dsp:txBody>
      <dsp:txXfrm>
        <a:off x="4220635" y="3123864"/>
        <a:ext cx="2760129" cy="1349589"/>
      </dsp:txXfrm>
    </dsp:sp>
    <dsp:sp modelId="{AA46910E-FA87-41E9-9A11-AA245A56EAD1}">
      <dsp:nvSpPr>
        <dsp:cNvPr id="0" name=""/>
        <dsp:cNvSpPr/>
      </dsp:nvSpPr>
      <dsp:spPr>
        <a:xfrm>
          <a:off x="7644900" y="0"/>
          <a:ext cx="3555131" cy="475456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2060"/>
              </a:solidFill>
              <a:latin typeface="Arial" panose="020B0604020202020204" pitchFamily="34" charset="0"/>
              <a:cs typeface="Arial" panose="020B0604020202020204" pitchFamily="34" charset="0"/>
            </a:rPr>
            <a:t>Certify $0 tuition/fees before term begins</a:t>
          </a:r>
        </a:p>
      </dsp:txBody>
      <dsp:txXfrm>
        <a:off x="7644900" y="0"/>
        <a:ext cx="3555131" cy="1426368"/>
      </dsp:txXfrm>
    </dsp:sp>
    <dsp:sp modelId="{988CEDA0-2E94-4C9B-824C-3E90903FF140}">
      <dsp:nvSpPr>
        <dsp:cNvPr id="0" name=""/>
        <dsp:cNvSpPr/>
      </dsp:nvSpPr>
      <dsp:spPr>
        <a:xfrm>
          <a:off x="8000413" y="1427761"/>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Certify T/F/YR amount at a later date</a:t>
          </a:r>
        </a:p>
      </dsp:txBody>
      <dsp:txXfrm>
        <a:off x="8042401" y="1469749"/>
        <a:ext cx="2760129" cy="1349589"/>
      </dsp:txXfrm>
    </dsp:sp>
    <dsp:sp modelId="{1AF22255-2E81-45B5-A5E9-39EA94E753AD}">
      <dsp:nvSpPr>
        <dsp:cNvPr id="0" name=""/>
        <dsp:cNvSpPr/>
      </dsp:nvSpPr>
      <dsp:spPr>
        <a:xfrm>
          <a:off x="8000413" y="3081876"/>
          <a:ext cx="2844105" cy="1433565"/>
        </a:xfrm>
        <a:prstGeom prst="roundRect">
          <a:avLst>
            <a:gd name="adj" fmla="val 10000"/>
          </a:avLst>
        </a:prstGeom>
        <a:solidFill>
          <a:srgbClr val="0083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Allows student to receive books and housing on time</a:t>
          </a:r>
        </a:p>
      </dsp:txBody>
      <dsp:txXfrm>
        <a:off x="8042401" y="3123864"/>
        <a:ext cx="2760129" cy="1349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CC58-99C8-430A-A258-0D001940ABBA}">
      <dsp:nvSpPr>
        <dsp:cNvPr id="0" name=""/>
        <dsp:cNvSpPr/>
      </dsp:nvSpPr>
      <dsp:spPr>
        <a:xfrm>
          <a:off x="10701" y="-21486"/>
          <a:ext cx="3758382" cy="911424"/>
        </a:xfrm>
        <a:prstGeom prst="notchedRightArrow">
          <a:avLst/>
        </a:prstGeom>
        <a:solidFill>
          <a:srgbClr val="0083B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DMC Sends 1</a:t>
          </a:r>
          <a:r>
            <a:rPr lang="en-US" sz="1600" b="1" kern="1200" baseline="30000" dirty="0">
              <a:latin typeface="Arial" panose="020B0604020202020204" pitchFamily="34" charset="0"/>
              <a:cs typeface="Arial" panose="020B0604020202020204" pitchFamily="34" charset="0"/>
            </a:rPr>
            <a:t>st</a:t>
          </a:r>
          <a:r>
            <a:rPr lang="en-US" sz="1600" b="1" kern="1200" dirty="0">
              <a:latin typeface="Arial" panose="020B0604020202020204" pitchFamily="34" charset="0"/>
              <a:cs typeface="Arial" panose="020B0604020202020204" pitchFamily="34" charset="0"/>
            </a:rPr>
            <a:t> Letter</a:t>
          </a:r>
        </a:p>
      </dsp:txBody>
      <dsp:txXfrm>
        <a:off x="238557" y="206370"/>
        <a:ext cx="2818102" cy="455712"/>
      </dsp:txXfrm>
    </dsp:sp>
    <dsp:sp modelId="{BC72620E-EFE5-4DE4-B219-0E5825394165}">
      <dsp:nvSpPr>
        <dsp:cNvPr id="0" name=""/>
        <dsp:cNvSpPr/>
      </dsp:nvSpPr>
      <dsp:spPr>
        <a:xfrm>
          <a:off x="728375" y="951156"/>
          <a:ext cx="4128877" cy="911424"/>
        </a:xfrm>
        <a:prstGeom prst="notchedRightArrow">
          <a:avLst/>
        </a:prstGeom>
        <a:solidFill>
          <a:srgbClr val="4B505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1600" b="1" kern="1200" dirty="0">
              <a:latin typeface="Arial" panose="020B0604020202020204" pitchFamily="34" charset="0"/>
              <a:cs typeface="Arial" panose="020B0604020202020204" pitchFamily="34" charset="0"/>
            </a:rPr>
            <a:t>DMC Sends 2nd Letter</a:t>
          </a:r>
        </a:p>
      </dsp:txBody>
      <dsp:txXfrm>
        <a:off x="755070" y="977851"/>
        <a:ext cx="3416555" cy="858034"/>
      </dsp:txXfrm>
    </dsp:sp>
    <dsp:sp modelId="{C4B448C1-9539-4BE5-A2FA-E0899A3D034C}">
      <dsp:nvSpPr>
        <dsp:cNvPr id="0" name=""/>
        <dsp:cNvSpPr/>
      </dsp:nvSpPr>
      <dsp:spPr>
        <a:xfrm>
          <a:off x="2111190" y="1940497"/>
          <a:ext cx="3777285" cy="911424"/>
        </a:xfrm>
        <a:prstGeom prst="notchedRightArrow">
          <a:avLst/>
        </a:prstGeom>
        <a:solidFill>
          <a:srgbClr val="003F7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DMC Sends 3rd Letter </a:t>
          </a:r>
        </a:p>
      </dsp:txBody>
      <dsp:txXfrm>
        <a:off x="2137885" y="1967192"/>
        <a:ext cx="3125796" cy="858034"/>
      </dsp:txXfrm>
    </dsp:sp>
    <dsp:sp modelId="{B0E93D40-B223-4892-B659-905FF089ECE8}">
      <dsp:nvSpPr>
        <dsp:cNvPr id="0" name=""/>
        <dsp:cNvSpPr/>
      </dsp:nvSpPr>
      <dsp:spPr>
        <a:xfrm>
          <a:off x="4346659" y="2830948"/>
          <a:ext cx="5417604" cy="1064124"/>
        </a:xfrm>
        <a:prstGeom prst="rightArrow">
          <a:avLst/>
        </a:prstGeom>
        <a:solidFill>
          <a:srgbClr val="7724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Debt Referred to Treasury (120 days)</a:t>
          </a:r>
        </a:p>
      </dsp:txBody>
      <dsp:txXfrm>
        <a:off x="4346659" y="3096979"/>
        <a:ext cx="4286971" cy="532062"/>
      </dsp:txXfrm>
    </dsp:sp>
    <dsp:sp modelId="{BE962ED0-D711-4A18-AE1F-A9478415CEB6}">
      <dsp:nvSpPr>
        <dsp:cNvPr id="0" name=""/>
        <dsp:cNvSpPr/>
      </dsp:nvSpPr>
      <dsp:spPr>
        <a:xfrm>
          <a:off x="4909895" y="28776"/>
          <a:ext cx="731521" cy="822962"/>
        </a:xfrm>
        <a:prstGeom prst="downArrow">
          <a:avLst>
            <a:gd name="adj1" fmla="val 55000"/>
            <a:gd name="adj2" fmla="val 45000"/>
          </a:avLst>
        </a:prstGeom>
        <a:solidFill>
          <a:srgbClr val="839097">
            <a:alpha val="90000"/>
          </a:srgbClr>
        </a:solidFill>
        <a:ln w="9525" cap="flat" cmpd="sng" algn="ctr">
          <a:solidFill>
            <a:srgbClr val="839097">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30</a:t>
          </a:r>
          <a:r>
            <a:rPr lang="en-US" sz="1200" kern="1200" dirty="0">
              <a:solidFill>
                <a:schemeClr val="bg1"/>
              </a:solidFill>
              <a:latin typeface="Arial" panose="020B0604020202020204" pitchFamily="34" charset="0"/>
              <a:cs typeface="Arial" panose="020B0604020202020204" pitchFamily="34" charset="0"/>
            </a:rPr>
            <a:t> </a:t>
          </a:r>
          <a:r>
            <a:rPr lang="en-US" sz="1200" b="1" kern="1200" dirty="0">
              <a:solidFill>
                <a:schemeClr val="bg1"/>
              </a:solidFill>
              <a:latin typeface="Arial" panose="020B0604020202020204" pitchFamily="34" charset="0"/>
              <a:cs typeface="Arial" panose="020B0604020202020204" pitchFamily="34" charset="0"/>
            </a:rPr>
            <a:t>days</a:t>
          </a:r>
        </a:p>
      </dsp:txBody>
      <dsp:txXfrm>
        <a:off x="5074487" y="28776"/>
        <a:ext cx="402337" cy="641911"/>
      </dsp:txXfrm>
    </dsp:sp>
    <dsp:sp modelId="{CBCA4971-DEC2-41B1-AFED-AD16FDF7DB02}">
      <dsp:nvSpPr>
        <dsp:cNvPr id="0" name=""/>
        <dsp:cNvSpPr/>
      </dsp:nvSpPr>
      <dsp:spPr>
        <a:xfrm>
          <a:off x="5846243" y="1007464"/>
          <a:ext cx="731521" cy="827074"/>
        </a:xfrm>
        <a:prstGeom prst="downArrow">
          <a:avLst>
            <a:gd name="adj1" fmla="val 55000"/>
            <a:gd name="adj2" fmla="val 45000"/>
          </a:avLst>
        </a:prstGeom>
        <a:solidFill>
          <a:srgbClr val="839097">
            <a:alpha val="90000"/>
          </a:srgbClr>
        </a:solidFill>
        <a:ln w="9525" cap="flat" cmpd="sng" algn="ctr">
          <a:solidFill>
            <a:srgbClr val="839097">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30 days</a:t>
          </a:r>
        </a:p>
      </dsp:txBody>
      <dsp:txXfrm>
        <a:off x="6010835" y="1007464"/>
        <a:ext cx="402337" cy="646023"/>
      </dsp:txXfrm>
    </dsp:sp>
    <dsp:sp modelId="{E32C6D6A-B0E6-4A3F-AEFA-C77B68283F0F}">
      <dsp:nvSpPr>
        <dsp:cNvPr id="0" name=""/>
        <dsp:cNvSpPr/>
      </dsp:nvSpPr>
      <dsp:spPr>
        <a:xfrm>
          <a:off x="6909163" y="1975377"/>
          <a:ext cx="731521" cy="822962"/>
        </a:xfrm>
        <a:prstGeom prst="downArrow">
          <a:avLst>
            <a:gd name="adj1" fmla="val 55000"/>
            <a:gd name="adj2" fmla="val 45000"/>
          </a:avLst>
        </a:prstGeom>
        <a:solidFill>
          <a:srgbClr val="839097">
            <a:alpha val="90000"/>
          </a:srgbClr>
        </a:solidFill>
        <a:ln w="9525" cap="flat" cmpd="sng" algn="ctr">
          <a:solidFill>
            <a:srgbClr val="839097">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60 days</a:t>
          </a:r>
        </a:p>
      </dsp:txBody>
      <dsp:txXfrm>
        <a:off x="7073755" y="1975377"/>
        <a:ext cx="402337" cy="641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E75E-AC18-4439-A235-28BBDAE82526}">
      <dsp:nvSpPr>
        <dsp:cNvPr id="0" name=""/>
        <dsp:cNvSpPr/>
      </dsp:nvSpPr>
      <dsp:spPr>
        <a:xfrm>
          <a:off x="2519761" y="1698353"/>
          <a:ext cx="1954712" cy="1455731"/>
        </a:xfrm>
        <a:prstGeom prst="roundRect">
          <a:avLst/>
        </a:prstGeom>
        <a:solidFill>
          <a:srgbClr val="003F7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Arial" panose="020B0604020202020204" pitchFamily="34" charset="0"/>
              <a:ea typeface="+mn-ea"/>
              <a:cs typeface="Arial" panose="020B0604020202020204" pitchFamily="34" charset="0"/>
            </a:rPr>
            <a:t>School Options</a:t>
          </a:r>
        </a:p>
      </dsp:txBody>
      <dsp:txXfrm>
        <a:off x="2590824" y="1769416"/>
        <a:ext cx="1812586" cy="1313605"/>
      </dsp:txXfrm>
    </dsp:sp>
    <dsp:sp modelId="{B8B4761C-ED9B-4FAD-8CA2-A50D39088E65}">
      <dsp:nvSpPr>
        <dsp:cNvPr id="0" name=""/>
        <dsp:cNvSpPr/>
      </dsp:nvSpPr>
      <dsp:spPr>
        <a:xfrm rot="16200000">
          <a:off x="3135819" y="1337055"/>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962F72-454F-4523-AEAD-5A33D8297BB5}">
      <dsp:nvSpPr>
        <dsp:cNvPr id="0" name=""/>
        <dsp:cNvSpPr/>
      </dsp:nvSpPr>
      <dsp:spPr>
        <a:xfrm>
          <a:off x="2672165" y="417"/>
          <a:ext cx="1649904" cy="975340"/>
        </a:xfrm>
        <a:prstGeom prst="roundRect">
          <a:avLst/>
        </a:prstGeom>
        <a:solidFill>
          <a:srgbClr val="0083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Pay in Full</a:t>
          </a:r>
        </a:p>
      </dsp:txBody>
      <dsp:txXfrm>
        <a:off x="2719777" y="48029"/>
        <a:ext cx="1554680" cy="880116"/>
      </dsp:txXfrm>
    </dsp:sp>
    <dsp:sp modelId="{24B33C8D-9358-474C-BBD0-A414E5FB28E9}">
      <dsp:nvSpPr>
        <dsp:cNvPr id="0" name=""/>
        <dsp:cNvSpPr/>
      </dsp:nvSpPr>
      <dsp:spPr>
        <a:xfrm>
          <a:off x="4474473" y="2426218"/>
          <a:ext cx="380997" cy="0"/>
        </a:xfrm>
        <a:custGeom>
          <a:avLst/>
          <a:gdLst/>
          <a:ahLst/>
          <a:cxnLst/>
          <a:rect l="0" t="0" r="0" b="0"/>
          <a:pathLst>
            <a:path>
              <a:moveTo>
                <a:pt x="0" y="0"/>
              </a:moveTo>
              <a:lnTo>
                <a:pt x="522475"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60E577-DBF8-46DF-8C7D-DCF1C2194E6B}">
      <dsp:nvSpPr>
        <dsp:cNvPr id="0" name=""/>
        <dsp:cNvSpPr/>
      </dsp:nvSpPr>
      <dsp:spPr>
        <a:xfrm>
          <a:off x="4855471" y="1938548"/>
          <a:ext cx="1830576"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Compromise</a:t>
          </a:r>
        </a:p>
      </dsp:txBody>
      <dsp:txXfrm>
        <a:off x="4903083" y="1986160"/>
        <a:ext cx="1735352" cy="880116"/>
      </dsp:txXfrm>
    </dsp:sp>
    <dsp:sp modelId="{9C2BDE02-48EE-4F98-8C13-2D810CF1A249}">
      <dsp:nvSpPr>
        <dsp:cNvPr id="0" name=""/>
        <dsp:cNvSpPr/>
      </dsp:nvSpPr>
      <dsp:spPr>
        <a:xfrm rot="5400000">
          <a:off x="3135819" y="3515382"/>
          <a:ext cx="722596"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5C273C-F511-45B2-AEF3-AA02578F8F66}">
      <dsp:nvSpPr>
        <dsp:cNvPr id="0" name=""/>
        <dsp:cNvSpPr/>
      </dsp:nvSpPr>
      <dsp:spPr>
        <a:xfrm>
          <a:off x="2367361" y="3876680"/>
          <a:ext cx="2259511" cy="975340"/>
        </a:xfrm>
        <a:prstGeom prst="roundRect">
          <a:avLst/>
        </a:prstGeom>
        <a:solidFill>
          <a:srgbClr val="4B505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Payment Plan</a:t>
          </a:r>
        </a:p>
      </dsp:txBody>
      <dsp:txXfrm>
        <a:off x="2414973" y="3924292"/>
        <a:ext cx="2164287" cy="880116"/>
      </dsp:txXfrm>
    </dsp:sp>
    <dsp:sp modelId="{E8913248-61BA-4E1D-B5EC-D912EE0A8F79}">
      <dsp:nvSpPr>
        <dsp:cNvPr id="0" name=""/>
        <dsp:cNvSpPr/>
      </dsp:nvSpPr>
      <dsp:spPr>
        <a:xfrm rot="10800000">
          <a:off x="2136112" y="2426219"/>
          <a:ext cx="383648" cy="0"/>
        </a:xfrm>
        <a:custGeom>
          <a:avLst/>
          <a:gdLst/>
          <a:ahLst/>
          <a:cxnLst/>
          <a:rect l="0" t="0" r="0" b="0"/>
          <a:pathLst>
            <a:path>
              <a:moveTo>
                <a:pt x="0" y="0"/>
              </a:moveTo>
              <a:lnTo>
                <a:pt x="722596" y="0"/>
              </a:lnTo>
            </a:path>
          </a:pathLst>
        </a:custGeom>
        <a:noFill/>
        <a:ln w="12700" cap="flat" cmpd="sng" algn="ctr">
          <a:solidFill>
            <a:srgbClr val="066F89">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2B3034-FBCC-4593-B352-7271D3C7EBBD}">
      <dsp:nvSpPr>
        <dsp:cNvPr id="0" name=""/>
        <dsp:cNvSpPr/>
      </dsp:nvSpPr>
      <dsp:spPr>
        <a:xfrm>
          <a:off x="307311" y="1938548"/>
          <a:ext cx="1828801" cy="975340"/>
        </a:xfrm>
        <a:prstGeom prst="roundRect">
          <a:avLst/>
        </a:prstGeom>
        <a:solidFill>
          <a:srgbClr val="83909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Arial" panose="020B0604020202020204" pitchFamily="34" charset="0"/>
              <a:ea typeface="+mn-ea"/>
              <a:cs typeface="Arial" panose="020B0604020202020204" pitchFamily="34" charset="0"/>
            </a:rPr>
            <a:t>Dispute</a:t>
          </a:r>
        </a:p>
      </dsp:txBody>
      <dsp:txXfrm>
        <a:off x="354923" y="1986160"/>
        <a:ext cx="1733577" cy="880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58BC4-D5CB-412E-B1B4-2A2EED86E3B9}">
      <dsp:nvSpPr>
        <dsp:cNvPr id="0" name=""/>
        <dsp:cNvSpPr/>
      </dsp:nvSpPr>
      <dsp:spPr>
        <a:xfrm>
          <a:off x="2838604" y="1834020"/>
          <a:ext cx="1485899" cy="1485899"/>
        </a:xfrm>
        <a:prstGeom prst="roundRect">
          <a:avLst/>
        </a:prstGeom>
        <a:solidFill>
          <a:srgbClr val="4B50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Student Options</a:t>
          </a:r>
        </a:p>
      </dsp:txBody>
      <dsp:txXfrm>
        <a:off x="2911140" y="1906556"/>
        <a:ext cx="1340827" cy="1340827"/>
      </dsp:txXfrm>
    </dsp:sp>
    <dsp:sp modelId="{4D550E3A-06A1-45B2-8437-EF765EE21A1C}">
      <dsp:nvSpPr>
        <dsp:cNvPr id="0" name=""/>
        <dsp:cNvSpPr/>
      </dsp:nvSpPr>
      <dsp:spPr>
        <a:xfrm rot="16200000">
          <a:off x="3187374" y="1439841"/>
          <a:ext cx="788358" cy="0"/>
        </a:xfrm>
        <a:custGeom>
          <a:avLst/>
          <a:gdLst/>
          <a:ahLst/>
          <a:cxnLst/>
          <a:rect l="0" t="0" r="0" b="0"/>
          <a:pathLst>
            <a:path>
              <a:moveTo>
                <a:pt x="0" y="0"/>
              </a:moveTo>
              <a:lnTo>
                <a:pt x="78835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C9CE046-B286-4C3C-BE33-CFDC03154AFF}">
      <dsp:nvSpPr>
        <dsp:cNvPr id="0" name=""/>
        <dsp:cNvSpPr/>
      </dsp:nvSpPr>
      <dsp:spPr>
        <a:xfrm>
          <a:off x="3083777" y="50109"/>
          <a:ext cx="995552" cy="995552"/>
        </a:xfrm>
        <a:prstGeom prst="roundRect">
          <a:avLst/>
        </a:prstGeom>
        <a:solidFill>
          <a:srgbClr val="0083B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Pay in Full</a:t>
          </a:r>
        </a:p>
      </dsp:txBody>
      <dsp:txXfrm>
        <a:off x="3132376" y="98708"/>
        <a:ext cx="898354" cy="898354"/>
      </dsp:txXfrm>
    </dsp:sp>
    <dsp:sp modelId="{B59A3067-C322-4712-A801-538C51216BA1}">
      <dsp:nvSpPr>
        <dsp:cNvPr id="0" name=""/>
        <dsp:cNvSpPr/>
      </dsp:nvSpPr>
      <dsp:spPr>
        <a:xfrm rot="19285714">
          <a:off x="4293912" y="1897060"/>
          <a:ext cx="280445" cy="0"/>
        </a:xfrm>
        <a:custGeom>
          <a:avLst/>
          <a:gdLst/>
          <a:ahLst/>
          <a:cxnLst/>
          <a:rect l="0" t="0" r="0" b="0"/>
          <a:pathLst>
            <a:path>
              <a:moveTo>
                <a:pt x="0" y="0"/>
              </a:moveTo>
              <a:lnTo>
                <a:pt x="28044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D36C97-821A-4048-A5E2-467C08D0FB14}">
      <dsp:nvSpPr>
        <dsp:cNvPr id="0" name=""/>
        <dsp:cNvSpPr/>
      </dsp:nvSpPr>
      <dsp:spPr>
        <a:xfrm>
          <a:off x="4479731" y="814080"/>
          <a:ext cx="1376451" cy="995552"/>
        </a:xfrm>
        <a:prstGeom prst="roundRect">
          <a:avLst/>
        </a:prstGeom>
        <a:solidFill>
          <a:srgbClr val="83909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Reduced Benefit Offset</a:t>
          </a:r>
        </a:p>
      </dsp:txBody>
      <dsp:txXfrm>
        <a:off x="4528330" y="862679"/>
        <a:ext cx="1279253" cy="898354"/>
      </dsp:txXfrm>
    </dsp:sp>
    <dsp:sp modelId="{4BD50802-71F4-4A39-B5F2-26CE9F1F826A}">
      <dsp:nvSpPr>
        <dsp:cNvPr id="0" name=""/>
        <dsp:cNvSpPr/>
      </dsp:nvSpPr>
      <dsp:spPr>
        <a:xfrm rot="498358">
          <a:off x="4322096" y="2718597"/>
          <a:ext cx="459129" cy="0"/>
        </a:xfrm>
        <a:custGeom>
          <a:avLst/>
          <a:gdLst/>
          <a:ahLst/>
          <a:cxnLst/>
          <a:rect l="0" t="0" r="0" b="0"/>
          <a:pathLst>
            <a:path>
              <a:moveTo>
                <a:pt x="0" y="0"/>
              </a:moveTo>
              <a:lnTo>
                <a:pt x="45912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3E3F1B-F561-47F7-A59A-CADAC9AE44CD}">
      <dsp:nvSpPr>
        <dsp:cNvPr id="0" name=""/>
        <dsp:cNvSpPr/>
      </dsp:nvSpPr>
      <dsp:spPr>
        <a:xfrm>
          <a:off x="4778817" y="2370591"/>
          <a:ext cx="1597464" cy="995552"/>
        </a:xfrm>
        <a:prstGeom prst="roundRect">
          <a:avLst/>
        </a:prstGeom>
        <a:solidFill>
          <a:srgbClr val="003F7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Payment Plan</a:t>
          </a:r>
        </a:p>
      </dsp:txBody>
      <dsp:txXfrm>
        <a:off x="4827416" y="2419190"/>
        <a:ext cx="1500266" cy="898354"/>
      </dsp:txXfrm>
    </dsp:sp>
    <dsp:sp modelId="{3CBF3DB9-378C-46C2-B57D-27A3F2193DD4}">
      <dsp:nvSpPr>
        <dsp:cNvPr id="0" name=""/>
        <dsp:cNvSpPr/>
      </dsp:nvSpPr>
      <dsp:spPr>
        <a:xfrm rot="3857143">
          <a:off x="3754791" y="3613628"/>
          <a:ext cx="651982" cy="0"/>
        </a:xfrm>
        <a:custGeom>
          <a:avLst/>
          <a:gdLst/>
          <a:ahLst/>
          <a:cxnLst/>
          <a:rect l="0" t="0" r="0" b="0"/>
          <a:pathLst>
            <a:path>
              <a:moveTo>
                <a:pt x="0" y="0"/>
              </a:moveTo>
              <a:lnTo>
                <a:pt x="65198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F28AB0-6E1C-4935-A275-970BE82EB576}">
      <dsp:nvSpPr>
        <dsp:cNvPr id="0" name=""/>
        <dsp:cNvSpPr/>
      </dsp:nvSpPr>
      <dsp:spPr>
        <a:xfrm>
          <a:off x="3513682" y="3907336"/>
          <a:ext cx="1896518" cy="995552"/>
        </a:xfrm>
        <a:prstGeom prst="roundRect">
          <a:avLst/>
        </a:prstGeom>
        <a:solidFill>
          <a:srgbClr val="0083B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Compromise</a:t>
          </a:r>
        </a:p>
      </dsp:txBody>
      <dsp:txXfrm>
        <a:off x="3562281" y="3955935"/>
        <a:ext cx="1799320" cy="898354"/>
      </dsp:txXfrm>
    </dsp:sp>
    <dsp:sp modelId="{11F0E3F2-3BC0-497D-9231-72D2BD5C0E12}">
      <dsp:nvSpPr>
        <dsp:cNvPr id="0" name=""/>
        <dsp:cNvSpPr/>
      </dsp:nvSpPr>
      <dsp:spPr>
        <a:xfrm rot="7922186">
          <a:off x="2365866" y="3562752"/>
          <a:ext cx="653899" cy="0"/>
        </a:xfrm>
        <a:custGeom>
          <a:avLst/>
          <a:gdLst/>
          <a:ahLst/>
          <a:cxnLst/>
          <a:rect l="0" t="0" r="0" b="0"/>
          <a:pathLst>
            <a:path>
              <a:moveTo>
                <a:pt x="0" y="0"/>
              </a:moveTo>
              <a:lnTo>
                <a:pt x="65389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3B66DF-D772-4BFD-B4BD-750ABE970010}">
      <dsp:nvSpPr>
        <dsp:cNvPr id="0" name=""/>
        <dsp:cNvSpPr/>
      </dsp:nvSpPr>
      <dsp:spPr>
        <a:xfrm>
          <a:off x="1143002" y="3805584"/>
          <a:ext cx="1764229" cy="995552"/>
        </a:xfrm>
        <a:prstGeom prst="roundRect">
          <a:avLst/>
        </a:prstGeom>
        <a:solidFill>
          <a:srgbClr val="83909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Temporary Suspension</a:t>
          </a:r>
        </a:p>
      </dsp:txBody>
      <dsp:txXfrm>
        <a:off x="1191601" y="3854183"/>
        <a:ext cx="1667031" cy="898354"/>
      </dsp:txXfrm>
    </dsp:sp>
    <dsp:sp modelId="{371F1B41-5DF8-4232-A862-ED8A4E8AFB46}">
      <dsp:nvSpPr>
        <dsp:cNvPr id="0" name=""/>
        <dsp:cNvSpPr/>
      </dsp:nvSpPr>
      <dsp:spPr>
        <a:xfrm rot="10520573">
          <a:off x="2137045" y="2666020"/>
          <a:ext cx="702719" cy="0"/>
        </a:xfrm>
        <a:custGeom>
          <a:avLst/>
          <a:gdLst/>
          <a:ahLst/>
          <a:cxnLst/>
          <a:rect l="0" t="0" r="0" b="0"/>
          <a:pathLst>
            <a:path>
              <a:moveTo>
                <a:pt x="0" y="0"/>
              </a:moveTo>
              <a:lnTo>
                <a:pt x="70271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D63A57-9B22-4C15-A70C-5AEAA6E82C80}">
      <dsp:nvSpPr>
        <dsp:cNvPr id="0" name=""/>
        <dsp:cNvSpPr/>
      </dsp:nvSpPr>
      <dsp:spPr>
        <a:xfrm>
          <a:off x="997321" y="2243240"/>
          <a:ext cx="1140883" cy="995552"/>
        </a:xfrm>
        <a:prstGeom prst="roundRect">
          <a:avLst/>
        </a:prstGeom>
        <a:solidFill>
          <a:srgbClr val="0083B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Waiver</a:t>
          </a:r>
        </a:p>
      </dsp:txBody>
      <dsp:txXfrm>
        <a:off x="1045920" y="2291839"/>
        <a:ext cx="1043685" cy="898354"/>
      </dsp:txXfrm>
    </dsp:sp>
    <dsp:sp modelId="{3D9EB9D6-9C68-4943-A42D-B78509BA175B}">
      <dsp:nvSpPr>
        <dsp:cNvPr id="0" name=""/>
        <dsp:cNvSpPr/>
      </dsp:nvSpPr>
      <dsp:spPr>
        <a:xfrm rot="13114286">
          <a:off x="2588751" y="1897060"/>
          <a:ext cx="280445" cy="0"/>
        </a:xfrm>
        <a:custGeom>
          <a:avLst/>
          <a:gdLst/>
          <a:ahLst/>
          <a:cxnLst/>
          <a:rect l="0" t="0" r="0" b="0"/>
          <a:pathLst>
            <a:path>
              <a:moveTo>
                <a:pt x="0" y="0"/>
              </a:moveTo>
              <a:lnTo>
                <a:pt x="280445"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5F06E9-8679-4F94-8702-D2F1086A5FA6}">
      <dsp:nvSpPr>
        <dsp:cNvPr id="0" name=""/>
        <dsp:cNvSpPr/>
      </dsp:nvSpPr>
      <dsp:spPr>
        <a:xfrm>
          <a:off x="1295402" y="814080"/>
          <a:ext cx="1399498" cy="995552"/>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Dispute</a:t>
          </a:r>
        </a:p>
      </dsp:txBody>
      <dsp:txXfrm>
        <a:off x="1344001" y="862679"/>
        <a:ext cx="1302300" cy="8983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304BB-6787-4140-B29A-7ED472CFBB54}">
      <dsp:nvSpPr>
        <dsp:cNvPr id="0" name=""/>
        <dsp:cNvSpPr/>
      </dsp:nvSpPr>
      <dsp:spPr>
        <a:xfrm>
          <a:off x="6042" y="17479"/>
          <a:ext cx="6322674" cy="1941257"/>
        </a:xfrm>
        <a:prstGeom prst="rect">
          <a:avLst/>
        </a:prstGeom>
        <a:solidFill>
          <a:srgbClr val="003F7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Treasury Offset Program (TOP)</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Federal grants</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Social Security</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Civilian pay</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Military retirement</a:t>
          </a:r>
        </a:p>
      </dsp:txBody>
      <dsp:txXfrm>
        <a:off x="6042" y="17479"/>
        <a:ext cx="6322674" cy="1941257"/>
      </dsp:txXfrm>
    </dsp:sp>
    <dsp:sp modelId="{FEBED549-D138-4A33-A398-EE84564C400C}">
      <dsp:nvSpPr>
        <dsp:cNvPr id="0" name=""/>
        <dsp:cNvSpPr/>
      </dsp:nvSpPr>
      <dsp:spPr>
        <a:xfrm>
          <a:off x="12060" y="2282279"/>
          <a:ext cx="6310638" cy="1941257"/>
        </a:xfrm>
        <a:prstGeom prst="rect">
          <a:avLst/>
        </a:prstGeom>
        <a:solidFill>
          <a:srgbClr val="772432"/>
        </a:solidFill>
        <a:ln>
          <a:solidFill>
            <a:srgbClr val="4B5055"/>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Cross-Servicing (CS)</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Private Collections Agencies (PCA)</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Telephone collections</a:t>
          </a:r>
        </a:p>
        <a:p>
          <a:pPr marL="228600" lvl="1" indent="-228600" algn="l" defTabSz="933450">
            <a:lnSpc>
              <a:spcPct val="90000"/>
            </a:lnSpc>
            <a:spcBef>
              <a:spcPct val="0"/>
            </a:spcBef>
            <a:spcAft>
              <a:spcPct val="15000"/>
            </a:spcAft>
            <a:buChar char="•"/>
          </a:pPr>
          <a:r>
            <a:rPr lang="en-US" sz="2100" b="1" kern="1200" dirty="0">
              <a:latin typeface="Arial" panose="020B0604020202020204" pitchFamily="34" charset="0"/>
              <a:cs typeface="Arial" panose="020B0604020202020204" pitchFamily="34" charset="0"/>
            </a:rPr>
            <a:t>Administrative Wage Garnishment (AWG)</a:t>
          </a:r>
        </a:p>
      </dsp:txBody>
      <dsp:txXfrm>
        <a:off x="12060" y="2282279"/>
        <a:ext cx="6310638" cy="1941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C57D5-2359-4425-9D10-50A823E8C50C}" type="datetimeFigureOut">
              <a:rPr lang="en-US" smtClean="0"/>
              <a:t>03/17/2026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0A26-98D6-4E98-BFFA-93DCFCF4F8D5}" type="slidenum">
              <a:rPr lang="en-US" smtClean="0"/>
              <a:t>‹#›</a:t>
            </a:fld>
            <a:endParaRPr lang="en-US" dirty="0"/>
          </a:p>
        </p:txBody>
      </p:sp>
    </p:spTree>
    <p:extLst>
      <p:ext uri="{BB962C8B-B14F-4D97-AF65-F5344CB8AC3E}">
        <p14:creationId xmlns:p14="http://schemas.microsoft.com/office/powerpoint/2010/main" val="374537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a:t>
            </a:fld>
            <a:endParaRPr lang="en-US" dirty="0"/>
          </a:p>
        </p:txBody>
      </p:sp>
    </p:spTree>
    <p:extLst>
      <p:ext uri="{BB962C8B-B14F-4D97-AF65-F5344CB8AC3E}">
        <p14:creationId xmlns:p14="http://schemas.microsoft.com/office/powerpoint/2010/main" val="19688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262"/>
                </a:solidFill>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10</a:t>
            </a:fld>
            <a:endParaRPr lang="en-US" dirty="0"/>
          </a:p>
        </p:txBody>
      </p:sp>
    </p:spTree>
    <p:extLst>
      <p:ext uri="{BB962C8B-B14F-4D97-AF65-F5344CB8AC3E}">
        <p14:creationId xmlns:p14="http://schemas.microsoft.com/office/powerpoint/2010/main" val="179636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11</a:t>
            </a:fld>
            <a:endParaRPr lang="en-US" dirty="0"/>
          </a:p>
        </p:txBody>
      </p:sp>
    </p:spTree>
    <p:extLst>
      <p:ext uri="{BB962C8B-B14F-4D97-AF65-F5344CB8AC3E}">
        <p14:creationId xmlns:p14="http://schemas.microsoft.com/office/powerpoint/2010/main" val="172676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12</a:t>
            </a:fld>
            <a:endParaRPr lang="en-US" dirty="0"/>
          </a:p>
        </p:txBody>
      </p:sp>
    </p:spTree>
    <p:extLst>
      <p:ext uri="{BB962C8B-B14F-4D97-AF65-F5344CB8AC3E}">
        <p14:creationId xmlns:p14="http://schemas.microsoft.com/office/powerpoint/2010/main" val="371667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13</a:t>
            </a:fld>
            <a:endParaRPr lang="en-US" dirty="0"/>
          </a:p>
        </p:txBody>
      </p:sp>
    </p:spTree>
    <p:extLst>
      <p:ext uri="{BB962C8B-B14F-4D97-AF65-F5344CB8AC3E}">
        <p14:creationId xmlns:p14="http://schemas.microsoft.com/office/powerpoint/2010/main" val="138500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14</a:t>
            </a:fld>
            <a:endParaRPr lang="en-US" dirty="0"/>
          </a:p>
        </p:txBody>
      </p:sp>
    </p:spTree>
    <p:extLst>
      <p:ext uri="{BB962C8B-B14F-4D97-AF65-F5344CB8AC3E}">
        <p14:creationId xmlns:p14="http://schemas.microsoft.com/office/powerpoint/2010/main" val="371936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15</a:t>
            </a:fld>
            <a:endParaRPr lang="en-US" dirty="0"/>
          </a:p>
        </p:txBody>
      </p:sp>
    </p:spTree>
    <p:extLst>
      <p:ext uri="{BB962C8B-B14F-4D97-AF65-F5344CB8AC3E}">
        <p14:creationId xmlns:p14="http://schemas.microsoft.com/office/powerpoint/2010/main" val="3440427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b="0"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16</a:t>
            </a:fld>
            <a:endParaRPr lang="en-US" dirty="0"/>
          </a:p>
        </p:txBody>
      </p:sp>
    </p:spTree>
    <p:extLst>
      <p:ext uri="{BB962C8B-B14F-4D97-AF65-F5344CB8AC3E}">
        <p14:creationId xmlns:p14="http://schemas.microsoft.com/office/powerpoint/2010/main" val="144416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17</a:t>
            </a:fld>
            <a:endParaRPr lang="en-US" dirty="0"/>
          </a:p>
        </p:txBody>
      </p:sp>
    </p:spTree>
    <p:extLst>
      <p:ext uri="{BB962C8B-B14F-4D97-AF65-F5344CB8AC3E}">
        <p14:creationId xmlns:p14="http://schemas.microsoft.com/office/powerpoint/2010/main" val="381056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18</a:t>
            </a:fld>
            <a:endParaRPr lang="en-US" dirty="0"/>
          </a:p>
        </p:txBody>
      </p:sp>
    </p:spTree>
    <p:extLst>
      <p:ext uri="{BB962C8B-B14F-4D97-AF65-F5344CB8AC3E}">
        <p14:creationId xmlns:p14="http://schemas.microsoft.com/office/powerpoint/2010/main" val="414808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19</a:t>
            </a:fld>
            <a:endParaRPr lang="en-US" dirty="0"/>
          </a:p>
        </p:txBody>
      </p:sp>
    </p:spTree>
    <p:extLst>
      <p:ext uri="{BB962C8B-B14F-4D97-AF65-F5344CB8AC3E}">
        <p14:creationId xmlns:p14="http://schemas.microsoft.com/office/powerpoint/2010/main" val="172881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a:t>
            </a:fld>
            <a:endParaRPr lang="en-US" dirty="0"/>
          </a:p>
        </p:txBody>
      </p:sp>
    </p:spTree>
    <p:extLst>
      <p:ext uri="{BB962C8B-B14F-4D97-AF65-F5344CB8AC3E}">
        <p14:creationId xmlns:p14="http://schemas.microsoft.com/office/powerpoint/2010/main" val="1409719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20</a:t>
            </a:fld>
            <a:endParaRPr lang="en-US" dirty="0"/>
          </a:p>
        </p:txBody>
      </p:sp>
    </p:spTree>
    <p:extLst>
      <p:ext uri="{BB962C8B-B14F-4D97-AF65-F5344CB8AC3E}">
        <p14:creationId xmlns:p14="http://schemas.microsoft.com/office/powerpoint/2010/main" val="257662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21</a:t>
            </a:fld>
            <a:endParaRPr lang="en-US" dirty="0"/>
          </a:p>
        </p:txBody>
      </p:sp>
    </p:spTree>
    <p:extLst>
      <p:ext uri="{BB962C8B-B14F-4D97-AF65-F5344CB8AC3E}">
        <p14:creationId xmlns:p14="http://schemas.microsoft.com/office/powerpoint/2010/main" val="414318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BDD53-A60D-5D82-9A40-53C4684CD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4DE5E-63DC-5EF8-E5B8-607AAE80C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0FF9B-147C-D1B8-CEC6-4403DDFAADAD}"/>
              </a:ext>
            </a:extLst>
          </p:cNvPr>
          <p:cNvSpPr>
            <a:spLocks noGrp="1"/>
          </p:cNvSpPr>
          <p:nvPr>
            <p:ph type="body" idx="1"/>
          </p:nvPr>
        </p:nvSpPr>
        <p:spPr/>
        <p:txBody>
          <a:bodyPr/>
          <a:lstStyle/>
          <a:p>
            <a:endParaRPr lang="en-US" dirty="0"/>
          </a:p>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E0EFC6DB-2D08-3FB4-4AC8-5AF2216AC838}"/>
              </a:ext>
            </a:extLst>
          </p:cNvPr>
          <p:cNvSpPr>
            <a:spLocks noGrp="1"/>
          </p:cNvSpPr>
          <p:nvPr>
            <p:ph type="sldNum" sz="quarter" idx="5"/>
          </p:nvPr>
        </p:nvSpPr>
        <p:spPr/>
        <p:txBody>
          <a:bodyPr/>
          <a:lstStyle/>
          <a:p>
            <a:fld id="{A49E0A26-98D6-4E98-BFFA-93DCFCF4F8D5}" type="slidenum">
              <a:rPr lang="en-US" smtClean="0"/>
              <a:t>22</a:t>
            </a:fld>
            <a:endParaRPr lang="en-US" dirty="0"/>
          </a:p>
        </p:txBody>
      </p:sp>
    </p:spTree>
    <p:extLst>
      <p:ext uri="{BB962C8B-B14F-4D97-AF65-F5344CB8AC3E}">
        <p14:creationId xmlns:p14="http://schemas.microsoft.com/office/powerpoint/2010/main" val="1801890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23</a:t>
            </a:fld>
            <a:endParaRPr lang="en-US" dirty="0"/>
          </a:p>
        </p:txBody>
      </p:sp>
    </p:spTree>
    <p:extLst>
      <p:ext uri="{BB962C8B-B14F-4D97-AF65-F5344CB8AC3E}">
        <p14:creationId xmlns:p14="http://schemas.microsoft.com/office/powerpoint/2010/main" val="202161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24</a:t>
            </a:fld>
            <a:endParaRPr lang="en-US" dirty="0"/>
          </a:p>
        </p:txBody>
      </p:sp>
    </p:spTree>
    <p:extLst>
      <p:ext uri="{BB962C8B-B14F-4D97-AF65-F5344CB8AC3E}">
        <p14:creationId xmlns:p14="http://schemas.microsoft.com/office/powerpoint/2010/main" val="3641614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9" rtl="0" eaLnBrk="1" fontAlgn="auto" latinLnBrk="0" hangingPunct="1">
              <a:lnSpc>
                <a:spcPct val="100000"/>
              </a:lnSpc>
              <a:spcBef>
                <a:spcPts val="0"/>
              </a:spcBef>
              <a:spcAft>
                <a:spcPts val="0"/>
              </a:spcAft>
              <a:buClrTx/>
              <a:buSzTx/>
              <a:buFontTx/>
              <a:buNone/>
              <a:tabLst/>
              <a:defRPr/>
            </a:pPr>
            <a:endParaRPr lang="en-US" dirty="0"/>
          </a:p>
          <a:p>
            <a:pPr defTabSz="914389">
              <a:defRPr/>
            </a:pPr>
            <a:endParaRPr lang="en-US" dirty="0"/>
          </a:p>
          <a:p>
            <a:pPr defTabSz="914389">
              <a:defRPr/>
            </a:pPr>
            <a:r>
              <a:rPr lang="en-US" dirty="0"/>
              <a:t>Payment Plan: If the student is not receiving benefits and  is unable to pay the debt in full, DMC can consider requests to make monthly payments</a:t>
            </a:r>
          </a:p>
          <a:p>
            <a:pPr defTabSz="914389">
              <a:defRPr/>
            </a:pPr>
            <a:endParaRPr lang="en-US" dirty="0"/>
          </a:p>
          <a:p>
            <a:pPr marL="0" marR="0" lvl="0" indent="0" algn="l" defTabSz="914389" rtl="0" eaLnBrk="1" fontAlgn="auto" latinLnBrk="0" hangingPunct="1">
              <a:lnSpc>
                <a:spcPct val="100000"/>
              </a:lnSpc>
              <a:spcBef>
                <a:spcPts val="0"/>
              </a:spcBef>
              <a:spcAft>
                <a:spcPts val="0"/>
              </a:spcAft>
              <a:buClrTx/>
              <a:buSzTx/>
              <a:buFontTx/>
              <a:buNone/>
              <a:tabLst/>
              <a:defRPr/>
            </a:pPr>
            <a:r>
              <a:rPr lang="en-US" dirty="0"/>
              <a:t>Compromise: A compromise means DMC accepts a lesser amount of money as full settlement of a debt. DMC considers compromise offers when the debtor is unable to pay the debt in full or pay the debt in a reasonable timeframe through monthly payments. </a:t>
            </a:r>
          </a:p>
          <a:p>
            <a:pPr marL="0" marR="0" lvl="0" indent="0" algn="l" defTabSz="91438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89" rtl="0" eaLnBrk="1" fontAlgn="auto" latinLnBrk="0" hangingPunct="1">
              <a:lnSpc>
                <a:spcPct val="100000"/>
              </a:lnSpc>
              <a:spcBef>
                <a:spcPts val="0"/>
              </a:spcBef>
              <a:spcAft>
                <a:spcPts val="0"/>
              </a:spcAft>
              <a:buClrTx/>
              <a:buSzTx/>
              <a:buFontTx/>
              <a:buNone/>
              <a:tabLst/>
              <a:defRPr/>
            </a:pPr>
            <a:r>
              <a:rPr lang="en-US" dirty="0"/>
              <a:t>Waiver: A waiver request is a request for forgiveness of the debt. If a waiver is granted, the student will not be required to pay the amount that was waived; however, their entitlement will be charged for the amount waived. A waiver must be requested within 180 days of DMC’s first notification letter to the student. Waiver requests are considered by a special committee known as the Committee on Waivers and Compromises.   </a:t>
            </a:r>
          </a:p>
          <a:p>
            <a:pPr marL="0" marR="0" lvl="0" indent="0" algn="l" defTabSz="914389"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389" rtl="0" eaLnBrk="1" fontAlgn="auto" latinLnBrk="0" hangingPunct="1">
              <a:lnSpc>
                <a:spcPct val="100000"/>
              </a:lnSpc>
              <a:spcBef>
                <a:spcPts val="0"/>
              </a:spcBef>
              <a:spcAft>
                <a:spcPts val="0"/>
              </a:spcAft>
              <a:buClrTx/>
              <a:buSzTx/>
              <a:buFontTx/>
              <a:buNone/>
              <a:tabLst/>
              <a:defRPr/>
            </a:pPr>
            <a:r>
              <a:rPr lang="en-US" b="0" dirty="0"/>
              <a:t>Temporary Suspension: DMC can provide temporary suspensions for disaster relief in FEMA declared disaster areas, and we can also work with students on a case by case basis if they are temporarily unable to make payments due to financial hardship. Suspensions do not extend the student’s timeline to request a waiver.</a:t>
            </a:r>
          </a:p>
          <a:p>
            <a:pPr marL="0" marR="0" lvl="0" indent="0" algn="l" defTabSz="91438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89" rtl="0" eaLnBrk="1" fontAlgn="auto" latinLnBrk="0" hangingPunct="1">
              <a:lnSpc>
                <a:spcPct val="100000"/>
              </a:lnSpc>
              <a:spcBef>
                <a:spcPts val="0"/>
              </a:spcBef>
              <a:spcAft>
                <a:spcPts val="0"/>
              </a:spcAft>
              <a:buClrTx/>
              <a:buSzTx/>
              <a:buFontTx/>
              <a:buNone/>
              <a:tabLst/>
              <a:defRPr/>
            </a:pPr>
            <a:r>
              <a:rPr lang="en-US" dirty="0"/>
              <a:t>Dispute: The student has the right to dispute the existence or amount of their debt. DMC forwards disputes to the RPO of jurisdiction for review.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25</a:t>
            </a:fld>
            <a:endParaRPr lang="en-US" dirty="0"/>
          </a:p>
        </p:txBody>
      </p:sp>
    </p:spTree>
    <p:extLst>
      <p:ext uri="{BB962C8B-B14F-4D97-AF65-F5344CB8AC3E}">
        <p14:creationId xmlns:p14="http://schemas.microsoft.com/office/powerpoint/2010/main" val="2094440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26</a:t>
            </a:fld>
            <a:endParaRPr lang="en-US" dirty="0"/>
          </a:p>
        </p:txBody>
      </p:sp>
    </p:spTree>
    <p:extLst>
      <p:ext uri="{BB962C8B-B14F-4D97-AF65-F5344CB8AC3E}">
        <p14:creationId xmlns:p14="http://schemas.microsoft.com/office/powerpoint/2010/main" val="198938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27</a:t>
            </a:fld>
            <a:endParaRPr lang="en-US" dirty="0"/>
          </a:p>
        </p:txBody>
      </p:sp>
    </p:spTree>
    <p:extLst>
      <p:ext uri="{BB962C8B-B14F-4D97-AF65-F5344CB8AC3E}">
        <p14:creationId xmlns:p14="http://schemas.microsoft.com/office/powerpoint/2010/main" val="3911568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28</a:t>
            </a:fld>
            <a:endParaRPr lang="en-US" dirty="0"/>
          </a:p>
        </p:txBody>
      </p:sp>
    </p:spTree>
    <p:extLst>
      <p:ext uri="{BB962C8B-B14F-4D97-AF65-F5344CB8AC3E}">
        <p14:creationId xmlns:p14="http://schemas.microsoft.com/office/powerpoint/2010/main" val="1741168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30</a:t>
            </a:fld>
            <a:endParaRPr lang="en-US" dirty="0"/>
          </a:p>
        </p:txBody>
      </p:sp>
    </p:spTree>
    <p:extLst>
      <p:ext uri="{BB962C8B-B14F-4D97-AF65-F5344CB8AC3E}">
        <p14:creationId xmlns:p14="http://schemas.microsoft.com/office/powerpoint/2010/main" val="377630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a:t>
            </a:fld>
            <a:endParaRPr lang="en-US" dirty="0"/>
          </a:p>
        </p:txBody>
      </p:sp>
    </p:spTree>
    <p:extLst>
      <p:ext uri="{BB962C8B-B14F-4D97-AF65-F5344CB8AC3E}">
        <p14:creationId xmlns:p14="http://schemas.microsoft.com/office/powerpoint/2010/main" val="960692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31</a:t>
            </a:fld>
            <a:endParaRPr lang="en-US" dirty="0"/>
          </a:p>
        </p:txBody>
      </p:sp>
    </p:spTree>
    <p:extLst>
      <p:ext uri="{BB962C8B-B14F-4D97-AF65-F5344CB8AC3E}">
        <p14:creationId xmlns:p14="http://schemas.microsoft.com/office/powerpoint/2010/main" val="356548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32</a:t>
            </a:fld>
            <a:endParaRPr lang="en-US" dirty="0"/>
          </a:p>
        </p:txBody>
      </p:sp>
    </p:spTree>
    <p:extLst>
      <p:ext uri="{BB962C8B-B14F-4D97-AF65-F5344CB8AC3E}">
        <p14:creationId xmlns:p14="http://schemas.microsoft.com/office/powerpoint/2010/main" val="2238381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33</a:t>
            </a:fld>
            <a:endParaRPr lang="en-US" dirty="0"/>
          </a:p>
        </p:txBody>
      </p:sp>
    </p:spTree>
    <p:extLst>
      <p:ext uri="{BB962C8B-B14F-4D97-AF65-F5344CB8AC3E}">
        <p14:creationId xmlns:p14="http://schemas.microsoft.com/office/powerpoint/2010/main" val="57926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34</a:t>
            </a:fld>
            <a:endParaRPr lang="en-US" dirty="0"/>
          </a:p>
        </p:txBody>
      </p:sp>
    </p:spTree>
    <p:extLst>
      <p:ext uri="{BB962C8B-B14F-4D97-AF65-F5344CB8AC3E}">
        <p14:creationId xmlns:p14="http://schemas.microsoft.com/office/powerpoint/2010/main" val="4186021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35</a:t>
            </a:fld>
            <a:endParaRPr lang="en-US" dirty="0"/>
          </a:p>
        </p:txBody>
      </p:sp>
    </p:spTree>
    <p:extLst>
      <p:ext uri="{BB962C8B-B14F-4D97-AF65-F5344CB8AC3E}">
        <p14:creationId xmlns:p14="http://schemas.microsoft.com/office/powerpoint/2010/main" val="1538578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36</a:t>
            </a:fld>
            <a:endParaRPr lang="en-US" dirty="0"/>
          </a:p>
        </p:txBody>
      </p:sp>
    </p:spTree>
    <p:extLst>
      <p:ext uri="{BB962C8B-B14F-4D97-AF65-F5344CB8AC3E}">
        <p14:creationId xmlns:p14="http://schemas.microsoft.com/office/powerpoint/2010/main" val="1822255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37</a:t>
            </a:fld>
            <a:endParaRPr lang="en-US" dirty="0"/>
          </a:p>
        </p:txBody>
      </p:sp>
    </p:spTree>
    <p:extLst>
      <p:ext uri="{BB962C8B-B14F-4D97-AF65-F5344CB8AC3E}">
        <p14:creationId xmlns:p14="http://schemas.microsoft.com/office/powerpoint/2010/main" val="3620702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38</a:t>
            </a:fld>
            <a:endParaRPr lang="en-US" dirty="0"/>
          </a:p>
        </p:txBody>
      </p:sp>
    </p:spTree>
    <p:extLst>
      <p:ext uri="{BB962C8B-B14F-4D97-AF65-F5344CB8AC3E}">
        <p14:creationId xmlns:p14="http://schemas.microsoft.com/office/powerpoint/2010/main" val="1679306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 </a:t>
            </a:r>
            <a:endParaRPr lang="en-US" altLang="en-US" sz="2000" dirty="0"/>
          </a:p>
          <a:p>
            <a:pPr defTabSz="911291">
              <a:defRPr/>
            </a:pPr>
            <a:endParaRPr lang="en-US" altLang="en-US" sz="2000"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39</a:t>
            </a:fld>
            <a:endParaRPr lang="en-US" dirty="0"/>
          </a:p>
        </p:txBody>
      </p:sp>
    </p:spTree>
    <p:extLst>
      <p:ext uri="{BB962C8B-B14F-4D97-AF65-F5344CB8AC3E}">
        <p14:creationId xmlns:p14="http://schemas.microsoft.com/office/powerpoint/2010/main" val="84152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rPr>
              <a:t> </a:t>
            </a:r>
          </a:p>
          <a:p>
            <a:endParaRPr lang="en-US" dirty="0"/>
          </a:p>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4</a:t>
            </a:fld>
            <a:endParaRPr lang="en-US" dirty="0"/>
          </a:p>
        </p:txBody>
      </p:sp>
    </p:spTree>
    <p:extLst>
      <p:ext uri="{BB962C8B-B14F-4D97-AF65-F5344CB8AC3E}">
        <p14:creationId xmlns:p14="http://schemas.microsoft.com/office/powerpoint/2010/main" val="40751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A49E0A26-98D6-4E98-BFFA-93DCFCF4F8D5}" type="slidenum">
              <a:rPr lang="en-US" smtClean="0"/>
              <a:t>5</a:t>
            </a:fld>
            <a:endParaRPr lang="en-US" dirty="0"/>
          </a:p>
        </p:txBody>
      </p:sp>
    </p:spTree>
    <p:extLst>
      <p:ext uri="{BB962C8B-B14F-4D97-AF65-F5344CB8AC3E}">
        <p14:creationId xmlns:p14="http://schemas.microsoft.com/office/powerpoint/2010/main" val="332082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0075-0881-84FD-1612-61D21B15B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E899B-1541-70A1-2DCC-2BF3B2404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4683D-8295-2CB1-1EDD-1041F36F7CDB}"/>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 </a:t>
            </a:r>
          </a:p>
        </p:txBody>
      </p:sp>
      <p:sp>
        <p:nvSpPr>
          <p:cNvPr id="4" name="Slide Number Placeholder 3">
            <a:extLst>
              <a:ext uri="{FF2B5EF4-FFF2-40B4-BE49-F238E27FC236}">
                <a16:creationId xmlns:a16="http://schemas.microsoft.com/office/drawing/2014/main" id="{FB5ABB3D-9B07-3CD7-3A14-6D803AF497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45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1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44D9-6105-E0E8-90EC-DEA8F3A68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6E6F2-39A1-C95A-B038-B0AF60E8E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6F78B-7054-8DCE-1EAA-2FDDC76A41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dirty="0"/>
          </a:p>
        </p:txBody>
      </p:sp>
      <p:sp>
        <p:nvSpPr>
          <p:cNvPr id="4" name="Slide Number Placeholder 3">
            <a:extLst>
              <a:ext uri="{FF2B5EF4-FFF2-40B4-BE49-F238E27FC236}">
                <a16:creationId xmlns:a16="http://schemas.microsoft.com/office/drawing/2014/main" id="{F2F42E8C-28BC-7408-47C9-897F87B9CC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15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9</a:t>
            </a:fld>
            <a:endParaRPr lang="en-US" dirty="0"/>
          </a:p>
        </p:txBody>
      </p:sp>
    </p:spTree>
    <p:extLst>
      <p:ext uri="{BB962C8B-B14F-4D97-AF65-F5344CB8AC3E}">
        <p14:creationId xmlns:p14="http://schemas.microsoft.com/office/powerpoint/2010/main" val="2299595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9144000" cy="685800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8215" y="461963"/>
              <a:ext cx="2433635" cy="716662"/>
            </a:xfrm>
            <a:prstGeom prst="rect">
              <a:avLst/>
            </a:prstGeom>
          </p:spPr>
        </p:pic>
      </p:grpSp>
      <p:sp>
        <p:nvSpPr>
          <p:cNvPr id="2" name="Title 1"/>
          <p:cNvSpPr>
            <a:spLocks noGrp="1"/>
          </p:cNvSpPr>
          <p:nvPr>
            <p:ph type="ctrTitle" hasCustomPrompt="1"/>
          </p:nvPr>
        </p:nvSpPr>
        <p:spPr>
          <a:xfrm>
            <a:off x="1727200" y="2130430"/>
            <a:ext cx="8737600" cy="765175"/>
          </a:xfrm>
          <a:prstGeom prst="rect">
            <a:avLst/>
          </a:prstGeom>
        </p:spPr>
        <p:txBody>
          <a:bodyPr>
            <a:normAutofit/>
          </a:bodyPr>
          <a:lstStyle>
            <a:lvl1pPr algn="l">
              <a:defRPr sz="2400">
                <a:solidFill>
                  <a:schemeClr val="bg1"/>
                </a:solidFill>
                <a:latin typeface="Georgia" pitchFamily="18" charset="0"/>
              </a:defRPr>
            </a:lvl1pPr>
          </a:lstStyle>
          <a:p>
            <a:r>
              <a:rPr lang="en-US" dirty="0"/>
              <a:t>CLICK TO EDIT MASTER TITLE STYLE</a:t>
            </a:r>
          </a:p>
        </p:txBody>
      </p:sp>
      <p:sp>
        <p:nvSpPr>
          <p:cNvPr id="3" name="Subtitle 2"/>
          <p:cNvSpPr>
            <a:spLocks noGrp="1"/>
          </p:cNvSpPr>
          <p:nvPr>
            <p:ph type="subTitle" idx="1"/>
          </p:nvPr>
        </p:nvSpPr>
        <p:spPr>
          <a:xfrm>
            <a:off x="1727200" y="2895600"/>
            <a:ext cx="8737600" cy="533400"/>
          </a:xfrm>
        </p:spPr>
        <p:txBody>
          <a:bodyPr>
            <a:normAutofit/>
          </a:bodyPr>
          <a:lstStyle>
            <a:lvl1pPr marL="0" indent="0" algn="l">
              <a:buNone/>
              <a:defRPr sz="2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5AAE7B64-938F-48C5-938E-28A674CC4C48}" type="datetime1">
              <a:rPr lang="en-US" smtClean="0"/>
              <a:t>03/17/2026</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spTree>
    <p:extLst>
      <p:ext uri="{BB962C8B-B14F-4D97-AF65-F5344CB8AC3E}">
        <p14:creationId xmlns:p14="http://schemas.microsoft.com/office/powerpoint/2010/main" val="166104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F4887"/>
                </a:solidFill>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7" name="Picture 6">
            <a:extLst>
              <a:ext uri="{FF2B5EF4-FFF2-40B4-BE49-F238E27FC236}">
                <a16:creationId xmlns:a16="http://schemas.microsoft.com/office/drawing/2014/main" id="{679E6FB7-4312-CEE1-9589-2321672FFBB8}"/>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pic>
        <p:nvPicPr>
          <p:cNvPr id="13" name="Picture 12" descr="A close up of a sign&#10;&#10;Description automatically generated">
            <a:extLst>
              <a:ext uri="{FF2B5EF4-FFF2-40B4-BE49-F238E27FC236}">
                <a16:creationId xmlns:a16="http://schemas.microsoft.com/office/drawing/2014/main" id="{0E0AD8EF-15CF-4C89-2660-B60117FDD1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382051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Rectangle 1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7" name="Slide Number Placeholder 6"/>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0DABE347-F836-D647-387B-D5AA9121586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8" name="Picture 7">
            <a:extLst>
              <a:ext uri="{FF2B5EF4-FFF2-40B4-BE49-F238E27FC236}">
                <a16:creationId xmlns:a16="http://schemas.microsoft.com/office/drawing/2014/main" id="{061A54F4-4A8B-A3DD-9A07-56D4BE89A18E}"/>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pic>
        <p:nvPicPr>
          <p:cNvPr id="9" name="Picture 8" descr="A close up of a sign&#10;&#10;Description automatically generated">
            <a:extLst>
              <a:ext uri="{FF2B5EF4-FFF2-40B4-BE49-F238E27FC236}">
                <a16:creationId xmlns:a16="http://schemas.microsoft.com/office/drawing/2014/main" id="{AFC6AFE9-871E-2845-0AE2-41718D4C5A7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211335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5" name="Slide Number Placeholder 4"/>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40EC2497-0FDB-26A9-6CDE-C662D1A984F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2" name="Picture 1">
            <a:extLst>
              <a:ext uri="{FF2B5EF4-FFF2-40B4-BE49-F238E27FC236}">
                <a16:creationId xmlns:a16="http://schemas.microsoft.com/office/drawing/2014/main" id="{15AFAABC-CF4A-DCF2-9A05-F77CCF0F530A}"/>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pic>
        <p:nvPicPr>
          <p:cNvPr id="11" name="Picture 10" descr="A close up of a sign&#10;&#10;Description automatically generated">
            <a:extLst>
              <a:ext uri="{FF2B5EF4-FFF2-40B4-BE49-F238E27FC236}">
                <a16:creationId xmlns:a16="http://schemas.microsoft.com/office/drawing/2014/main" id="{4C1DD50D-7FD1-3155-931E-AC910A340A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413001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C4F2C386-095B-43A9-BC64-384858CB5B01}" type="datetime1">
              <a:rPr lang="en-US" smtClean="0"/>
              <a:t>03/17/2026</a:t>
            </a:fld>
            <a:endParaRPr lang="en-US" dirty="0"/>
          </a:p>
        </p:txBody>
      </p:sp>
      <p:sp>
        <p:nvSpPr>
          <p:cNvPr id="3" name="Footer Placeholder 2"/>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4" name="Slide Number Placeholder 3"/>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95D2737C-FF02-2B68-0E6D-A9B4A192BD9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0953" y="461963"/>
            <a:ext cx="3244847" cy="716662"/>
          </a:xfrm>
          <a:prstGeom prst="rect">
            <a:avLst/>
          </a:prstGeom>
        </p:spPr>
      </p:pic>
    </p:spTree>
    <p:extLst>
      <p:ext uri="{BB962C8B-B14F-4D97-AF65-F5344CB8AC3E}">
        <p14:creationId xmlns:p14="http://schemas.microsoft.com/office/powerpoint/2010/main" val="11383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1" name="Title 1"/>
          <p:cNvSpPr txBox="1">
            <a:spLocks/>
          </p:cNvSpPr>
          <p:nvPr/>
        </p:nvSpPr>
        <p:spPr>
          <a:xfrm>
            <a:off x="1727200" y="228605"/>
            <a:ext cx="9855200" cy="685801"/>
          </a:xfrm>
          <a:prstGeom prst="rect">
            <a:avLst/>
          </a:prstGeom>
        </p:spPr>
        <p:txBody>
          <a:bodyPr/>
          <a:lstStyle>
            <a:lvl1pPr algn="l" defTabSz="914400" rtl="0" eaLnBrk="1" latinLnBrk="0" hangingPunct="1">
              <a:spcBef>
                <a:spcPct val="0"/>
              </a:spcBef>
              <a:buNone/>
              <a:defRPr sz="4400" kern="1200">
                <a:solidFill>
                  <a:schemeClr val="bg1"/>
                </a:solidFill>
                <a:latin typeface="Georgia" pitchFamily="18" charset="0"/>
                <a:ea typeface="+mj-ea"/>
                <a:cs typeface="+mj-cs"/>
              </a:defRPr>
            </a:lvl1pPr>
          </a:lstStyle>
          <a:p>
            <a:r>
              <a:rPr lang="en-US" sz="4400"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DCCBB430-E8AB-9F8E-DC35-DAEB9FA84E7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900" y="140631"/>
            <a:ext cx="914400" cy="914396"/>
          </a:xfrm>
          <a:prstGeom prst="rect">
            <a:avLst/>
          </a:prstGeom>
        </p:spPr>
      </p:pic>
      <p:pic>
        <p:nvPicPr>
          <p:cNvPr id="13" name="Picture 12">
            <a:extLst>
              <a:ext uri="{FF2B5EF4-FFF2-40B4-BE49-F238E27FC236}">
                <a16:creationId xmlns:a16="http://schemas.microsoft.com/office/drawing/2014/main" id="{E5B8397B-046F-1FCD-902F-BB94E9CE6C4A}"/>
              </a:ext>
            </a:extLst>
          </p:cNvPr>
          <p:cNvPicPr>
            <a:picLocks noChangeAspect="1"/>
          </p:cNvPicPr>
          <p:nvPr userDrawn="1"/>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0897" y="6332795"/>
            <a:ext cx="1998696" cy="444915"/>
          </a:xfrm>
          <a:prstGeom prst="rect">
            <a:avLst/>
          </a:prstGeom>
        </p:spPr>
      </p:pic>
      <p:pic>
        <p:nvPicPr>
          <p:cNvPr id="14" name="Picture 13" descr="A close up of a sign&#10;&#10;Description automatically generated">
            <a:extLst>
              <a:ext uri="{FF2B5EF4-FFF2-40B4-BE49-F238E27FC236}">
                <a16:creationId xmlns:a16="http://schemas.microsoft.com/office/drawing/2014/main" id="{E44067CC-29BB-FB31-057B-E3285FF017F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582400" y="6260428"/>
            <a:ext cx="521344" cy="521900"/>
          </a:xfrm>
          <a:prstGeom prst="rect">
            <a:avLst/>
          </a:prstGeom>
        </p:spPr>
      </p:pic>
    </p:spTree>
    <p:extLst>
      <p:ext uri="{BB962C8B-B14F-4D97-AF65-F5344CB8AC3E}">
        <p14:creationId xmlns:p14="http://schemas.microsoft.com/office/powerpoint/2010/main" val="315421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F4887"/>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pay.v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va.gov/contact-us/ask-va/introduc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a.gov/contact-us/ask-v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va.gov/manage-va-deb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va.gov/contact-us/ask-va/"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mailto:Nicole.Haselberger@va.gov" TargetMode="External"/><Relationship Id="rId2" Type="http://schemas.openxmlformats.org/officeDocument/2006/relationships/hyperlink" Target="mailto:Julie.Lawrence@va.gov"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Tamara.Dorle@v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urveymonkey.com/r/DMCSCO"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cid:4740115301806723621472297"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67235-5D95-01AB-0434-418BB20534F9}"/>
              </a:ext>
            </a:extLst>
          </p:cNvPr>
          <p:cNvSpPr>
            <a:spLocks noGrp="1"/>
          </p:cNvSpPr>
          <p:nvPr>
            <p:ph type="ctrTitle"/>
          </p:nvPr>
        </p:nvSpPr>
        <p:spPr>
          <a:xfrm>
            <a:off x="2209800" y="2130429"/>
            <a:ext cx="7772400" cy="1470025"/>
          </a:xfrm>
        </p:spPr>
        <p:txBody>
          <a:bodyPr/>
          <a:lstStyle/>
          <a:p>
            <a:pPr algn="ctr"/>
            <a:r>
              <a:rPr lang="en-US" sz="4000" b="1" dirty="0"/>
              <a:t>VA Debt Management Center (DMC)</a:t>
            </a:r>
          </a:p>
        </p:txBody>
      </p:sp>
      <p:sp>
        <p:nvSpPr>
          <p:cNvPr id="9" name="Subtitle 2">
            <a:extLst>
              <a:ext uri="{FF2B5EF4-FFF2-40B4-BE49-F238E27FC236}">
                <a16:creationId xmlns:a16="http://schemas.microsoft.com/office/drawing/2014/main" id="{EF7E4CF0-A69B-961E-EAE8-BCDBCF2F9083}"/>
              </a:ext>
            </a:extLst>
          </p:cNvPr>
          <p:cNvSpPr>
            <a:spLocks noGrp="1"/>
          </p:cNvSpPr>
          <p:nvPr>
            <p:ph type="subTitle" idx="1"/>
          </p:nvPr>
        </p:nvSpPr>
        <p:spPr>
          <a:xfrm>
            <a:off x="3124200" y="3429000"/>
            <a:ext cx="5943600" cy="1535668"/>
          </a:xfrm>
        </p:spPr>
        <p:txBody>
          <a:bodyPr/>
          <a:lstStyle/>
          <a:p>
            <a:pPr algn="ctr"/>
            <a:r>
              <a:rPr lang="en-US" sz="2400" b="1" dirty="0">
                <a:latin typeface="+mj-lt"/>
              </a:rPr>
              <a:t>School Certifying Official Training</a:t>
            </a:r>
          </a:p>
          <a:p>
            <a:pPr algn="ctr"/>
            <a:r>
              <a:rPr lang="en-US" sz="1800" b="1" dirty="0">
                <a:latin typeface="+mj-lt"/>
              </a:rPr>
              <a:t>Updated March 2026</a:t>
            </a:r>
            <a:endParaRPr lang="en-US" sz="1800" dirty="0">
              <a:latin typeface="+mj-lt"/>
            </a:endParaRPr>
          </a:p>
          <a:p>
            <a:endParaRPr lang="en-US" sz="2400" b="1" dirty="0">
              <a:latin typeface="+mj-lt"/>
            </a:endParaRPr>
          </a:p>
          <a:p>
            <a:endParaRPr lang="en-US" sz="2400" dirty="0">
              <a:latin typeface="+mj-lt"/>
            </a:endParaRPr>
          </a:p>
        </p:txBody>
      </p:sp>
      <p:pic>
        <p:nvPicPr>
          <p:cNvPr id="10" name="Picture 9" descr="A close up of a sign&#10;&#10;Description automatically generated">
            <a:extLst>
              <a:ext uri="{FF2B5EF4-FFF2-40B4-BE49-F238E27FC236}">
                <a16:creationId xmlns:a16="http://schemas.microsoft.com/office/drawing/2014/main" id="{AF97B963-B49F-EA2F-D9C8-12358212D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629" y="3350410"/>
            <a:ext cx="763576" cy="764390"/>
          </a:xfrm>
          <a:prstGeom prst="rect">
            <a:avLst/>
          </a:prstGeom>
        </p:spPr>
      </p:pic>
    </p:spTree>
    <p:extLst>
      <p:ext uri="{BB962C8B-B14F-4D97-AF65-F5344CB8AC3E}">
        <p14:creationId xmlns:p14="http://schemas.microsoft.com/office/powerpoint/2010/main" val="150743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ECB-7BA1-739D-4C83-654AF1AAF656}"/>
              </a:ext>
            </a:extLst>
          </p:cNvPr>
          <p:cNvSpPr>
            <a:spLocks noGrp="1"/>
          </p:cNvSpPr>
          <p:nvPr>
            <p:ph type="title"/>
          </p:nvPr>
        </p:nvSpPr>
        <p:spPr/>
        <p:txBody>
          <a:bodyPr/>
          <a:lstStyle/>
          <a:p>
            <a:r>
              <a:rPr lang="en-US" dirty="0"/>
              <a:t>Debt Establishment</a:t>
            </a:r>
          </a:p>
        </p:txBody>
      </p:sp>
      <p:graphicFrame>
        <p:nvGraphicFramePr>
          <p:cNvPr id="4" name="Diagram 3">
            <a:extLst>
              <a:ext uri="{FF2B5EF4-FFF2-40B4-BE49-F238E27FC236}">
                <a16:creationId xmlns:a16="http://schemas.microsoft.com/office/drawing/2014/main" id="{98B4CF6A-C528-6B99-9F24-CA81E874BB95}"/>
              </a:ext>
            </a:extLst>
          </p:cNvPr>
          <p:cNvGraphicFramePr/>
          <p:nvPr>
            <p:extLst>
              <p:ext uri="{D42A27DB-BD31-4B8C-83A1-F6EECF244321}">
                <p14:modId xmlns:p14="http://schemas.microsoft.com/office/powerpoint/2010/main" val="1048087036"/>
              </p:ext>
            </p:extLst>
          </p:nvPr>
        </p:nvGraphicFramePr>
        <p:xfrm>
          <a:off x="685800" y="1328292"/>
          <a:ext cx="10820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75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F803-0929-A89C-605B-2C421C856F39}"/>
              </a:ext>
            </a:extLst>
          </p:cNvPr>
          <p:cNvSpPr>
            <a:spLocks noGrp="1"/>
          </p:cNvSpPr>
          <p:nvPr>
            <p:ph type="title"/>
          </p:nvPr>
        </p:nvSpPr>
        <p:spPr/>
        <p:txBody>
          <a:bodyPr/>
          <a:lstStyle/>
          <a:p>
            <a:r>
              <a:rPr lang="en-US" dirty="0"/>
              <a:t>Debt Establishment Reasons</a:t>
            </a:r>
          </a:p>
        </p:txBody>
      </p:sp>
      <p:sp>
        <p:nvSpPr>
          <p:cNvPr id="6" name="Rectangle: Folded Corner 5">
            <a:extLst>
              <a:ext uri="{FF2B5EF4-FFF2-40B4-BE49-F238E27FC236}">
                <a16:creationId xmlns:a16="http://schemas.microsoft.com/office/drawing/2014/main" id="{99C90DCA-6A94-AB2B-E2AC-3CEF0B92428B}"/>
              </a:ext>
            </a:extLst>
          </p:cNvPr>
          <p:cNvSpPr/>
          <p:nvPr/>
        </p:nvSpPr>
        <p:spPr>
          <a:xfrm>
            <a:off x="374650" y="1447800"/>
            <a:ext cx="3383280" cy="1188720"/>
          </a:xfrm>
          <a:prstGeom prst="foldedCorner">
            <a:avLst/>
          </a:prstGeom>
          <a:solidFill>
            <a:srgbClr val="0083BE"/>
          </a:solidFill>
          <a:ln>
            <a:solidFill>
              <a:srgbClr val="0083BE"/>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Student never attended any classes (All T/F/YR)</a:t>
            </a:r>
          </a:p>
        </p:txBody>
      </p:sp>
      <p:sp>
        <p:nvSpPr>
          <p:cNvPr id="7" name="Rectangle: Folded Corner 6">
            <a:extLst>
              <a:ext uri="{FF2B5EF4-FFF2-40B4-BE49-F238E27FC236}">
                <a16:creationId xmlns:a16="http://schemas.microsoft.com/office/drawing/2014/main" id="{80B80506-FD6D-9895-8659-89020A0D1E33}"/>
              </a:ext>
            </a:extLst>
          </p:cNvPr>
          <p:cNvSpPr/>
          <p:nvPr/>
        </p:nvSpPr>
        <p:spPr>
          <a:xfrm>
            <a:off x="4191000" y="1938520"/>
            <a:ext cx="3383280" cy="1554480"/>
          </a:xfrm>
          <a:prstGeom prst="foldedCorner">
            <a:avLst/>
          </a:prstGeom>
          <a:solidFill>
            <a:srgbClr val="772432"/>
          </a:solidFill>
          <a:ln>
            <a:solidFill>
              <a:srgbClr val="77243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Reporting reduced T/F/YR amount, no change to training </a:t>
            </a:r>
          </a:p>
          <a:p>
            <a:pPr algn="ctr"/>
            <a:r>
              <a:rPr lang="en-US" sz="2000" b="1" dirty="0">
                <a:latin typeface="Arial" panose="020B0604020202020204" pitchFamily="34" charset="0"/>
                <a:cs typeface="Arial" panose="020B0604020202020204" pitchFamily="34" charset="0"/>
              </a:rPr>
              <a:t>(Amount of $ change )</a:t>
            </a:r>
          </a:p>
        </p:txBody>
      </p:sp>
      <p:sp>
        <p:nvSpPr>
          <p:cNvPr id="8" name="Rectangle: Folded Corner 7">
            <a:extLst>
              <a:ext uri="{FF2B5EF4-FFF2-40B4-BE49-F238E27FC236}">
                <a16:creationId xmlns:a16="http://schemas.microsoft.com/office/drawing/2014/main" id="{DA3632BB-7D14-9BFB-D780-4CC813C7DE52}"/>
              </a:ext>
            </a:extLst>
          </p:cNvPr>
          <p:cNvSpPr/>
          <p:nvPr/>
        </p:nvSpPr>
        <p:spPr>
          <a:xfrm>
            <a:off x="8434072" y="1426463"/>
            <a:ext cx="3383280" cy="1554480"/>
          </a:xfrm>
          <a:prstGeom prst="foldedCorner">
            <a:avLst/>
          </a:prstGeom>
          <a:solidFill>
            <a:srgbClr val="4B5055"/>
          </a:solidFill>
          <a:ln>
            <a:solidFill>
              <a:srgbClr val="4B5055"/>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Payment for wrong student or duplicate payment       </a:t>
            </a:r>
          </a:p>
          <a:p>
            <a:pPr algn="ctr"/>
            <a:r>
              <a:rPr lang="en-US" sz="2000" b="1" dirty="0">
                <a:latin typeface="Arial" panose="020B0604020202020204" pitchFamily="34" charset="0"/>
                <a:cs typeface="Arial" panose="020B0604020202020204" pitchFamily="34" charset="0"/>
              </a:rPr>
              <a:t>(Erroneous amount</a:t>
            </a:r>
            <a:r>
              <a:rPr lang="en-US" sz="2000" dirty="0">
                <a:latin typeface="Arial" panose="020B0604020202020204" pitchFamily="34" charset="0"/>
                <a:cs typeface="Arial" panose="020B0604020202020204" pitchFamily="34" charset="0"/>
              </a:rPr>
              <a:t>)</a:t>
            </a:r>
          </a:p>
        </p:txBody>
      </p:sp>
      <p:sp>
        <p:nvSpPr>
          <p:cNvPr id="9" name="Rectangle: Folded Corner 8">
            <a:extLst>
              <a:ext uri="{FF2B5EF4-FFF2-40B4-BE49-F238E27FC236}">
                <a16:creationId xmlns:a16="http://schemas.microsoft.com/office/drawing/2014/main" id="{38531F49-3053-24E6-1F65-6FF12DC4CD26}"/>
              </a:ext>
            </a:extLst>
          </p:cNvPr>
          <p:cNvSpPr/>
          <p:nvPr/>
        </p:nvSpPr>
        <p:spPr>
          <a:xfrm>
            <a:off x="4191000" y="4343400"/>
            <a:ext cx="3383280" cy="1554480"/>
          </a:xfrm>
          <a:prstGeom prst="foldedCorner">
            <a:avLst/>
          </a:prstGeom>
          <a:solidFill>
            <a:srgbClr val="0083BE"/>
          </a:solidFill>
          <a:ln>
            <a:solidFill>
              <a:srgbClr val="0083BE"/>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Student completely withdrew on or before first day of term </a:t>
            </a:r>
          </a:p>
          <a:p>
            <a:pPr algn="ctr"/>
            <a:r>
              <a:rPr lang="en-US" sz="2000" b="1" dirty="0">
                <a:latin typeface="Arial" panose="020B0604020202020204" pitchFamily="34" charset="0"/>
                <a:cs typeface="Arial" panose="020B0604020202020204" pitchFamily="34" charset="0"/>
              </a:rPr>
              <a:t>(All T/F/YR)</a:t>
            </a:r>
          </a:p>
        </p:txBody>
      </p:sp>
      <p:sp>
        <p:nvSpPr>
          <p:cNvPr id="10" name="Rectangle: Folded Corner 9">
            <a:extLst>
              <a:ext uri="{FF2B5EF4-FFF2-40B4-BE49-F238E27FC236}">
                <a16:creationId xmlns:a16="http://schemas.microsoft.com/office/drawing/2014/main" id="{653380C1-CB91-9CDE-46CE-0A11B081290A}"/>
              </a:ext>
            </a:extLst>
          </p:cNvPr>
          <p:cNvSpPr/>
          <p:nvPr/>
        </p:nvSpPr>
        <p:spPr>
          <a:xfrm>
            <a:off x="353041" y="3720290"/>
            <a:ext cx="3383280" cy="1689910"/>
          </a:xfrm>
          <a:prstGeom prst="foldedCorner">
            <a:avLst/>
          </a:prstGeom>
          <a:solidFill>
            <a:srgbClr val="4B5055"/>
          </a:solidFill>
          <a:ln>
            <a:solidFill>
              <a:srgbClr val="4B5055"/>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Payment above certified amount due to VA data entry error</a:t>
            </a:r>
          </a:p>
          <a:p>
            <a:pPr algn="ctr"/>
            <a:r>
              <a:rPr lang="en-US" sz="2000" b="1" dirty="0">
                <a:latin typeface="Arial" panose="020B0604020202020204" pitchFamily="34" charset="0"/>
                <a:cs typeface="Arial" panose="020B0604020202020204" pitchFamily="34" charset="0"/>
              </a:rPr>
              <a:t>(Erroneous amount</a:t>
            </a:r>
            <a:r>
              <a:rPr lang="en-US" sz="2000" dirty="0">
                <a:latin typeface="Arial" panose="020B0604020202020204" pitchFamily="34" charset="0"/>
                <a:cs typeface="Arial" panose="020B0604020202020204" pitchFamily="34" charset="0"/>
              </a:rPr>
              <a:t>)</a:t>
            </a:r>
          </a:p>
        </p:txBody>
      </p:sp>
      <p:sp>
        <p:nvSpPr>
          <p:cNvPr id="11" name="Rectangle: Folded Corner 10">
            <a:extLst>
              <a:ext uri="{FF2B5EF4-FFF2-40B4-BE49-F238E27FC236}">
                <a16:creationId xmlns:a16="http://schemas.microsoft.com/office/drawing/2014/main" id="{3BB49D8C-B3B3-7BBD-D09F-3E9D443A28F3}"/>
              </a:ext>
            </a:extLst>
          </p:cNvPr>
          <p:cNvSpPr/>
          <p:nvPr/>
        </p:nvSpPr>
        <p:spPr>
          <a:xfrm>
            <a:off x="8468360" y="3813413"/>
            <a:ext cx="3383280" cy="1737360"/>
          </a:xfrm>
          <a:prstGeom prst="foldedCorner">
            <a:avLst/>
          </a:prstGeom>
          <a:solidFill>
            <a:srgbClr val="772432"/>
          </a:solidFill>
          <a:ln>
            <a:solidFill>
              <a:srgbClr val="77243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Student dropped/added a course, no net change in training time</a:t>
            </a:r>
          </a:p>
          <a:p>
            <a:pPr algn="ctr"/>
            <a:r>
              <a:rPr lang="en-US" sz="2000" b="1" dirty="0">
                <a:latin typeface="Arial" panose="020B0604020202020204" pitchFamily="34" charset="0"/>
                <a:cs typeface="Arial" panose="020B0604020202020204" pitchFamily="34" charset="0"/>
              </a:rPr>
              <a:t>(Amount of $ change )</a:t>
            </a:r>
          </a:p>
        </p:txBody>
      </p:sp>
    </p:spTree>
    <p:extLst>
      <p:ext uri="{BB962C8B-B14F-4D97-AF65-F5344CB8AC3E}">
        <p14:creationId xmlns:p14="http://schemas.microsoft.com/office/powerpoint/2010/main" val="143435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F803-0929-A89C-605B-2C421C856F39}"/>
              </a:ext>
            </a:extLst>
          </p:cNvPr>
          <p:cNvSpPr>
            <a:spLocks noGrp="1"/>
          </p:cNvSpPr>
          <p:nvPr>
            <p:ph type="title"/>
          </p:nvPr>
        </p:nvSpPr>
        <p:spPr/>
        <p:txBody>
          <a:bodyPr/>
          <a:lstStyle/>
          <a:p>
            <a:r>
              <a:rPr lang="en-US" dirty="0"/>
              <a:t>Debt Establishment Reasons</a:t>
            </a:r>
          </a:p>
        </p:txBody>
      </p:sp>
      <p:sp>
        <p:nvSpPr>
          <p:cNvPr id="9" name="Rectangle: Folded Corner 8">
            <a:extLst>
              <a:ext uri="{FF2B5EF4-FFF2-40B4-BE49-F238E27FC236}">
                <a16:creationId xmlns:a16="http://schemas.microsoft.com/office/drawing/2014/main" id="{38531F49-3053-24E6-1F65-6FF12DC4CD26}"/>
              </a:ext>
            </a:extLst>
          </p:cNvPr>
          <p:cNvSpPr/>
          <p:nvPr/>
        </p:nvSpPr>
        <p:spPr>
          <a:xfrm>
            <a:off x="8534400" y="1783948"/>
            <a:ext cx="3383280" cy="1691640"/>
          </a:xfrm>
          <a:prstGeom prst="foldedCorner">
            <a:avLst/>
          </a:prstGeom>
          <a:solidFill>
            <a:srgbClr val="0083BE"/>
          </a:solidFill>
          <a:ln>
            <a:solidFill>
              <a:srgbClr val="0083BE"/>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Student reduced hours before or during term</a:t>
            </a:r>
          </a:p>
        </p:txBody>
      </p:sp>
      <p:sp>
        <p:nvSpPr>
          <p:cNvPr id="10" name="Rectangle: Folded Corner 9">
            <a:extLst>
              <a:ext uri="{FF2B5EF4-FFF2-40B4-BE49-F238E27FC236}">
                <a16:creationId xmlns:a16="http://schemas.microsoft.com/office/drawing/2014/main" id="{653380C1-CB91-9CDE-46CE-0A11B081290A}"/>
              </a:ext>
            </a:extLst>
          </p:cNvPr>
          <p:cNvSpPr/>
          <p:nvPr/>
        </p:nvSpPr>
        <p:spPr>
          <a:xfrm>
            <a:off x="304800" y="1783948"/>
            <a:ext cx="3383280" cy="1689910"/>
          </a:xfrm>
          <a:prstGeom prst="foldedCorner">
            <a:avLst/>
          </a:prstGeom>
          <a:solidFill>
            <a:srgbClr val="4B5055"/>
          </a:solidFill>
          <a:ln>
            <a:solidFill>
              <a:srgbClr val="4B5055"/>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Student withdrew after  first day of term</a:t>
            </a:r>
            <a:endParaRPr lang="en-US" sz="2400" dirty="0">
              <a:latin typeface="Arial" panose="020B0604020202020204" pitchFamily="34" charset="0"/>
              <a:cs typeface="Arial" panose="020B0604020202020204" pitchFamily="34" charset="0"/>
            </a:endParaRPr>
          </a:p>
        </p:txBody>
      </p:sp>
      <p:sp>
        <p:nvSpPr>
          <p:cNvPr id="11" name="Rectangle: Folded Corner 10">
            <a:extLst>
              <a:ext uri="{FF2B5EF4-FFF2-40B4-BE49-F238E27FC236}">
                <a16:creationId xmlns:a16="http://schemas.microsoft.com/office/drawing/2014/main" id="{3BB49D8C-B3B3-7BBD-D09F-3E9D443A28F3}"/>
              </a:ext>
            </a:extLst>
          </p:cNvPr>
          <p:cNvSpPr/>
          <p:nvPr/>
        </p:nvSpPr>
        <p:spPr>
          <a:xfrm>
            <a:off x="4038600" y="3810000"/>
            <a:ext cx="4114800" cy="1689910"/>
          </a:xfrm>
          <a:prstGeom prst="foldedCorner">
            <a:avLst/>
          </a:prstGeom>
          <a:solidFill>
            <a:srgbClr val="772432"/>
          </a:solidFill>
          <a:ln>
            <a:solidFill>
              <a:srgbClr val="77243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latin typeface="Arial" panose="020B0604020202020204" pitchFamily="34" charset="0"/>
                <a:cs typeface="Arial" panose="020B0604020202020204" pitchFamily="34" charset="0"/>
              </a:rPr>
              <a:t>School reported reduction in  T/F/YR due to student reducing or terminating training</a:t>
            </a:r>
          </a:p>
        </p:txBody>
      </p:sp>
    </p:spTree>
    <p:extLst>
      <p:ext uri="{BB962C8B-B14F-4D97-AF65-F5344CB8AC3E}">
        <p14:creationId xmlns:p14="http://schemas.microsoft.com/office/powerpoint/2010/main" val="423396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D236-B0C3-73FB-C4D5-08DDB8480663}"/>
              </a:ext>
            </a:extLst>
          </p:cNvPr>
          <p:cNvSpPr>
            <a:spLocks noGrp="1"/>
          </p:cNvSpPr>
          <p:nvPr>
            <p:ph type="title"/>
          </p:nvPr>
        </p:nvSpPr>
        <p:spPr/>
        <p:txBody>
          <a:bodyPr/>
          <a:lstStyle/>
          <a:p>
            <a:r>
              <a:rPr lang="en-US" dirty="0"/>
              <a:t>Debt Establishment Reasons</a:t>
            </a:r>
          </a:p>
        </p:txBody>
      </p:sp>
      <p:graphicFrame>
        <p:nvGraphicFramePr>
          <p:cNvPr id="5" name="Table 3">
            <a:extLst>
              <a:ext uri="{FF2B5EF4-FFF2-40B4-BE49-F238E27FC236}">
                <a16:creationId xmlns:a16="http://schemas.microsoft.com/office/drawing/2014/main" id="{E0B1BA14-6913-DE0E-389E-4AF629C9B398}"/>
              </a:ext>
            </a:extLst>
          </p:cNvPr>
          <p:cNvGraphicFramePr>
            <a:graphicFrameLocks noGrp="1"/>
          </p:cNvGraphicFramePr>
          <p:nvPr>
            <p:extLst>
              <p:ext uri="{D42A27DB-BD31-4B8C-83A1-F6EECF244321}">
                <p14:modId xmlns:p14="http://schemas.microsoft.com/office/powerpoint/2010/main" val="2723882713"/>
              </p:ext>
            </p:extLst>
          </p:nvPr>
        </p:nvGraphicFramePr>
        <p:xfrm>
          <a:off x="558292" y="1295400"/>
          <a:ext cx="11075417" cy="4836499"/>
        </p:xfrm>
        <a:graphic>
          <a:graphicData uri="http://schemas.openxmlformats.org/drawingml/2006/table">
            <a:tbl>
              <a:tblPr firstRow="1" bandRow="1">
                <a:tableStyleId>{5C22544A-7EE6-4342-B048-85BDC9FD1C3A}</a:tableStyleId>
              </a:tblPr>
              <a:tblGrid>
                <a:gridCol w="2474049">
                  <a:extLst>
                    <a:ext uri="{9D8B030D-6E8A-4147-A177-3AD203B41FA5}">
                      <a16:colId xmlns:a16="http://schemas.microsoft.com/office/drawing/2014/main" val="2689704011"/>
                    </a:ext>
                  </a:extLst>
                </a:gridCol>
                <a:gridCol w="4531158">
                  <a:extLst>
                    <a:ext uri="{9D8B030D-6E8A-4147-A177-3AD203B41FA5}">
                      <a16:colId xmlns:a16="http://schemas.microsoft.com/office/drawing/2014/main" val="756637451"/>
                    </a:ext>
                  </a:extLst>
                </a:gridCol>
                <a:gridCol w="4070210">
                  <a:extLst>
                    <a:ext uri="{9D8B030D-6E8A-4147-A177-3AD203B41FA5}">
                      <a16:colId xmlns:a16="http://schemas.microsoft.com/office/drawing/2014/main" val="598111316"/>
                    </a:ext>
                  </a:extLst>
                </a:gridCol>
              </a:tblGrid>
              <a:tr h="448655">
                <a:tc>
                  <a:txBody>
                    <a:bodyPr/>
                    <a:lstStyle/>
                    <a:p>
                      <a:pPr algn="ctr"/>
                      <a:r>
                        <a:rPr lang="en-US" b="1" dirty="0">
                          <a:latin typeface="Arial" panose="020B0604020202020204" pitchFamily="34" charset="0"/>
                          <a:cs typeface="Arial" panose="020B0604020202020204" pitchFamily="34" charset="0"/>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tc>
                  <a:txBody>
                    <a:bodyPr/>
                    <a:lstStyle/>
                    <a:p>
                      <a:pPr algn="ctr"/>
                      <a:r>
                        <a:rPr lang="en-US" b="1" dirty="0">
                          <a:latin typeface="Arial" panose="020B0604020202020204" pitchFamily="34" charset="0"/>
                          <a:cs typeface="Arial" panose="020B0604020202020204" pitchFamily="34" charset="0"/>
                        </a:rPr>
                        <a:t>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tc>
                  <a:txBody>
                    <a:bodyPr/>
                    <a:lstStyle/>
                    <a:p>
                      <a:pPr algn="ctr"/>
                      <a:r>
                        <a:rPr lang="en-US" b="1" dirty="0">
                          <a:latin typeface="Arial" panose="020B0604020202020204" pitchFamily="34" charset="0"/>
                          <a:cs typeface="Arial" panose="020B0604020202020204" pitchFamily="34" charset="0"/>
                        </a:rPr>
                        <a:t>Will Be Effective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F72"/>
                    </a:solidFill>
                  </a:tcPr>
                </a:tc>
                <a:extLst>
                  <a:ext uri="{0D108BD9-81ED-4DB2-BD59-A6C34878D82A}">
                    <a16:rowId xmlns:a16="http://schemas.microsoft.com/office/drawing/2014/main" val="3274388960"/>
                  </a:ext>
                </a:extLst>
              </a:tr>
              <a:tr h="448655">
                <a:tc>
                  <a:txBody>
                    <a:bodyPr/>
                    <a:lstStyle/>
                    <a:p>
                      <a:r>
                        <a:rPr lang="en-US" b="1" dirty="0">
                          <a:solidFill>
                            <a:srgbClr val="002060"/>
                          </a:solidFill>
                          <a:latin typeface="Arial" panose="020B0604020202020204" pitchFamily="34" charset="0"/>
                          <a:cs typeface="Arial" panose="020B0604020202020204" pitchFamily="34" charset="0"/>
                        </a:rPr>
                        <a:t>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During Drop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End of month the reduction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73482449"/>
                  </a:ext>
                </a:extLst>
              </a:tr>
              <a:tr h="448655">
                <a:tc>
                  <a:txBody>
                    <a:bodyPr/>
                    <a:lstStyle/>
                    <a:p>
                      <a:r>
                        <a:rPr lang="en-US" b="1" dirty="0">
                          <a:solidFill>
                            <a:srgbClr val="002060"/>
                          </a:solidFill>
                          <a:latin typeface="Arial" panose="020B0604020202020204" pitchFamily="34" charset="0"/>
                          <a:cs typeface="Arial" panose="020B0604020202020204" pitchFamily="34" charset="0"/>
                        </a:rPr>
                        <a:t>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During Drop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002060"/>
                          </a:solidFill>
                          <a:latin typeface="Arial" panose="020B0604020202020204" pitchFamily="34" charset="0"/>
                          <a:cs typeface="Arial" panose="020B0604020202020204" pitchFamily="34" charset="0"/>
                        </a:rPr>
                        <a:t>Actual date of withdrawal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9345365"/>
                  </a:ext>
                </a:extLst>
              </a:tr>
              <a:tr h="448655">
                <a:tc>
                  <a:txBody>
                    <a:bodyPr/>
                    <a:lstStyle/>
                    <a:p>
                      <a:r>
                        <a:rPr lang="en-US" b="1" dirty="0">
                          <a:solidFill>
                            <a:srgbClr val="002060"/>
                          </a:solidFill>
                          <a:latin typeface="Arial" panose="020B0604020202020204" pitchFamily="34" charset="0"/>
                          <a:cs typeface="Arial" panose="020B0604020202020204" pitchFamily="34" charset="0"/>
                        </a:rPr>
                        <a:t>Reduction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002060"/>
                          </a:solidFill>
                          <a:latin typeface="Arial" panose="020B0604020202020204" pitchFamily="34" charset="0"/>
                          <a:cs typeface="Arial" panose="020B0604020202020204" pitchFamily="34" charset="0"/>
                        </a:rPr>
                        <a:t>Punitive Grade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End of month the reduction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19480"/>
                  </a:ext>
                </a:extLst>
              </a:tr>
              <a:tr h="448655">
                <a:tc>
                  <a:txBody>
                    <a:bodyPr/>
                    <a:lstStyle/>
                    <a:p>
                      <a:r>
                        <a:rPr lang="en-US" b="1" dirty="0">
                          <a:solidFill>
                            <a:srgbClr val="002060"/>
                          </a:solidFill>
                          <a:latin typeface="Arial" panose="020B0604020202020204" pitchFamily="34" charset="0"/>
                          <a:cs typeface="Arial" panose="020B0604020202020204" pitchFamily="34" charset="0"/>
                        </a:rPr>
                        <a:t>Termination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rgbClr val="002060"/>
                          </a:solidFill>
                          <a:latin typeface="Arial" panose="020B0604020202020204" pitchFamily="34" charset="0"/>
                          <a:cs typeface="Arial" panose="020B0604020202020204" pitchFamily="34" charset="0"/>
                        </a:rPr>
                        <a:t>Punitive Grade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Actual date of withdrawal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5410177"/>
                  </a:ext>
                </a:extLst>
              </a:tr>
              <a:tr h="785147">
                <a:tc>
                  <a:txBody>
                    <a:bodyPr/>
                    <a:lstStyle/>
                    <a:p>
                      <a:r>
                        <a:rPr lang="en-US" b="1" dirty="0">
                          <a:solidFill>
                            <a:srgbClr val="002060"/>
                          </a:solidFill>
                          <a:latin typeface="Arial" panose="020B0604020202020204" pitchFamily="34" charset="0"/>
                          <a:cs typeface="Arial" panose="020B0604020202020204" pitchFamily="34" charset="0"/>
                        </a:rPr>
                        <a:t>Reduction or 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FF0000"/>
                          </a:solidFill>
                          <a:latin typeface="Arial" panose="020B0604020202020204" pitchFamily="34" charset="0"/>
                          <a:cs typeface="Arial" panose="020B0604020202020204" pitchFamily="34" charset="0"/>
                        </a:rPr>
                        <a:t>Non- Punitive grade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a:solidFill>
                            <a:srgbClr val="FF0000"/>
                          </a:solidFill>
                          <a:latin typeface="Arial" panose="020B0604020202020204" pitchFamily="34" charset="0"/>
                          <a:cs typeface="Arial" panose="020B0604020202020204" pitchFamily="34" charset="0"/>
                        </a:rPr>
                        <a:t>First day of the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2656488"/>
                  </a:ext>
                </a:extLst>
              </a:tr>
              <a:tr h="448655">
                <a:tc>
                  <a:txBody>
                    <a:bodyPr/>
                    <a:lstStyle/>
                    <a:p>
                      <a:r>
                        <a:rPr lang="en-US" b="1" dirty="0">
                          <a:solidFill>
                            <a:srgbClr val="002060"/>
                          </a:solidFill>
                          <a:latin typeface="Arial" panose="020B0604020202020204" pitchFamily="34" charset="0"/>
                          <a:cs typeface="Arial" panose="020B0604020202020204" pitchFamily="34" charset="0"/>
                        </a:rPr>
                        <a:t>Reduction</a:t>
                      </a:r>
                    </a:p>
                    <a:p>
                      <a:endParaRPr lang="en-US"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rgbClr val="002060"/>
                          </a:solidFill>
                          <a:latin typeface="Arial" panose="020B0604020202020204" pitchFamily="34" charset="0"/>
                          <a:cs typeface="Arial" panose="020B0604020202020204" pitchFamily="34" charset="0"/>
                        </a:rPr>
                        <a:t>Non- Punitive grade AND Mitigating Circumstances (MITCs)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End of month the reduction occurred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5328686"/>
                  </a:ext>
                </a:extLst>
              </a:tr>
              <a:tr h="785147">
                <a:tc>
                  <a:txBody>
                    <a:bodyPr/>
                    <a:lstStyle/>
                    <a:p>
                      <a:r>
                        <a:rPr lang="en-US" b="1" dirty="0">
                          <a:solidFill>
                            <a:srgbClr val="002060"/>
                          </a:solidFill>
                          <a:latin typeface="Arial" panose="020B0604020202020204" pitchFamily="34" charset="0"/>
                          <a:cs typeface="Arial" panose="020B0604020202020204" pitchFamily="34" charset="0"/>
                        </a:rPr>
                        <a:t>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Non- Punitive grade AND Mitigating Circumstances (MITCs)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Actual date of withdrawal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2883834"/>
                  </a:ext>
                </a:extLst>
              </a:tr>
            </a:tbl>
          </a:graphicData>
        </a:graphic>
      </p:graphicFrame>
    </p:spTree>
    <p:extLst>
      <p:ext uri="{BB962C8B-B14F-4D97-AF65-F5344CB8AC3E}">
        <p14:creationId xmlns:p14="http://schemas.microsoft.com/office/powerpoint/2010/main" val="387609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School Debt Example</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fontScale="92500" lnSpcReduction="10000"/>
          </a:bodyPr>
          <a:lstStyle/>
          <a:p>
            <a:pPr algn="l">
              <a:buFont typeface="Arial" panose="020B0604020202020204" pitchFamily="34" charset="0"/>
              <a:buChar char="•"/>
            </a:pPr>
            <a:r>
              <a:rPr lang="en-US" sz="3400" b="0" i="0" dirty="0">
                <a:solidFill>
                  <a:srgbClr val="002060"/>
                </a:solidFill>
                <a:effectLst/>
                <a:latin typeface="arial" panose="020B0604020202020204" pitchFamily="34" charset="0"/>
              </a:rPr>
              <a:t>SCO certifies term 08/28/2024 – 12/16/2024, T&amp;F $10,000.00  (for credits)</a:t>
            </a:r>
          </a:p>
          <a:p>
            <a:pPr algn="l">
              <a:buFont typeface="Arial" panose="020B0604020202020204" pitchFamily="34" charset="0"/>
              <a:buChar char="•"/>
            </a:pPr>
            <a:r>
              <a:rPr lang="en-US" sz="3400" b="0" i="0" dirty="0">
                <a:solidFill>
                  <a:srgbClr val="002060"/>
                </a:solidFill>
                <a:effectLst/>
                <a:latin typeface="arial" panose="020B0604020202020204" pitchFamily="34" charset="0"/>
              </a:rPr>
              <a:t>VA pays $10,000.00 for the 08/28/2024 – 12/16/2024 term</a:t>
            </a:r>
          </a:p>
          <a:p>
            <a:pPr algn="l">
              <a:buFont typeface="Arial" panose="020B0604020202020204" pitchFamily="34" charset="0"/>
              <a:buChar char="•"/>
            </a:pPr>
            <a:r>
              <a:rPr lang="en-US" sz="3400" dirty="0">
                <a:solidFill>
                  <a:srgbClr val="002060"/>
                </a:solidFill>
                <a:latin typeface="arial" panose="020B0604020202020204" pitchFamily="34" charset="0"/>
              </a:rPr>
              <a:t>School reported a change to tuition and fees with no change to credits, the new tuition and fees reported was $5000</a:t>
            </a:r>
          </a:p>
          <a:p>
            <a:pPr algn="l">
              <a:buFont typeface="Arial" panose="020B0604020202020204" pitchFamily="34" charset="0"/>
              <a:buChar char="•"/>
            </a:pPr>
            <a:r>
              <a:rPr lang="en-US" sz="3400" b="0" i="0" dirty="0">
                <a:solidFill>
                  <a:srgbClr val="002060"/>
                </a:solidFill>
                <a:effectLst/>
                <a:latin typeface="arial" panose="020B0604020202020204" pitchFamily="34" charset="0"/>
              </a:rPr>
              <a:t>Student then reduced training effective November 15</a:t>
            </a:r>
            <a:r>
              <a:rPr lang="en-US" sz="3400" b="0" i="0" baseline="30000" dirty="0">
                <a:solidFill>
                  <a:srgbClr val="002060"/>
                </a:solidFill>
                <a:effectLst/>
                <a:latin typeface="arial" panose="020B0604020202020204" pitchFamily="34" charset="0"/>
              </a:rPr>
              <a:t>th</a:t>
            </a:r>
            <a:r>
              <a:rPr lang="en-US" sz="3400" b="0" i="0" dirty="0">
                <a:solidFill>
                  <a:srgbClr val="002060"/>
                </a:solidFill>
                <a:effectLst/>
                <a:latin typeface="arial" panose="020B0604020202020204" pitchFamily="34" charset="0"/>
              </a:rPr>
              <a:t> with punitive grades and new tuition and fees amount is $2500</a:t>
            </a:r>
          </a:p>
          <a:p>
            <a:pPr algn="l">
              <a:buFont typeface="Arial" panose="020B0604020202020204" pitchFamily="34" charset="0"/>
              <a:buChar char="•"/>
            </a:pPr>
            <a:r>
              <a:rPr lang="en-US" sz="3400" b="1" dirty="0">
                <a:solidFill>
                  <a:srgbClr val="002060"/>
                </a:solidFill>
                <a:latin typeface="arial" panose="020B0604020202020204" pitchFamily="34" charset="0"/>
              </a:rPr>
              <a:t>How would you calculate this debt?</a:t>
            </a:r>
            <a:endParaRPr lang="en-US" sz="3400" b="1" i="0" dirty="0">
              <a:solidFill>
                <a:srgbClr val="002060"/>
              </a:solidFill>
              <a:effectLst/>
              <a:latin typeface="arial" panose="020B0604020202020204" pitchFamily="34" charset="0"/>
            </a:endParaRPr>
          </a:p>
          <a:p>
            <a:pPr marL="0" indent="0" algn="l">
              <a:buNone/>
            </a:pPr>
            <a:endParaRPr lang="en-US" dirty="0"/>
          </a:p>
        </p:txBody>
      </p:sp>
    </p:spTree>
    <p:extLst>
      <p:ext uri="{BB962C8B-B14F-4D97-AF65-F5344CB8AC3E}">
        <p14:creationId xmlns:p14="http://schemas.microsoft.com/office/powerpoint/2010/main" val="149332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School Debt Example continued</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a:bodyPr>
          <a:lstStyle/>
          <a:p>
            <a:pPr marL="0" indent="0">
              <a:buNone/>
            </a:pPr>
            <a:r>
              <a:rPr lang="en-US" sz="3400" b="1" dirty="0">
                <a:solidFill>
                  <a:srgbClr val="002060"/>
                </a:solidFill>
                <a:latin typeface="Calibri" panose="020F0502020204030204" pitchFamily="34" charset="0"/>
                <a:cs typeface="Calibri" panose="020F0502020204030204" pitchFamily="34" charset="0"/>
              </a:rPr>
              <a:t>School Debt Calculation</a:t>
            </a:r>
            <a:endParaRPr lang="en-US" sz="3400" b="0" i="0" dirty="0">
              <a:solidFill>
                <a:srgbClr val="002060"/>
              </a:solidFill>
              <a:effectLst/>
              <a:latin typeface="arial" panose="020B0604020202020204" pitchFamily="34" charset="0"/>
            </a:endParaRPr>
          </a:p>
          <a:p>
            <a:pPr algn="l">
              <a:buFont typeface="Arial" panose="020B0604020202020204" pitchFamily="34" charset="0"/>
              <a:buChar char="•"/>
            </a:pPr>
            <a:r>
              <a:rPr lang="en-US" sz="3400" dirty="0">
                <a:solidFill>
                  <a:srgbClr val="002060"/>
                </a:solidFill>
                <a:latin typeface="arial" panose="020B0604020202020204" pitchFamily="34" charset="0"/>
              </a:rPr>
              <a:t>Amount due for term is $4633.03 </a:t>
            </a:r>
          </a:p>
          <a:p>
            <a:pPr lvl="1">
              <a:buFont typeface="Arial" panose="020B0604020202020204" pitchFamily="34" charset="0"/>
              <a:buChar char="•"/>
            </a:pPr>
            <a:r>
              <a:rPr lang="en-US" sz="3000" dirty="0">
                <a:solidFill>
                  <a:srgbClr val="002060"/>
                </a:solidFill>
                <a:latin typeface="arial" panose="020B0604020202020204" pitchFamily="34" charset="0"/>
              </a:rPr>
              <a:t>($5000/109 days in the term x 93 days attended at this rate= $4266.06) plus </a:t>
            </a:r>
          </a:p>
          <a:p>
            <a:pPr lvl="1">
              <a:buFont typeface="Arial" panose="020B0604020202020204" pitchFamily="34" charset="0"/>
              <a:buChar char="•"/>
            </a:pPr>
            <a:r>
              <a:rPr lang="en-US" sz="3000" dirty="0">
                <a:solidFill>
                  <a:srgbClr val="002060"/>
                </a:solidFill>
                <a:latin typeface="arial" panose="020B0604020202020204" pitchFamily="34" charset="0"/>
              </a:rPr>
              <a:t> ($2500/109 days in the term x 16 days attended at this rate =$366.97)</a:t>
            </a:r>
          </a:p>
          <a:p>
            <a:r>
              <a:rPr lang="en-US" sz="3400" b="0" i="0" dirty="0">
                <a:solidFill>
                  <a:srgbClr val="002060"/>
                </a:solidFill>
                <a:effectLst/>
                <a:latin typeface="arial" panose="020B0604020202020204" pitchFamily="34" charset="0"/>
              </a:rPr>
              <a:t>$10,000 paid - $4633.03 due = </a:t>
            </a:r>
            <a:r>
              <a:rPr lang="en-US" sz="3400" b="1" i="0" dirty="0">
                <a:solidFill>
                  <a:srgbClr val="002060"/>
                </a:solidFill>
                <a:effectLst/>
                <a:latin typeface="arial" panose="020B0604020202020204" pitchFamily="34" charset="0"/>
              </a:rPr>
              <a:t>Debt of $5366.97</a:t>
            </a:r>
          </a:p>
          <a:p>
            <a:pPr marL="0" indent="0" algn="l">
              <a:buNone/>
            </a:pPr>
            <a:endParaRPr lang="en-US" dirty="0"/>
          </a:p>
        </p:txBody>
      </p:sp>
    </p:spTree>
    <p:extLst>
      <p:ext uri="{BB962C8B-B14F-4D97-AF65-F5344CB8AC3E}">
        <p14:creationId xmlns:p14="http://schemas.microsoft.com/office/powerpoint/2010/main" val="27020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9D0DD-B580-3E06-7316-A1AA44623D0B}"/>
              </a:ext>
            </a:extLst>
          </p:cNvPr>
          <p:cNvSpPr>
            <a:spLocks noGrp="1"/>
          </p:cNvSpPr>
          <p:nvPr>
            <p:ph type="title"/>
          </p:nvPr>
        </p:nvSpPr>
        <p:spPr/>
        <p:txBody>
          <a:bodyPr/>
          <a:lstStyle/>
          <a:p>
            <a:r>
              <a:rPr lang="en-US" dirty="0"/>
              <a:t>Preventing School Debts</a:t>
            </a:r>
          </a:p>
        </p:txBody>
      </p:sp>
      <p:graphicFrame>
        <p:nvGraphicFramePr>
          <p:cNvPr id="10" name="Content Placeholder 9">
            <a:extLst>
              <a:ext uri="{FF2B5EF4-FFF2-40B4-BE49-F238E27FC236}">
                <a16:creationId xmlns:a16="http://schemas.microsoft.com/office/drawing/2014/main" id="{C465DBFB-593B-EE9D-8A64-A22CF43AAD01}"/>
              </a:ext>
            </a:extLst>
          </p:cNvPr>
          <p:cNvGraphicFramePr>
            <a:graphicFrameLocks noGrp="1"/>
          </p:cNvGraphicFramePr>
          <p:nvPr>
            <p:ph sz="half" idx="1"/>
            <p:extLst>
              <p:ext uri="{D42A27DB-BD31-4B8C-83A1-F6EECF244321}">
                <p14:modId xmlns:p14="http://schemas.microsoft.com/office/powerpoint/2010/main" val="3215391283"/>
              </p:ext>
            </p:extLst>
          </p:nvPr>
        </p:nvGraphicFramePr>
        <p:xfrm>
          <a:off x="609600" y="1371600"/>
          <a:ext cx="112014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72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F8A-E28F-1F4F-2FB0-BB6FBFE00E4E}"/>
              </a:ext>
            </a:extLst>
          </p:cNvPr>
          <p:cNvSpPr>
            <a:spLocks noGrp="1"/>
          </p:cNvSpPr>
          <p:nvPr>
            <p:ph type="title"/>
          </p:nvPr>
        </p:nvSpPr>
        <p:spPr/>
        <p:txBody>
          <a:bodyPr/>
          <a:lstStyle/>
          <a:p>
            <a:r>
              <a:rPr lang="en-US" dirty="0"/>
              <a:t>School Debt Collection Process</a:t>
            </a:r>
          </a:p>
        </p:txBody>
      </p:sp>
      <p:graphicFrame>
        <p:nvGraphicFramePr>
          <p:cNvPr id="6" name="Content Placeholder 1">
            <a:extLst>
              <a:ext uri="{FF2B5EF4-FFF2-40B4-BE49-F238E27FC236}">
                <a16:creationId xmlns:a16="http://schemas.microsoft.com/office/drawing/2014/main" id="{8CE6C7C8-FA25-EBDF-F5DC-C798172C4176}"/>
              </a:ext>
            </a:extLst>
          </p:cNvPr>
          <p:cNvGraphicFramePr>
            <a:graphicFrameLocks/>
          </p:cNvGraphicFramePr>
          <p:nvPr>
            <p:extLst>
              <p:ext uri="{D42A27DB-BD31-4B8C-83A1-F6EECF244321}">
                <p14:modId xmlns:p14="http://schemas.microsoft.com/office/powerpoint/2010/main" val="2575763862"/>
              </p:ext>
            </p:extLst>
          </p:nvPr>
        </p:nvGraphicFramePr>
        <p:xfrm>
          <a:off x="1589536" y="2116735"/>
          <a:ext cx="9764264" cy="414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0DC2C64-D57E-D158-7F9A-E8F510A64CCC}"/>
              </a:ext>
            </a:extLst>
          </p:cNvPr>
          <p:cNvSpPr/>
          <p:nvPr/>
        </p:nvSpPr>
        <p:spPr>
          <a:xfrm>
            <a:off x="533008" y="1378259"/>
            <a:ext cx="11105666" cy="707886"/>
          </a:xfrm>
          <a:prstGeom prst="rect">
            <a:avLst/>
          </a:prstGeom>
        </p:spPr>
        <p:txBody>
          <a:bodyPr wrap="square" lIns="0" tIns="0" rIns="0" bIns="91440" anchor="ctr">
            <a:spAutoFit/>
          </a:bodyPr>
          <a:lstStyle/>
          <a:p>
            <a:pPr>
              <a:spcBef>
                <a:spcPct val="20000"/>
              </a:spcBef>
              <a:defRPr/>
            </a:pPr>
            <a:r>
              <a:rPr 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DMC sends Notice of Indebtedness letters, monitors accounts, and advises debtor of any delinquency, including the requirement to refer their account to Treasury</a:t>
            </a:r>
          </a:p>
        </p:txBody>
      </p:sp>
      <p:sp>
        <p:nvSpPr>
          <p:cNvPr id="8" name="Rectangle: Rounded Corners 7">
            <a:extLst>
              <a:ext uri="{FF2B5EF4-FFF2-40B4-BE49-F238E27FC236}">
                <a16:creationId xmlns:a16="http://schemas.microsoft.com/office/drawing/2014/main" id="{A70B59CC-C25B-9BF5-B81A-6DFE03B09156}"/>
              </a:ext>
            </a:extLst>
          </p:cNvPr>
          <p:cNvSpPr/>
          <p:nvPr/>
        </p:nvSpPr>
        <p:spPr>
          <a:xfrm>
            <a:off x="9833205" y="2019955"/>
            <a:ext cx="1823518" cy="2544112"/>
          </a:xfrm>
          <a:prstGeom prst="roundRect">
            <a:avLst>
              <a:gd name="adj" fmla="val 4828"/>
            </a:avLst>
          </a:prstGeom>
          <a:solidFill>
            <a:srgbClr val="003F7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If DMC receives payment,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next  collection letter is deferred</a:t>
            </a:r>
          </a:p>
        </p:txBody>
      </p:sp>
    </p:spTree>
    <p:extLst>
      <p:ext uri="{BB962C8B-B14F-4D97-AF65-F5344CB8AC3E}">
        <p14:creationId xmlns:p14="http://schemas.microsoft.com/office/powerpoint/2010/main" val="266063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D18FE5-6F7C-FBDC-F31A-8FAEEBAB4D47}"/>
              </a:ext>
            </a:extLst>
          </p:cNvPr>
          <p:cNvSpPr>
            <a:spLocks noGrp="1"/>
          </p:cNvSpPr>
          <p:nvPr>
            <p:ph type="title"/>
          </p:nvPr>
        </p:nvSpPr>
        <p:spPr/>
        <p:txBody>
          <a:bodyPr/>
          <a:lstStyle/>
          <a:p>
            <a:r>
              <a:rPr lang="en-US" dirty="0"/>
              <a:t>School Options</a:t>
            </a:r>
          </a:p>
        </p:txBody>
      </p:sp>
      <p:graphicFrame>
        <p:nvGraphicFramePr>
          <p:cNvPr id="8" name="Diagram 7">
            <a:extLst>
              <a:ext uri="{FF2B5EF4-FFF2-40B4-BE49-F238E27FC236}">
                <a16:creationId xmlns:a16="http://schemas.microsoft.com/office/drawing/2014/main" id="{32362168-E319-E317-B4B6-26EB8D1E4B02}"/>
              </a:ext>
            </a:extLst>
          </p:cNvPr>
          <p:cNvGraphicFramePr/>
          <p:nvPr>
            <p:extLst>
              <p:ext uri="{D42A27DB-BD31-4B8C-83A1-F6EECF244321}">
                <p14:modId xmlns:p14="http://schemas.microsoft.com/office/powerpoint/2010/main" val="83257621"/>
              </p:ext>
            </p:extLst>
          </p:nvPr>
        </p:nvGraphicFramePr>
        <p:xfrm>
          <a:off x="2588279" y="1274212"/>
          <a:ext cx="6995123" cy="485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64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E5B-B1B0-F057-6F20-28781EED8E74}"/>
              </a:ext>
            </a:extLst>
          </p:cNvPr>
          <p:cNvSpPr>
            <a:spLocks noGrp="1"/>
          </p:cNvSpPr>
          <p:nvPr>
            <p:ph type="title"/>
          </p:nvPr>
        </p:nvSpPr>
        <p:spPr/>
        <p:txBody>
          <a:bodyPr/>
          <a:lstStyle/>
          <a:p>
            <a:r>
              <a:rPr lang="en-US" dirty="0"/>
              <a:t>How to Pay a Debt</a:t>
            </a:r>
          </a:p>
        </p:txBody>
      </p:sp>
      <p:sp>
        <p:nvSpPr>
          <p:cNvPr id="3" name="Content Placeholder 2">
            <a:extLst>
              <a:ext uri="{FF2B5EF4-FFF2-40B4-BE49-F238E27FC236}">
                <a16:creationId xmlns:a16="http://schemas.microsoft.com/office/drawing/2014/main" id="{6CD6806F-63D4-1BD8-7A0E-DD85468AE312}"/>
              </a:ext>
            </a:extLst>
          </p:cNvPr>
          <p:cNvSpPr>
            <a:spLocks noGrp="1"/>
          </p:cNvSpPr>
          <p:nvPr>
            <p:ph idx="1"/>
          </p:nvPr>
        </p:nvSpPr>
        <p:spPr/>
        <p:txBody>
          <a:bodyPr>
            <a:norm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Pay by check: mail the check, payment coupon(s) and/or letter to:</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 Debt Management Center</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Bishop Henry Whipple Federal Building</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 Box 11930</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St. Paul, MN  55111-0930</a:t>
            </a:r>
          </a:p>
          <a:p>
            <a:pPr marL="914400" marR="0" lvl="2" indent="0" algn="l" defTabSz="914400" rtl="0" eaLnBrk="1" fontAlgn="auto" latinLnBrk="0" hangingPunct="1">
              <a:lnSpc>
                <a:spcPct val="100000"/>
              </a:lnSpc>
              <a:spcBef>
                <a:spcPts val="0"/>
              </a:spcBef>
              <a:spcAft>
                <a:spcPts val="600"/>
              </a:spcAft>
              <a:buClrTx/>
              <a:buSzTx/>
              <a:buFontTx/>
              <a:buNone/>
              <a:tabLst/>
              <a:defRPr/>
            </a:pPr>
            <a:endParaRPr kumimoji="0" lang="en-US"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indent="-285750">
              <a:spcBef>
                <a:spcPts val="0"/>
              </a:spcBef>
              <a:spcAft>
                <a:spcPts val="600"/>
              </a:spcAft>
              <a:defRPr/>
            </a:pPr>
            <a:r>
              <a:rPr lang="en-US" sz="2400" dirty="0">
                <a:solidFill>
                  <a:srgbClr val="002060"/>
                </a:solidFill>
                <a:latin typeface="Arial" panose="020B0604020202020204" pitchFamily="34" charset="0"/>
                <a:cs typeface="Arial" panose="020B0604020202020204" pitchFamily="34" charset="0"/>
              </a:rPr>
              <a:t>Recommend no more than 25 RID per check</a:t>
            </a:r>
            <a:endPar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Pay online: </a:t>
            </a:r>
            <a:r>
              <a:rPr kumimoji="0" lang="en-US" sz="24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hlinkClick r:id="rId3"/>
              </a:rPr>
              <a:t>www.pay.va.gov</a:t>
            </a:r>
            <a:r>
              <a:rPr kumimoji="0" lang="en-US" sz="24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  (will need RID)</a:t>
            </a: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2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Check SCO handbook for other options </a:t>
            </a: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200" b="0"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97D17D92-CFF5-2500-BB86-BC65B08FD3B5}"/>
              </a:ext>
            </a:extLst>
          </p:cNvPr>
          <p:cNvPicPr>
            <a:picLocks noChangeAspect="1"/>
          </p:cNvPicPr>
          <p:nvPr/>
        </p:nvPicPr>
        <p:blipFill>
          <a:blip r:embed="rId4"/>
          <a:stretch>
            <a:fillRect/>
          </a:stretch>
        </p:blipFill>
        <p:spPr>
          <a:xfrm>
            <a:off x="8305800" y="2514600"/>
            <a:ext cx="2438400" cy="3160450"/>
          </a:xfrm>
          <a:prstGeom prst="rect">
            <a:avLst/>
          </a:prstGeom>
        </p:spPr>
      </p:pic>
    </p:spTree>
    <p:extLst>
      <p:ext uri="{BB962C8B-B14F-4D97-AF65-F5344CB8AC3E}">
        <p14:creationId xmlns:p14="http://schemas.microsoft.com/office/powerpoint/2010/main" val="234212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2B89-F02C-DDEE-1466-CAB5250069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88039C-2611-D738-6902-2D410EC5589A}"/>
              </a:ext>
            </a:extLst>
          </p:cNvPr>
          <p:cNvSpPr>
            <a:spLocks noGrp="1"/>
          </p:cNvSpPr>
          <p:nvPr>
            <p:ph idx="1"/>
          </p:nvPr>
        </p:nvSpPr>
        <p:spPr/>
        <p:txBody>
          <a:bodyPr/>
          <a:lstStyle/>
          <a:p>
            <a:r>
              <a:rPr lang="en-US" b="1" dirty="0">
                <a:solidFill>
                  <a:srgbClr val="002060"/>
                </a:solidFill>
                <a:latin typeface="Arial" panose="020B0604020202020204" pitchFamily="34" charset="0"/>
                <a:cs typeface="Arial" panose="020B0604020202020204" pitchFamily="34" charset="0"/>
              </a:rPr>
              <a:t>DMC overview</a:t>
            </a:r>
          </a:p>
          <a:p>
            <a:r>
              <a:rPr lang="en-US" b="1" dirty="0">
                <a:solidFill>
                  <a:srgbClr val="002060"/>
                </a:solidFill>
                <a:latin typeface="Arial" panose="020B0604020202020204" pitchFamily="34" charset="0"/>
                <a:cs typeface="Arial" panose="020B0604020202020204" pitchFamily="34" charset="0"/>
              </a:rPr>
              <a:t>Digital GI Bill (DGIB) Transition Updates</a:t>
            </a:r>
          </a:p>
          <a:p>
            <a:r>
              <a:rPr lang="en-US" b="1" dirty="0">
                <a:solidFill>
                  <a:srgbClr val="002060"/>
                </a:solidFill>
                <a:latin typeface="Arial" panose="020B0604020202020204" pitchFamily="34" charset="0"/>
                <a:cs typeface="Arial" panose="020B0604020202020204" pitchFamily="34" charset="0"/>
              </a:rPr>
              <a:t>Debt establishment</a:t>
            </a:r>
          </a:p>
          <a:p>
            <a:r>
              <a:rPr lang="en-US" b="1" dirty="0">
                <a:solidFill>
                  <a:srgbClr val="002060"/>
                </a:solidFill>
                <a:latin typeface="Arial" panose="020B0604020202020204" pitchFamily="34" charset="0"/>
                <a:cs typeface="Arial" panose="020B0604020202020204" pitchFamily="34" charset="0"/>
              </a:rPr>
              <a:t>Understand collection processes</a:t>
            </a:r>
          </a:p>
          <a:p>
            <a:r>
              <a:rPr lang="en-US" b="1" dirty="0">
                <a:solidFill>
                  <a:srgbClr val="002060"/>
                </a:solidFill>
                <a:latin typeface="Arial" panose="020B0604020202020204" pitchFamily="34" charset="0"/>
                <a:cs typeface="Arial" panose="020B0604020202020204" pitchFamily="34" charset="0"/>
              </a:rPr>
              <a:t>Debt resolution options</a:t>
            </a:r>
          </a:p>
          <a:p>
            <a:r>
              <a:rPr lang="en-US" b="1" dirty="0">
                <a:solidFill>
                  <a:srgbClr val="002060"/>
                </a:solidFill>
                <a:latin typeface="Arial" panose="020B0604020202020204" pitchFamily="34" charset="0"/>
                <a:cs typeface="Arial" panose="020B0604020202020204" pitchFamily="34" charset="0"/>
              </a:rPr>
              <a:t>Risks of non-payment</a:t>
            </a:r>
          </a:p>
          <a:p>
            <a:r>
              <a:rPr lang="en-US" b="1" dirty="0">
                <a:solidFill>
                  <a:srgbClr val="002060"/>
                </a:solidFill>
                <a:latin typeface="Arial" panose="020B0604020202020204" pitchFamily="34" charset="0"/>
                <a:cs typeface="Arial" panose="020B0604020202020204" pitchFamily="34" charset="0"/>
              </a:rPr>
              <a:t>Questions</a:t>
            </a:r>
          </a:p>
          <a:p>
            <a:endParaRPr lang="en-US" dirty="0"/>
          </a:p>
        </p:txBody>
      </p:sp>
    </p:spTree>
    <p:extLst>
      <p:ext uri="{BB962C8B-B14F-4D97-AF65-F5344CB8AC3E}">
        <p14:creationId xmlns:p14="http://schemas.microsoft.com/office/powerpoint/2010/main" val="23435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E5B-B1B0-F057-6F20-28781EED8E74}"/>
              </a:ext>
            </a:extLst>
          </p:cNvPr>
          <p:cNvSpPr>
            <a:spLocks noGrp="1"/>
          </p:cNvSpPr>
          <p:nvPr>
            <p:ph type="title"/>
          </p:nvPr>
        </p:nvSpPr>
        <p:spPr/>
        <p:txBody>
          <a:bodyPr/>
          <a:lstStyle/>
          <a:p>
            <a:r>
              <a:rPr lang="en-US" dirty="0"/>
              <a:t>How to Pay a Debt on www.pay.va.gov</a:t>
            </a:r>
          </a:p>
        </p:txBody>
      </p:sp>
      <p:pic>
        <p:nvPicPr>
          <p:cNvPr id="8" name="Picture 7">
            <a:extLst>
              <a:ext uri="{FF2B5EF4-FFF2-40B4-BE49-F238E27FC236}">
                <a16:creationId xmlns:a16="http://schemas.microsoft.com/office/drawing/2014/main" id="{A5D5B3FC-2D09-4A45-EFCF-C9393413C1F4}"/>
              </a:ext>
            </a:extLst>
          </p:cNvPr>
          <p:cNvPicPr>
            <a:picLocks noChangeAspect="1"/>
          </p:cNvPicPr>
          <p:nvPr/>
        </p:nvPicPr>
        <p:blipFill rotWithShape="1">
          <a:blip r:embed="rId3"/>
          <a:srcRect t="9376" r="4376"/>
          <a:stretch/>
        </p:blipFill>
        <p:spPr>
          <a:xfrm>
            <a:off x="321432" y="2103005"/>
            <a:ext cx="11549136" cy="2773795"/>
          </a:xfrm>
          <a:prstGeom prst="rect">
            <a:avLst/>
          </a:prstGeom>
        </p:spPr>
      </p:pic>
      <p:sp>
        <p:nvSpPr>
          <p:cNvPr id="9" name="Arrow: Right 8">
            <a:extLst>
              <a:ext uri="{FF2B5EF4-FFF2-40B4-BE49-F238E27FC236}">
                <a16:creationId xmlns:a16="http://schemas.microsoft.com/office/drawing/2014/main" id="{35366B60-EAD5-17A5-B0EA-A1D85AE88DAB}"/>
              </a:ext>
            </a:extLst>
          </p:cNvPr>
          <p:cNvSpPr/>
          <p:nvPr/>
        </p:nvSpPr>
        <p:spPr>
          <a:xfrm flipH="1">
            <a:off x="8412480" y="4344598"/>
            <a:ext cx="731520" cy="3398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a:extLst>
              <a:ext uri="{FF2B5EF4-FFF2-40B4-BE49-F238E27FC236}">
                <a16:creationId xmlns:a16="http://schemas.microsoft.com/office/drawing/2014/main" id="{E054DDAB-E106-4DB8-4006-7F6E29C83DE5}"/>
              </a:ext>
            </a:extLst>
          </p:cNvPr>
          <p:cNvSpPr txBox="1"/>
          <p:nvPr/>
        </p:nvSpPr>
        <p:spPr>
          <a:xfrm>
            <a:off x="8276993" y="3544669"/>
            <a:ext cx="3694321" cy="646331"/>
          </a:xfrm>
          <a:prstGeom prst="rect">
            <a:avLst/>
          </a:prstGeom>
          <a:noFill/>
          <a:ln w="38100">
            <a:solidFill>
              <a:srgbClr val="C00000"/>
            </a:solidFill>
          </a:ln>
        </p:spPr>
        <p:txBody>
          <a:bodyPr wrap="square" rtlCol="0">
            <a:spAutoFit/>
          </a:bodyPr>
          <a:lstStyle/>
          <a:p>
            <a:pPr algn="ctr"/>
            <a:r>
              <a:rPr lang="en-US" b="1" dirty="0"/>
              <a:t>Payee is not always 00, please verify payee on DMC letter</a:t>
            </a:r>
          </a:p>
        </p:txBody>
      </p:sp>
      <p:pic>
        <p:nvPicPr>
          <p:cNvPr id="12" name="Picture 11">
            <a:extLst>
              <a:ext uri="{FF2B5EF4-FFF2-40B4-BE49-F238E27FC236}">
                <a16:creationId xmlns:a16="http://schemas.microsoft.com/office/drawing/2014/main" id="{B520570C-5887-4701-D48F-49C3C629FDBF}"/>
              </a:ext>
            </a:extLst>
          </p:cNvPr>
          <p:cNvPicPr>
            <a:picLocks noChangeAspect="1"/>
          </p:cNvPicPr>
          <p:nvPr/>
        </p:nvPicPr>
        <p:blipFill>
          <a:blip r:embed="rId4"/>
          <a:stretch>
            <a:fillRect/>
          </a:stretch>
        </p:blipFill>
        <p:spPr>
          <a:xfrm>
            <a:off x="356336" y="5449599"/>
            <a:ext cx="11514232" cy="722601"/>
          </a:xfrm>
          <a:prstGeom prst="rect">
            <a:avLst/>
          </a:prstGeom>
        </p:spPr>
      </p:pic>
      <p:sp>
        <p:nvSpPr>
          <p:cNvPr id="13" name="Star: 5 Points 12">
            <a:extLst>
              <a:ext uri="{FF2B5EF4-FFF2-40B4-BE49-F238E27FC236}">
                <a16:creationId xmlns:a16="http://schemas.microsoft.com/office/drawing/2014/main" id="{9A3B218C-E686-D93F-DC1B-66141A218A0E}"/>
              </a:ext>
            </a:extLst>
          </p:cNvPr>
          <p:cNvSpPr/>
          <p:nvPr/>
        </p:nvSpPr>
        <p:spPr>
          <a:xfrm>
            <a:off x="122616" y="4020406"/>
            <a:ext cx="304800" cy="20890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3B520DD7-BF5C-B2DA-D054-99114671C4D8}"/>
              </a:ext>
            </a:extLst>
          </p:cNvPr>
          <p:cNvSpPr/>
          <p:nvPr/>
        </p:nvSpPr>
        <p:spPr>
          <a:xfrm>
            <a:off x="155084" y="5582299"/>
            <a:ext cx="304800" cy="20890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9FC8842-0AE3-E88E-50BB-948172B03D8E}"/>
              </a:ext>
            </a:extLst>
          </p:cNvPr>
          <p:cNvSpPr txBox="1"/>
          <p:nvPr/>
        </p:nvSpPr>
        <p:spPr>
          <a:xfrm>
            <a:off x="496327" y="1353579"/>
            <a:ext cx="10893916" cy="461665"/>
          </a:xfrm>
          <a:prstGeom prst="rect">
            <a:avLst/>
          </a:prstGeom>
          <a:noFill/>
        </p:spPr>
        <p:txBody>
          <a:bodyPr wrap="square" rtlCol="0">
            <a:spAutoFit/>
          </a:bodyPr>
          <a:lstStyle/>
          <a:p>
            <a:pPr algn="ctr"/>
            <a:r>
              <a:rPr lang="en-US" sz="2400" dirty="0">
                <a:solidFill>
                  <a:srgbClr val="002060"/>
                </a:solidFill>
                <a:latin typeface="Arial" panose="020B0604020202020204" pitchFamily="34" charset="0"/>
                <a:cs typeface="Arial" panose="020B0604020202020204" pitchFamily="34" charset="0"/>
              </a:rPr>
              <a:t>Payee and Person entitled name format are on DMC school debt letters</a:t>
            </a:r>
          </a:p>
        </p:txBody>
      </p:sp>
      <p:sp>
        <p:nvSpPr>
          <p:cNvPr id="6" name="TextBox 5">
            <a:extLst>
              <a:ext uri="{FF2B5EF4-FFF2-40B4-BE49-F238E27FC236}">
                <a16:creationId xmlns:a16="http://schemas.microsoft.com/office/drawing/2014/main" id="{814CB379-51DB-E136-968F-0581B94A2D7D}"/>
              </a:ext>
            </a:extLst>
          </p:cNvPr>
          <p:cNvSpPr txBox="1"/>
          <p:nvPr/>
        </p:nvSpPr>
        <p:spPr>
          <a:xfrm>
            <a:off x="9296400" y="4343400"/>
            <a:ext cx="2674914" cy="923330"/>
          </a:xfrm>
          <a:prstGeom prst="rect">
            <a:avLst/>
          </a:prstGeom>
          <a:noFill/>
          <a:ln w="38100">
            <a:solidFill>
              <a:srgbClr val="C00000"/>
            </a:solidFill>
          </a:ln>
        </p:spPr>
        <p:txBody>
          <a:bodyPr wrap="square" rtlCol="0">
            <a:spAutoFit/>
          </a:bodyPr>
          <a:lstStyle/>
          <a:p>
            <a:pPr algn="ctr"/>
            <a:r>
              <a:rPr lang="en-US" b="1" dirty="0"/>
              <a:t>Deduction Code is not always 75, please verify on DMC letter</a:t>
            </a:r>
          </a:p>
        </p:txBody>
      </p:sp>
      <p:sp>
        <p:nvSpPr>
          <p:cNvPr id="7" name="Arrow: Right 6">
            <a:extLst>
              <a:ext uri="{FF2B5EF4-FFF2-40B4-BE49-F238E27FC236}">
                <a16:creationId xmlns:a16="http://schemas.microsoft.com/office/drawing/2014/main" id="{B1B6049D-FA67-F0EC-E216-62E8AE4C8C24}"/>
              </a:ext>
            </a:extLst>
          </p:cNvPr>
          <p:cNvSpPr/>
          <p:nvPr/>
        </p:nvSpPr>
        <p:spPr>
          <a:xfrm flipH="1">
            <a:off x="6137401" y="3622589"/>
            <a:ext cx="1964725" cy="3398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Arrow: Right 3">
            <a:extLst>
              <a:ext uri="{FF2B5EF4-FFF2-40B4-BE49-F238E27FC236}">
                <a16:creationId xmlns:a16="http://schemas.microsoft.com/office/drawing/2014/main" id="{57EC0A64-0B7D-613B-DE9D-5F3B9C610689}"/>
              </a:ext>
            </a:extLst>
          </p:cNvPr>
          <p:cNvSpPr/>
          <p:nvPr/>
        </p:nvSpPr>
        <p:spPr>
          <a:xfrm flipH="1">
            <a:off x="6113451" y="3192198"/>
            <a:ext cx="2468880" cy="33981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a:extLst>
              <a:ext uri="{FF2B5EF4-FFF2-40B4-BE49-F238E27FC236}">
                <a16:creationId xmlns:a16="http://schemas.microsoft.com/office/drawing/2014/main" id="{CB4B2726-78E3-E166-90D7-F638B806B1A2}"/>
              </a:ext>
            </a:extLst>
          </p:cNvPr>
          <p:cNvSpPr txBox="1"/>
          <p:nvPr/>
        </p:nvSpPr>
        <p:spPr>
          <a:xfrm>
            <a:off x="8671560" y="3059668"/>
            <a:ext cx="3291840" cy="369332"/>
          </a:xfrm>
          <a:prstGeom prst="rect">
            <a:avLst/>
          </a:prstGeom>
          <a:noFill/>
          <a:ln w="38100">
            <a:solidFill>
              <a:srgbClr val="C00000"/>
            </a:solidFill>
          </a:ln>
        </p:spPr>
        <p:txBody>
          <a:bodyPr wrap="square" rtlCol="0">
            <a:spAutoFit/>
          </a:bodyPr>
          <a:lstStyle/>
          <a:p>
            <a:pPr algn="ctr"/>
            <a:r>
              <a:rPr lang="en-US" b="1" dirty="0"/>
              <a:t>Use RID for Education Debts</a:t>
            </a:r>
          </a:p>
        </p:txBody>
      </p:sp>
    </p:spTree>
    <p:extLst>
      <p:ext uri="{BB962C8B-B14F-4D97-AF65-F5344CB8AC3E}">
        <p14:creationId xmlns:p14="http://schemas.microsoft.com/office/powerpoint/2010/main" val="172394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91C6-8738-4711-F933-B3069F3AAAA7}"/>
              </a:ext>
            </a:extLst>
          </p:cNvPr>
          <p:cNvSpPr>
            <a:spLocks noGrp="1"/>
          </p:cNvSpPr>
          <p:nvPr>
            <p:ph type="title"/>
          </p:nvPr>
        </p:nvSpPr>
        <p:spPr/>
        <p:txBody>
          <a:bodyPr/>
          <a:lstStyle/>
          <a:p>
            <a:r>
              <a:rPr lang="en-US" dirty="0"/>
              <a:t>Ask VA (AVA)- for School Inquiries</a:t>
            </a:r>
          </a:p>
        </p:txBody>
      </p:sp>
      <p:sp>
        <p:nvSpPr>
          <p:cNvPr id="3" name="Content Placeholder 2">
            <a:extLst>
              <a:ext uri="{FF2B5EF4-FFF2-40B4-BE49-F238E27FC236}">
                <a16:creationId xmlns:a16="http://schemas.microsoft.com/office/drawing/2014/main" id="{B03CBD4A-5086-5995-BCAD-DA568BBF2AC8}"/>
              </a:ext>
            </a:extLst>
          </p:cNvPr>
          <p:cNvSpPr>
            <a:spLocks noGrp="1"/>
          </p:cNvSpPr>
          <p:nvPr>
            <p:ph idx="1"/>
          </p:nvPr>
        </p:nvSpPr>
        <p:spPr>
          <a:xfrm>
            <a:off x="457200" y="1296895"/>
            <a:ext cx="11125200" cy="4875305"/>
          </a:xfrm>
        </p:spPr>
        <p:txBody>
          <a:bodyPr/>
          <a:lstStyle/>
          <a:p>
            <a:pPr marL="0" indent="0">
              <a:buNone/>
            </a:pPr>
            <a:r>
              <a:rPr lang="en-US" sz="3000" dirty="0">
                <a:solidFill>
                  <a:srgbClr val="002060"/>
                </a:solidFill>
                <a:latin typeface="Arial" panose="020B0604020202020204" pitchFamily="34" charset="0"/>
                <a:cs typeface="Arial" panose="020B0604020202020204" pitchFamily="34" charset="0"/>
              </a:rPr>
              <a:t>All school inquiries and disputes should be submitted using AVA </a:t>
            </a:r>
            <a:r>
              <a:rPr lang="en-US" sz="2800" dirty="0">
                <a:latin typeface="Arial" panose="020B0604020202020204" pitchFamily="34" charset="0"/>
                <a:cs typeface="Arial" panose="020B0604020202020204" pitchFamily="34" charset="0"/>
                <a:hlinkClick r:id="rId3"/>
              </a:rPr>
              <a:t>https://www.va.gov/contact-us/ask-va/introduction</a:t>
            </a:r>
            <a:endParaRPr lang="en-US" b="1" dirty="0">
              <a:latin typeface="+mj-lt"/>
            </a:endParaRPr>
          </a:p>
        </p:txBody>
      </p:sp>
      <p:pic>
        <p:nvPicPr>
          <p:cNvPr id="8" name="Picture 7" descr="A picture containing table&#10;&#10;AI-generated content may be incorrect.">
            <a:extLst>
              <a:ext uri="{FF2B5EF4-FFF2-40B4-BE49-F238E27FC236}">
                <a16:creationId xmlns:a16="http://schemas.microsoft.com/office/drawing/2014/main" id="{9171C670-9389-0EEC-C4D5-BF903A6EDE93}"/>
              </a:ext>
            </a:extLst>
          </p:cNvPr>
          <p:cNvPicPr>
            <a:picLocks noChangeAspect="1"/>
          </p:cNvPicPr>
          <p:nvPr/>
        </p:nvPicPr>
        <p:blipFill>
          <a:blip r:embed="rId4"/>
          <a:stretch>
            <a:fillRect/>
          </a:stretch>
        </p:blipFill>
        <p:spPr>
          <a:xfrm>
            <a:off x="801847" y="2369339"/>
            <a:ext cx="3160553" cy="3879061"/>
          </a:xfrm>
          <a:prstGeom prst="rect">
            <a:avLst/>
          </a:prstGeom>
          <a:ln>
            <a:solidFill>
              <a:schemeClr val="tx1"/>
            </a:solidFill>
          </a:ln>
        </p:spPr>
      </p:pic>
      <p:pic>
        <p:nvPicPr>
          <p:cNvPr id="10" name="Picture 9" descr="Graphical user interface, text, application, email&#10;&#10;AI-generated content may be incorrect.">
            <a:extLst>
              <a:ext uri="{FF2B5EF4-FFF2-40B4-BE49-F238E27FC236}">
                <a16:creationId xmlns:a16="http://schemas.microsoft.com/office/drawing/2014/main" id="{63D61D45-D921-5422-69F5-1655C7B5D67F}"/>
              </a:ext>
            </a:extLst>
          </p:cNvPr>
          <p:cNvPicPr>
            <a:picLocks noChangeAspect="1"/>
          </p:cNvPicPr>
          <p:nvPr/>
        </p:nvPicPr>
        <p:blipFill>
          <a:blip r:embed="rId5"/>
          <a:stretch>
            <a:fillRect/>
          </a:stretch>
        </p:blipFill>
        <p:spPr>
          <a:xfrm>
            <a:off x="5135159" y="2323574"/>
            <a:ext cx="5782482" cy="3772426"/>
          </a:xfrm>
          <a:prstGeom prst="rect">
            <a:avLst/>
          </a:prstGeom>
          <a:ln w="28575">
            <a:solidFill>
              <a:schemeClr val="tx1"/>
            </a:solidFill>
          </a:ln>
        </p:spPr>
      </p:pic>
      <p:sp>
        <p:nvSpPr>
          <p:cNvPr id="6" name="Arrow: Right 5">
            <a:extLst>
              <a:ext uri="{FF2B5EF4-FFF2-40B4-BE49-F238E27FC236}">
                <a16:creationId xmlns:a16="http://schemas.microsoft.com/office/drawing/2014/main" id="{F508F4D3-C5AF-E9C7-C197-40118C4FCC56}"/>
              </a:ext>
            </a:extLst>
          </p:cNvPr>
          <p:cNvSpPr/>
          <p:nvPr/>
        </p:nvSpPr>
        <p:spPr>
          <a:xfrm>
            <a:off x="3657600" y="4800600"/>
            <a:ext cx="2057400" cy="990600"/>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610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E2ECE-2CDB-9124-F818-0ED8566B22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C01B12-0EC7-988A-6822-EA490B9E9D36}"/>
              </a:ext>
            </a:extLst>
          </p:cNvPr>
          <p:cNvSpPr>
            <a:spLocks noGrp="1"/>
          </p:cNvSpPr>
          <p:nvPr>
            <p:ph type="title"/>
          </p:nvPr>
        </p:nvSpPr>
        <p:spPr/>
        <p:txBody>
          <a:bodyPr/>
          <a:lstStyle/>
          <a:p>
            <a:r>
              <a:rPr lang="en-US" dirty="0"/>
              <a:t>Ask VA (AVA) for School Inquiries</a:t>
            </a:r>
          </a:p>
        </p:txBody>
      </p:sp>
      <p:sp>
        <p:nvSpPr>
          <p:cNvPr id="5" name="Content Placeholder 4">
            <a:extLst>
              <a:ext uri="{FF2B5EF4-FFF2-40B4-BE49-F238E27FC236}">
                <a16:creationId xmlns:a16="http://schemas.microsoft.com/office/drawing/2014/main" id="{11D9F08D-15EE-A8AE-D602-C438ACBF444A}"/>
              </a:ext>
            </a:extLst>
          </p:cNvPr>
          <p:cNvSpPr>
            <a:spLocks noGrp="1"/>
          </p:cNvSpPr>
          <p:nvPr>
            <p:ph idx="1"/>
          </p:nvPr>
        </p:nvSpPr>
        <p:spPr>
          <a:xfrm>
            <a:off x="114300" y="1341431"/>
            <a:ext cx="11963400" cy="4754569"/>
          </a:xfrm>
        </p:spPr>
        <p:txBody>
          <a:bodyPr>
            <a:normAutofit/>
          </a:bodyPr>
          <a:lstStyle/>
          <a:p>
            <a:pPr marL="0" marR="0" lvl="0" indent="0" defTabSz="914400" rtl="0" eaLnBrk="1" fontAlgn="auto" latinLnBrk="0" hangingPunct="1">
              <a:lnSpc>
                <a:spcPct val="100000"/>
              </a:lnSpc>
              <a:spcBef>
                <a:spcPts val="0"/>
              </a:spcBef>
              <a:spcAft>
                <a:spcPts val="600"/>
              </a:spcAft>
              <a:buClrTx/>
              <a:buSz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Choose</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for benefit overpayments and health care copay bills”</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 the category and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“Education benefit overpayments (for schools)” </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 the topic</a:t>
            </a:r>
          </a:p>
          <a:p>
            <a:pPr marL="0" marR="0" lvl="0" indent="0"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6" name="Picture 5" descr="Graphical user interface, text, application, email&#10;&#10;AI-generated content may be incorrect.">
            <a:extLst>
              <a:ext uri="{FF2B5EF4-FFF2-40B4-BE49-F238E27FC236}">
                <a16:creationId xmlns:a16="http://schemas.microsoft.com/office/drawing/2014/main" id="{74ECD55B-F2EC-A362-283D-2634947F3DEF}"/>
              </a:ext>
            </a:extLst>
          </p:cNvPr>
          <p:cNvPicPr>
            <a:picLocks noChangeAspect="1"/>
          </p:cNvPicPr>
          <p:nvPr/>
        </p:nvPicPr>
        <p:blipFill>
          <a:blip r:embed="rId3"/>
          <a:stretch>
            <a:fillRect/>
          </a:stretch>
        </p:blipFill>
        <p:spPr>
          <a:xfrm>
            <a:off x="2819400" y="2590800"/>
            <a:ext cx="6271995" cy="3505200"/>
          </a:xfrm>
          <a:prstGeom prst="rect">
            <a:avLst/>
          </a:prstGeom>
          <a:ln w="28575">
            <a:solidFill>
              <a:schemeClr val="tx1"/>
            </a:solidFill>
          </a:ln>
        </p:spPr>
      </p:pic>
      <p:sp>
        <p:nvSpPr>
          <p:cNvPr id="7" name="Arrow: Right 6">
            <a:extLst>
              <a:ext uri="{FF2B5EF4-FFF2-40B4-BE49-F238E27FC236}">
                <a16:creationId xmlns:a16="http://schemas.microsoft.com/office/drawing/2014/main" id="{FBB2DA1F-EBBC-239E-32B4-86CA4B905F19}"/>
              </a:ext>
            </a:extLst>
          </p:cNvPr>
          <p:cNvSpPr/>
          <p:nvPr/>
        </p:nvSpPr>
        <p:spPr>
          <a:xfrm>
            <a:off x="914400" y="5166612"/>
            <a:ext cx="2057400" cy="990600"/>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7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B4104-A694-7242-6194-C8BC1BEF843E}"/>
              </a:ext>
            </a:extLst>
          </p:cNvPr>
          <p:cNvSpPr>
            <a:spLocks noGrp="1"/>
          </p:cNvSpPr>
          <p:nvPr>
            <p:ph type="title"/>
          </p:nvPr>
        </p:nvSpPr>
        <p:spPr/>
        <p:txBody>
          <a:bodyPr/>
          <a:lstStyle/>
          <a:p>
            <a:r>
              <a:rPr lang="en-US" dirty="0"/>
              <a:t>Requesting a debt list in AVA</a:t>
            </a:r>
          </a:p>
        </p:txBody>
      </p:sp>
      <p:sp>
        <p:nvSpPr>
          <p:cNvPr id="5" name="Content Placeholder 4">
            <a:extLst>
              <a:ext uri="{FF2B5EF4-FFF2-40B4-BE49-F238E27FC236}">
                <a16:creationId xmlns:a16="http://schemas.microsoft.com/office/drawing/2014/main" id="{046601A6-056C-AC09-EA5A-49CE16093A1A}"/>
              </a:ext>
            </a:extLst>
          </p:cNvPr>
          <p:cNvSpPr>
            <a:spLocks noGrp="1"/>
          </p:cNvSpPr>
          <p:nvPr>
            <p:ph idx="1"/>
          </p:nvPr>
        </p:nvSpPr>
        <p:spPr>
          <a:xfrm>
            <a:off x="609600" y="1371600"/>
            <a:ext cx="10972800" cy="4525963"/>
          </a:xfrm>
        </p:spPr>
        <p:txBody>
          <a:bodyPr/>
          <a:lstStyle/>
          <a:p>
            <a:pPr lvl="0">
              <a:defRPr/>
            </a:pPr>
            <a:r>
              <a:rPr lang="en-US" sz="2400" dirty="0">
                <a:solidFill>
                  <a:srgbClr val="002060"/>
                </a:solidFill>
                <a:latin typeface="Arial" panose="020B0604020202020204" pitchFamily="34" charset="0"/>
                <a:cs typeface="Arial" panose="020B0604020202020204" pitchFamily="34" charset="0"/>
              </a:rPr>
              <a:t>DMC can provide debt lists by facility code upon request</a:t>
            </a:r>
          </a:p>
          <a:p>
            <a:pPr marL="0" lvl="0" indent="0">
              <a:buNone/>
              <a:defRPr/>
            </a:pPr>
            <a:endParaRPr lang="en-US" sz="1000" dirty="0">
              <a:solidFill>
                <a:srgbClr val="002060"/>
              </a:solidFill>
              <a:latin typeface="Arial" panose="020B0604020202020204" pitchFamily="34" charset="0"/>
              <a:cs typeface="Arial" panose="020B0604020202020204" pitchFamily="34" charset="0"/>
            </a:endParaRPr>
          </a:p>
          <a:p>
            <a:pPr lvl="0">
              <a:defRPr/>
            </a:pPr>
            <a:r>
              <a:rPr lang="en-US" sz="2400" dirty="0">
                <a:solidFill>
                  <a:srgbClr val="002060"/>
                </a:solidFill>
                <a:latin typeface="Arial" panose="020B0604020202020204" pitchFamily="34" charset="0"/>
                <a:cs typeface="Arial" panose="020B0604020202020204" pitchFamily="34" charset="0"/>
              </a:rPr>
              <a:t>Since the debt list is not associated with one specific Veteran, you can choose </a:t>
            </a:r>
            <a:r>
              <a:rPr lang="en-US" sz="2400" b="1" dirty="0">
                <a:solidFill>
                  <a:srgbClr val="002060"/>
                </a:solidFill>
                <a:latin typeface="Arial" panose="020B0604020202020204" pitchFamily="34" charset="0"/>
                <a:cs typeface="Arial" panose="020B0604020202020204" pitchFamily="34" charset="0"/>
              </a:rPr>
              <a:t>It’s a general question </a:t>
            </a:r>
            <a:r>
              <a:rPr lang="en-US" sz="2400" dirty="0">
                <a:solidFill>
                  <a:srgbClr val="002060"/>
                </a:solidFill>
                <a:latin typeface="Arial" panose="020B0604020202020204" pitchFamily="34" charset="0"/>
                <a:cs typeface="Arial" panose="020B0604020202020204" pitchFamily="34" charset="0"/>
              </a:rPr>
              <a:t>on the “Who is your question about screen” to submit your debt list by facility code request  </a:t>
            </a:r>
          </a:p>
          <a:p>
            <a:pPr marL="0" lvl="0" indent="0">
              <a:buNone/>
              <a:defRPr/>
            </a:pPr>
            <a:endParaRPr lang="en-US" sz="1000" dirty="0">
              <a:solidFill>
                <a:srgbClr val="002060"/>
              </a:solidFill>
              <a:latin typeface="Arial" panose="020B0604020202020204" pitchFamily="34" charset="0"/>
              <a:cs typeface="Arial" panose="020B0604020202020204" pitchFamily="34" charset="0"/>
            </a:endParaRPr>
          </a:p>
          <a:p>
            <a:pPr lvl="0">
              <a:defRPr/>
            </a:pPr>
            <a:r>
              <a:rPr lang="en-US" sz="2400" dirty="0">
                <a:solidFill>
                  <a:srgbClr val="002060"/>
                </a:solidFill>
                <a:latin typeface="Arial" panose="020B0604020202020204" pitchFamily="34" charset="0"/>
                <a:cs typeface="Arial" panose="020B0604020202020204" pitchFamily="34" charset="0"/>
              </a:rPr>
              <a:t>If you have multiple facilities, list the additional facility codes in the “What is your Question?” box</a:t>
            </a:r>
          </a:p>
          <a:p>
            <a:pPr lvl="0">
              <a:defRPr/>
            </a:pPr>
            <a:endParaRPr lang="en-US" sz="3200" dirty="0">
              <a:solidFill>
                <a:srgbClr val="002060"/>
              </a:solidFill>
              <a:latin typeface="+mn-lt"/>
              <a:cs typeface="Arial" panose="020B0604020202020204" pitchFamily="34" charset="0"/>
            </a:endParaRPr>
          </a:p>
          <a:p>
            <a:endParaRPr lang="en-US" dirty="0"/>
          </a:p>
        </p:txBody>
      </p:sp>
      <p:pic>
        <p:nvPicPr>
          <p:cNvPr id="7" name="Picture 6" descr="Graphical user interface, text, application, chat or text message&#10;&#10;AI-generated content may be incorrect.">
            <a:extLst>
              <a:ext uri="{FF2B5EF4-FFF2-40B4-BE49-F238E27FC236}">
                <a16:creationId xmlns:a16="http://schemas.microsoft.com/office/drawing/2014/main" id="{B7494CDC-5E15-814E-759F-0A34E3035DC7}"/>
              </a:ext>
            </a:extLst>
          </p:cNvPr>
          <p:cNvPicPr>
            <a:picLocks noChangeAspect="1"/>
          </p:cNvPicPr>
          <p:nvPr/>
        </p:nvPicPr>
        <p:blipFill>
          <a:blip r:embed="rId3"/>
          <a:stretch>
            <a:fillRect/>
          </a:stretch>
        </p:blipFill>
        <p:spPr>
          <a:xfrm>
            <a:off x="4014497" y="4143049"/>
            <a:ext cx="3347511" cy="1876751"/>
          </a:xfrm>
          <a:prstGeom prst="rect">
            <a:avLst/>
          </a:prstGeom>
          <a:ln w="28575">
            <a:solidFill>
              <a:schemeClr val="tx1"/>
            </a:solidFill>
          </a:ln>
        </p:spPr>
      </p:pic>
    </p:spTree>
    <p:extLst>
      <p:ext uri="{BB962C8B-B14F-4D97-AF65-F5344CB8AC3E}">
        <p14:creationId xmlns:p14="http://schemas.microsoft.com/office/powerpoint/2010/main" val="84737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9AF2-B6C2-AA3E-3EAC-A9483595180D}"/>
              </a:ext>
            </a:extLst>
          </p:cNvPr>
          <p:cNvSpPr>
            <a:spLocks noGrp="1"/>
          </p:cNvSpPr>
          <p:nvPr>
            <p:ph type="title"/>
          </p:nvPr>
        </p:nvSpPr>
        <p:spPr/>
        <p:txBody>
          <a:bodyPr/>
          <a:lstStyle/>
          <a:p>
            <a:r>
              <a:rPr lang="en-US" dirty="0"/>
              <a:t>DMC School Official Debt Line</a:t>
            </a:r>
          </a:p>
        </p:txBody>
      </p:sp>
      <p:sp>
        <p:nvSpPr>
          <p:cNvPr id="3" name="Content Placeholder 2">
            <a:extLst>
              <a:ext uri="{FF2B5EF4-FFF2-40B4-BE49-F238E27FC236}">
                <a16:creationId xmlns:a16="http://schemas.microsoft.com/office/drawing/2014/main" id="{EEE36257-8D12-3469-97E4-3144A9C7EDF5}"/>
              </a:ext>
            </a:extLst>
          </p:cNvPr>
          <p:cNvSpPr>
            <a:spLocks noGrp="1"/>
          </p:cNvSpPr>
          <p:nvPr>
            <p:ph idx="1"/>
          </p:nvPr>
        </p:nvSpPr>
        <p:spPr/>
        <p:txBody>
          <a:bodyPr>
            <a:normAutofit fontScale="85000" lnSpcReduction="20000"/>
          </a:bodyPr>
          <a:lstStyle/>
          <a:p>
            <a:pPr marL="571500" indent="-457200">
              <a:spcAft>
                <a:spcPts val="600"/>
              </a:spcAft>
              <a:defRPr/>
            </a:pPr>
            <a:r>
              <a:rPr lang="en-US" dirty="0">
                <a:solidFill>
                  <a:srgbClr val="002060"/>
                </a:solidFill>
                <a:latin typeface="Arial" panose="020B0604020202020204" pitchFamily="34" charset="0"/>
                <a:cs typeface="Arial" panose="020B0604020202020204" pitchFamily="34" charset="0"/>
              </a:rPr>
              <a:t>833-720-2574 (international 612-843-6508)</a:t>
            </a:r>
            <a:endParaRPr kumimoji="0" lang="en-US"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lvl="3">
              <a:spcAft>
                <a:spcPts val="600"/>
              </a:spcAft>
              <a:buFont typeface="Arial" panose="020B0604020202020204" pitchFamily="34" charset="0"/>
              <a:buChar char="•"/>
              <a:defRPr/>
            </a:pPr>
            <a:endParaRPr kumimoji="0" lang="en-US" sz="1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571500" indent="-457200">
              <a:spcAft>
                <a:spcPts val="600"/>
              </a:spcAft>
              <a:defRPr/>
            </a:pPr>
            <a:r>
              <a:rPr lang="en-US" dirty="0">
                <a:solidFill>
                  <a:srgbClr val="002060"/>
                </a:solidFill>
                <a:latin typeface="Arial" panose="020B0604020202020204" pitchFamily="34" charset="0"/>
                <a:cs typeface="Arial" panose="020B0604020202020204" pitchFamily="34" charset="0"/>
              </a:rPr>
              <a:t>Use for questions on Post 9/11 GI Bill Tuition and Fees debts such as:</a:t>
            </a:r>
          </a:p>
          <a:p>
            <a:pPr lvl="3">
              <a:spcAft>
                <a:spcPts val="600"/>
              </a:spcAft>
              <a:buFont typeface="Courier New" panose="02070309020205020404" pitchFamily="49" charset="0"/>
              <a:buChar char="o"/>
              <a:defRPr/>
            </a:pPr>
            <a:r>
              <a:rPr lang="en-US" sz="2400" dirty="0">
                <a:solidFill>
                  <a:srgbClr val="002060"/>
                </a:solidFill>
                <a:latin typeface="Arial" panose="020B0604020202020204" pitchFamily="34" charset="0"/>
                <a:cs typeface="Arial" panose="020B0604020202020204" pitchFamily="34" charset="0"/>
              </a:rPr>
              <a:t>Term dates for a debt</a:t>
            </a:r>
          </a:p>
          <a:p>
            <a:pPr lvl="3">
              <a:spcAft>
                <a:spcPts val="600"/>
              </a:spcAft>
              <a:buFont typeface="Courier New" panose="02070309020205020404" pitchFamily="49" charset="0"/>
              <a:buChar char="o"/>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Confirm a payment was received</a:t>
            </a:r>
          </a:p>
          <a:p>
            <a:pPr lvl="3">
              <a:spcAft>
                <a:spcPts val="600"/>
              </a:spcAft>
              <a:buFont typeface="Courier New" panose="02070309020205020404" pitchFamily="49" charset="0"/>
              <a:buChar char="o"/>
              <a:defRPr/>
            </a:pPr>
            <a:r>
              <a:rPr lang="en-US" sz="2400" dirty="0">
                <a:solidFill>
                  <a:srgbClr val="002060"/>
                </a:solidFill>
                <a:latin typeface="Arial" panose="020B0604020202020204" pitchFamily="34" charset="0"/>
                <a:cs typeface="Arial" panose="020B0604020202020204" pitchFamily="34" charset="0"/>
              </a:rPr>
              <a:t>Confirm an outstanding balance</a:t>
            </a:r>
          </a:p>
          <a:p>
            <a:pPr lvl="3">
              <a:spcAft>
                <a:spcPts val="600"/>
              </a:spcAft>
              <a:buFont typeface="Courier New" panose="02070309020205020404" pitchFamily="49" charset="0"/>
              <a:buChar char="o"/>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Assistance with an online payment</a:t>
            </a:r>
          </a:p>
          <a:p>
            <a:pPr lvl="2">
              <a:spcAft>
                <a:spcPts val="600"/>
              </a:spcAft>
              <a:defRPr/>
            </a:pPr>
            <a:endParaRPr lang="en-US" sz="1200" dirty="0">
              <a:solidFill>
                <a:srgbClr val="002262"/>
              </a:solidFill>
              <a:latin typeface="Arial" panose="020B0604020202020204" pitchFamily="34" charset="0"/>
              <a:cs typeface="Arial" panose="020B0604020202020204" pitchFamily="34" charset="0"/>
            </a:endParaRPr>
          </a:p>
          <a:p>
            <a:pPr>
              <a:lnSpc>
                <a:spcPct val="110000"/>
              </a:lnSpc>
              <a:spcAft>
                <a:spcPts val="600"/>
              </a:spcAft>
              <a:defRPr/>
            </a:pPr>
            <a:r>
              <a:rPr kumimoji="0" lang="en-US" sz="29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Disputes </a:t>
            </a:r>
            <a:r>
              <a:rPr lang="en-US" sz="2900" dirty="0">
                <a:solidFill>
                  <a:srgbClr val="002060"/>
                </a:solidFill>
                <a:latin typeface="Arial" panose="020B0604020202020204" pitchFamily="34" charset="0"/>
                <a:cs typeface="Arial" panose="020B0604020202020204" pitchFamily="34" charset="0"/>
              </a:rPr>
              <a:t>must be in writing. Submit via</a:t>
            </a:r>
            <a:r>
              <a:rPr lang="en-US" sz="2900" dirty="0">
                <a:solidFill>
                  <a:srgbClr val="00226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https://www.va.gov/contact-us/ask-va/</a:t>
            </a:r>
            <a:r>
              <a:rPr lang="en-US" dirty="0">
                <a:latin typeface="Arial" panose="020B0604020202020204" pitchFamily="34" charset="0"/>
                <a:cs typeface="Arial" panose="020B0604020202020204" pitchFamily="34" charset="0"/>
              </a:rPr>
              <a:t> </a:t>
            </a:r>
            <a:r>
              <a:rPr lang="en-US" sz="2900" dirty="0">
                <a:solidFill>
                  <a:srgbClr val="002060"/>
                </a:solidFill>
                <a:latin typeface="Arial" panose="020B0604020202020204" pitchFamily="34" charset="0"/>
                <a:cs typeface="Arial" panose="020B0604020202020204" pitchFamily="34" charset="0"/>
              </a:rPr>
              <a:t>(Select category: </a:t>
            </a:r>
            <a:r>
              <a:rPr kumimoji="0" lang="en-US" sz="29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for benefit overpayments and health care copay bills” and topic: “Education benefit overpayments (for schools)”</a:t>
            </a:r>
          </a:p>
        </p:txBody>
      </p:sp>
    </p:spTree>
    <p:extLst>
      <p:ext uri="{BB962C8B-B14F-4D97-AF65-F5344CB8AC3E}">
        <p14:creationId xmlns:p14="http://schemas.microsoft.com/office/powerpoint/2010/main" val="186820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5EC8-36B0-4AFD-FD04-BE6C3A02F42F}"/>
              </a:ext>
            </a:extLst>
          </p:cNvPr>
          <p:cNvSpPr>
            <a:spLocks noGrp="1"/>
          </p:cNvSpPr>
          <p:nvPr>
            <p:ph type="title"/>
          </p:nvPr>
        </p:nvSpPr>
        <p:spPr/>
        <p:txBody>
          <a:bodyPr/>
          <a:lstStyle/>
          <a:p>
            <a:r>
              <a:rPr lang="en-US" dirty="0"/>
              <a:t>Student Options</a:t>
            </a:r>
          </a:p>
        </p:txBody>
      </p:sp>
      <p:graphicFrame>
        <p:nvGraphicFramePr>
          <p:cNvPr id="5" name="Diagram 4">
            <a:extLst>
              <a:ext uri="{FF2B5EF4-FFF2-40B4-BE49-F238E27FC236}">
                <a16:creationId xmlns:a16="http://schemas.microsoft.com/office/drawing/2014/main" id="{9E6F286F-16A6-2613-D2BD-83AC4C8BCC79}"/>
              </a:ext>
            </a:extLst>
          </p:cNvPr>
          <p:cNvGraphicFramePr/>
          <p:nvPr>
            <p:extLst>
              <p:ext uri="{D42A27DB-BD31-4B8C-83A1-F6EECF244321}">
                <p14:modId xmlns:p14="http://schemas.microsoft.com/office/powerpoint/2010/main" val="1438024393"/>
              </p:ext>
            </p:extLst>
          </p:nvPr>
        </p:nvGraphicFramePr>
        <p:xfrm>
          <a:off x="2362200" y="1219200"/>
          <a:ext cx="7391399"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58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2921AB-7AB5-60F3-B97C-A54B0E0235E5}"/>
              </a:ext>
            </a:extLst>
          </p:cNvPr>
          <p:cNvSpPr>
            <a:spLocks noGrp="1"/>
          </p:cNvSpPr>
          <p:nvPr>
            <p:ph type="title"/>
          </p:nvPr>
        </p:nvSpPr>
        <p:spPr/>
        <p:txBody>
          <a:bodyPr/>
          <a:lstStyle/>
          <a:p>
            <a:r>
              <a:rPr lang="en-US" dirty="0"/>
              <a:t>VA Debt Portal for Veterans</a:t>
            </a:r>
          </a:p>
        </p:txBody>
      </p:sp>
      <p:sp>
        <p:nvSpPr>
          <p:cNvPr id="6" name="Content Placeholder 5">
            <a:extLst>
              <a:ext uri="{FF2B5EF4-FFF2-40B4-BE49-F238E27FC236}">
                <a16:creationId xmlns:a16="http://schemas.microsoft.com/office/drawing/2014/main" id="{88504293-ABD7-9E66-2BB9-2741228A9D3E}"/>
              </a:ext>
            </a:extLst>
          </p:cNvPr>
          <p:cNvSpPr>
            <a:spLocks noGrp="1"/>
          </p:cNvSpPr>
          <p:nvPr>
            <p:ph idx="1"/>
          </p:nvPr>
        </p:nvSpPr>
        <p:spPr/>
        <p:txBody>
          <a:bodyPr>
            <a:normAutofit/>
          </a:bodyPr>
          <a:lstStyle/>
          <a:p>
            <a:pPr>
              <a:spcAft>
                <a:spcPts val="600"/>
              </a:spcAft>
              <a:defRPr/>
            </a:pPr>
            <a:r>
              <a:rPr lang="en-US" sz="3600" dirty="0">
                <a:solidFill>
                  <a:srgbClr val="002060"/>
                </a:solidFill>
                <a:latin typeface="Arial" panose="020B0604020202020204" pitchFamily="34" charset="0"/>
                <a:cs typeface="Arial" panose="020B0604020202020204" pitchFamily="34" charset="0"/>
              </a:rPr>
              <a:t>Debt Portal: </a:t>
            </a:r>
            <a:r>
              <a:rPr lang="en-US" sz="3600" dirty="0">
                <a:solidFill>
                  <a:srgbClr val="002262"/>
                </a:solidFill>
                <a:latin typeface="Arial" panose="020B0604020202020204" pitchFamily="34" charset="0"/>
                <a:cs typeface="Arial" panose="020B0604020202020204" pitchFamily="34" charset="0"/>
                <a:hlinkClick r:id="rId3"/>
              </a:rPr>
              <a:t>https://www.va.gov/manage-va-debt/</a:t>
            </a:r>
            <a:endParaRPr lang="en-US" sz="3600" dirty="0">
              <a:solidFill>
                <a:srgbClr val="002262"/>
              </a:solidFill>
              <a:latin typeface="Arial" panose="020B0604020202020204" pitchFamily="34" charset="0"/>
              <a:cs typeface="Arial" panose="020B0604020202020204" pitchFamily="34" charset="0"/>
            </a:endParaRPr>
          </a:p>
          <a:p>
            <a:pPr lvl="3">
              <a:spcAft>
                <a:spcPts val="600"/>
              </a:spcAft>
              <a:buFont typeface="Courier New" panose="02070309020205020404" pitchFamily="49" charset="0"/>
              <a:buChar char="o"/>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Ve</a:t>
            </a:r>
            <a:r>
              <a:rPr lang="en-US" sz="2800" dirty="0">
                <a:solidFill>
                  <a:srgbClr val="002060"/>
                </a:solidFill>
                <a:latin typeface="Arial" panose="020B0604020202020204" pitchFamily="34" charset="0"/>
                <a:cs typeface="Arial" panose="020B0604020202020204" pitchFamily="34" charset="0"/>
              </a:rPr>
              <a:t>terans can log in to view balances </a:t>
            </a:r>
          </a:p>
          <a:p>
            <a:pPr lvl="3">
              <a:spcAft>
                <a:spcPts val="600"/>
              </a:spcAft>
              <a:buFont typeface="Courier New" panose="02070309020205020404" pitchFamily="49" charset="0"/>
              <a:buChar char="o"/>
              <a:defRPr/>
            </a:pPr>
            <a:r>
              <a:rPr lang="en-US" sz="2800" dirty="0">
                <a:solidFill>
                  <a:srgbClr val="002060"/>
                </a:solidFill>
                <a:latin typeface="Arial" panose="020B0604020202020204" pitchFamily="34" charset="0"/>
                <a:cs typeface="Arial" panose="020B0604020202020204" pitchFamily="34" charset="0"/>
              </a:rPr>
              <a:t>FAQ’s  </a:t>
            </a:r>
          </a:p>
          <a:p>
            <a:pPr lvl="3">
              <a:spcAft>
                <a:spcPts val="600"/>
              </a:spcAft>
              <a:buFont typeface="Courier New" panose="02070309020205020404" pitchFamily="49" charset="0"/>
              <a:buChar char="o"/>
              <a:defRPr/>
            </a:pPr>
            <a:r>
              <a:rPr lang="en-US" sz="2800" dirty="0">
                <a:solidFill>
                  <a:srgbClr val="002060"/>
                </a:solidFill>
                <a:latin typeface="Arial" panose="020B0604020202020204" pitchFamily="34" charset="0"/>
                <a:cs typeface="Arial" panose="020B0604020202020204" pitchFamily="34" charset="0"/>
              </a:rPr>
              <a:t>Email notifications to Veterans  </a:t>
            </a:r>
          </a:p>
          <a:p>
            <a:pPr lvl="3">
              <a:spcAft>
                <a:spcPts val="600"/>
              </a:spcAft>
              <a:buFont typeface="Courier New" panose="02070309020205020404" pitchFamily="49" charset="0"/>
              <a:buChar char="o"/>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Online VA Form 5655 Financial Status Report (FSR)</a:t>
            </a:r>
          </a:p>
          <a:p>
            <a:pPr lvl="3">
              <a:spcAft>
                <a:spcPts val="600"/>
              </a:spcAft>
              <a:buFont typeface="Courier New" panose="02070309020205020404" pitchFamily="49" charset="0"/>
              <a:buChar char="o"/>
              <a:defRPr/>
            </a:pPr>
            <a:r>
              <a:rPr lang="en-US" sz="2800" dirty="0">
                <a:solidFill>
                  <a:srgbClr val="002060"/>
                </a:solidFill>
                <a:latin typeface="Arial" panose="020B0604020202020204" pitchFamily="34" charset="0"/>
                <a:cs typeface="Arial" panose="020B0604020202020204" pitchFamily="34" charset="0"/>
              </a:rPr>
              <a:t>Online Dispute</a:t>
            </a:r>
          </a:p>
          <a:p>
            <a:pPr lvl="3">
              <a:spcAft>
                <a:spcPts val="600"/>
              </a:spcAft>
              <a:buFont typeface="Courier New" panose="02070309020205020404" pitchFamily="49" charset="0"/>
              <a:buChar char="o"/>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One VA Digital Debt Letter  </a:t>
            </a:r>
          </a:p>
          <a:p>
            <a:endParaRPr lang="en-US" dirty="0"/>
          </a:p>
        </p:txBody>
      </p:sp>
    </p:spTree>
    <p:extLst>
      <p:ext uri="{BB962C8B-B14F-4D97-AF65-F5344CB8AC3E}">
        <p14:creationId xmlns:p14="http://schemas.microsoft.com/office/powerpoint/2010/main" val="26448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71AB2-298D-071A-0ECC-E621FF843189}"/>
              </a:ext>
            </a:extLst>
          </p:cNvPr>
          <p:cNvSpPr>
            <a:spLocks noGrp="1"/>
          </p:cNvSpPr>
          <p:nvPr>
            <p:ph type="title"/>
          </p:nvPr>
        </p:nvSpPr>
        <p:spPr/>
        <p:txBody>
          <a:bodyPr/>
          <a:lstStyle/>
          <a:p>
            <a:r>
              <a:rPr lang="en-US" sz="4200" dirty="0"/>
              <a:t>Treasury Overview Debt Collection Tools</a:t>
            </a:r>
          </a:p>
        </p:txBody>
      </p:sp>
      <p:graphicFrame>
        <p:nvGraphicFramePr>
          <p:cNvPr id="9" name="Diagram 8">
            <a:extLst>
              <a:ext uri="{FF2B5EF4-FFF2-40B4-BE49-F238E27FC236}">
                <a16:creationId xmlns:a16="http://schemas.microsoft.com/office/drawing/2014/main" id="{1E7AED26-CFC4-5D63-0110-BB3B6A8BCA7E}"/>
              </a:ext>
            </a:extLst>
          </p:cNvPr>
          <p:cNvGraphicFramePr/>
          <p:nvPr>
            <p:extLst>
              <p:ext uri="{D42A27DB-BD31-4B8C-83A1-F6EECF244321}">
                <p14:modId xmlns:p14="http://schemas.microsoft.com/office/powerpoint/2010/main" val="118934198"/>
              </p:ext>
            </p:extLst>
          </p:nvPr>
        </p:nvGraphicFramePr>
        <p:xfrm>
          <a:off x="3037840" y="1854982"/>
          <a:ext cx="6334759" cy="4241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60104485-074B-6493-2ADC-730FAA67320D}"/>
              </a:ext>
            </a:extLst>
          </p:cNvPr>
          <p:cNvSpPr/>
          <p:nvPr/>
        </p:nvSpPr>
        <p:spPr>
          <a:xfrm>
            <a:off x="762001" y="1290935"/>
            <a:ext cx="10667999" cy="461665"/>
          </a:xfrm>
          <a:prstGeom prst="rect">
            <a:avLst/>
          </a:prstGeom>
        </p:spPr>
        <p:txBody>
          <a:bodyPr wrap="square" lIns="0" tIns="0" rIns="0" bIns="9144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Treasury has two main programs for student and school debt collection</a:t>
            </a:r>
          </a:p>
        </p:txBody>
      </p:sp>
    </p:spTree>
    <p:extLst>
      <p:ext uri="{BB962C8B-B14F-4D97-AF65-F5344CB8AC3E}">
        <p14:creationId xmlns:p14="http://schemas.microsoft.com/office/powerpoint/2010/main" val="2355375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B5E5-44B9-A201-DDD4-9B058BB5FC24}"/>
              </a:ext>
            </a:extLst>
          </p:cNvPr>
          <p:cNvSpPr>
            <a:spLocks noGrp="1"/>
          </p:cNvSpPr>
          <p:nvPr>
            <p:ph type="title"/>
          </p:nvPr>
        </p:nvSpPr>
        <p:spPr/>
        <p:txBody>
          <a:bodyPr/>
          <a:lstStyle/>
          <a:p>
            <a:r>
              <a:rPr lang="en-US" sz="4200" dirty="0"/>
              <a:t>Become a Debt Superstar (Contact DMC)</a:t>
            </a:r>
          </a:p>
        </p:txBody>
      </p:sp>
      <p:graphicFrame>
        <p:nvGraphicFramePr>
          <p:cNvPr id="4" name="Table 7">
            <a:extLst>
              <a:ext uri="{FF2B5EF4-FFF2-40B4-BE49-F238E27FC236}">
                <a16:creationId xmlns:a16="http://schemas.microsoft.com/office/drawing/2014/main" id="{2656DE64-0482-C62A-2D8D-E07C3FF32E18}"/>
              </a:ext>
            </a:extLst>
          </p:cNvPr>
          <p:cNvGraphicFramePr>
            <a:graphicFrameLocks noGrp="1"/>
          </p:cNvGraphicFramePr>
          <p:nvPr>
            <p:extLst>
              <p:ext uri="{D42A27DB-BD31-4B8C-83A1-F6EECF244321}">
                <p14:modId xmlns:p14="http://schemas.microsoft.com/office/powerpoint/2010/main" val="566339326"/>
              </p:ext>
            </p:extLst>
          </p:nvPr>
        </p:nvGraphicFramePr>
        <p:xfrm>
          <a:off x="152399" y="1225612"/>
          <a:ext cx="8839201" cy="4899674"/>
        </p:xfrm>
        <a:graphic>
          <a:graphicData uri="http://schemas.openxmlformats.org/drawingml/2006/table">
            <a:tbl>
              <a:tblPr firstRow="1" bandRow="1">
                <a:tableStyleId>{5C22544A-7EE6-4342-B048-85BDC9FD1C3A}</a:tableStyleId>
              </a:tblPr>
              <a:tblGrid>
                <a:gridCol w="4474275">
                  <a:extLst>
                    <a:ext uri="{9D8B030D-6E8A-4147-A177-3AD203B41FA5}">
                      <a16:colId xmlns:a16="http://schemas.microsoft.com/office/drawing/2014/main" val="2560131660"/>
                    </a:ext>
                  </a:extLst>
                </a:gridCol>
                <a:gridCol w="4364926">
                  <a:extLst>
                    <a:ext uri="{9D8B030D-6E8A-4147-A177-3AD203B41FA5}">
                      <a16:colId xmlns:a16="http://schemas.microsoft.com/office/drawing/2014/main" val="4060696076"/>
                    </a:ext>
                  </a:extLst>
                </a:gridCol>
              </a:tblGrid>
              <a:tr h="143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https://www.va.gov/contact-us/ask-va/</a:t>
                      </a:r>
                      <a:r>
                        <a:rPr lang="en-US" sz="2000" b="1" kern="1200" dirty="0">
                          <a:solidFill>
                            <a:srgbClr val="002060"/>
                          </a:solidFill>
                          <a:latin typeface="Arial" panose="020B0604020202020204" pitchFamily="34" charset="0"/>
                          <a:ea typeface="+mn-ea"/>
                          <a:cs typeface="Arial" panose="020B0604020202020204" pitchFamily="34" charset="0"/>
                        </a:rPr>
                        <a:t>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2060"/>
                          </a:solidFill>
                          <a:latin typeface="Arial" panose="020B0604020202020204" pitchFamily="34" charset="0"/>
                          <a:ea typeface="+mn-ea"/>
                          <a:cs typeface="Arial" panose="020B0604020202020204" pitchFamily="34" charset="0"/>
                        </a:rPr>
                        <a:t>Online inquiry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2060"/>
                          </a:solidFill>
                          <a:latin typeface="Arial" panose="020B0604020202020204" pitchFamily="34" charset="0"/>
                          <a:ea typeface="+mn-ea"/>
                          <a:cs typeface="Arial" panose="020B0604020202020204" pitchFamily="34" charset="0"/>
                        </a:rPr>
                        <a:t>(category: Debt for benefit overpayments and health care copay bills, topic: Education benefit overpayments (for school officials)</a:t>
                      </a:r>
                    </a:p>
                  </a:txBody>
                  <a:tcPr anchor="ctr">
                    <a:solidFill>
                      <a:schemeClr val="bg1">
                        <a:lumMod val="95000"/>
                      </a:schemeClr>
                    </a:solidFill>
                  </a:tcPr>
                </a:tc>
                <a:extLst>
                  <a:ext uri="{0D108BD9-81ED-4DB2-BD59-A6C34878D82A}">
                    <a16:rowId xmlns:a16="http://schemas.microsoft.com/office/drawing/2014/main" val="2293457866"/>
                  </a:ext>
                </a:extLst>
              </a:tr>
              <a:tr h="388268">
                <a:tc>
                  <a:txBody>
                    <a:bodyPr/>
                    <a:lstStyle/>
                    <a:p>
                      <a:endParaRPr lang="en-US" sz="1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r>
                        <a:rPr lang="en-US" sz="2000" dirty="0">
                          <a:solidFill>
                            <a:srgbClr val="002060"/>
                          </a:solidFill>
                          <a:latin typeface="Arial" panose="020B0604020202020204" pitchFamily="34" charset="0"/>
                          <a:cs typeface="Arial" panose="020B0604020202020204" pitchFamily="34" charset="0"/>
                        </a:rPr>
                        <a:t> </a:t>
                      </a:r>
                    </a:p>
                  </a:txBody>
                  <a:tcPr anchor="ctr">
                    <a:solidFill>
                      <a:schemeClr val="bg1"/>
                    </a:solidFill>
                  </a:tcPr>
                </a:tc>
                <a:extLst>
                  <a:ext uri="{0D108BD9-81ED-4DB2-BD59-A6C34878D82A}">
                    <a16:rowId xmlns:a16="http://schemas.microsoft.com/office/drawing/2014/main" val="2735100976"/>
                  </a:ext>
                </a:extLst>
              </a:tr>
              <a:tr h="101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rPr>
                        <a:t>https://www.va.gov/manage-va-debt/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2060"/>
                          </a:solidFill>
                          <a:latin typeface="Arial" panose="020B0604020202020204" pitchFamily="34" charset="0"/>
                          <a:ea typeface="+mn-ea"/>
                          <a:cs typeface="Arial" panose="020B0604020202020204" pitchFamily="34" charset="0"/>
                        </a:rPr>
                        <a:t>Veteran Debt Portal </a:t>
                      </a:r>
                    </a:p>
                  </a:txBody>
                  <a:tcPr anchor="ctr">
                    <a:solidFill>
                      <a:schemeClr val="bg1">
                        <a:lumMod val="95000"/>
                      </a:schemeClr>
                    </a:solidFill>
                  </a:tcPr>
                </a:tc>
                <a:extLst>
                  <a:ext uri="{0D108BD9-81ED-4DB2-BD59-A6C34878D82A}">
                    <a16:rowId xmlns:a16="http://schemas.microsoft.com/office/drawing/2014/main" val="3106999721"/>
                  </a:ext>
                </a:extLst>
              </a:tr>
              <a:tr h="388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876185253"/>
                  </a:ext>
                </a:extLst>
              </a:tr>
              <a:tr h="647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2060"/>
                          </a:solidFill>
                          <a:latin typeface="Arial" panose="020B0604020202020204" pitchFamily="34" charset="0"/>
                          <a:cs typeface="Arial" panose="020B0604020202020204" pitchFamily="34" charset="0"/>
                        </a:rPr>
                        <a:t>833-720-2574</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DMC School Official Debt Line </a:t>
                      </a:r>
                    </a:p>
                  </a:txBody>
                  <a:tcPr anchor="ctr">
                    <a:solidFill>
                      <a:schemeClr val="bg1">
                        <a:lumMod val="95000"/>
                      </a:schemeClr>
                    </a:solidFill>
                  </a:tcPr>
                </a:tc>
                <a:extLst>
                  <a:ext uri="{0D108BD9-81ED-4DB2-BD59-A6C34878D82A}">
                    <a16:rowId xmlns:a16="http://schemas.microsoft.com/office/drawing/2014/main" val="749138359"/>
                  </a:ext>
                </a:extLst>
              </a:tr>
              <a:tr h="388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388775185"/>
                  </a:ext>
                </a:extLst>
              </a:tr>
              <a:tr h="586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800-827-0648</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DMC Toll Free Line - Students</a:t>
                      </a:r>
                    </a:p>
                  </a:txBody>
                  <a:tcPr anchor="ctr">
                    <a:solidFill>
                      <a:schemeClr val="bg1">
                        <a:lumMod val="95000"/>
                      </a:schemeClr>
                    </a:solidFill>
                  </a:tcPr>
                </a:tc>
                <a:extLst>
                  <a:ext uri="{0D108BD9-81ED-4DB2-BD59-A6C34878D82A}">
                    <a16:rowId xmlns:a16="http://schemas.microsoft.com/office/drawing/2014/main" val="1030403436"/>
                  </a:ext>
                </a:extLst>
              </a:tr>
            </a:tbl>
          </a:graphicData>
        </a:graphic>
      </p:graphicFrame>
      <p:pic>
        <p:nvPicPr>
          <p:cNvPr id="5" name="Picture 4">
            <a:extLst>
              <a:ext uri="{FF2B5EF4-FFF2-40B4-BE49-F238E27FC236}">
                <a16:creationId xmlns:a16="http://schemas.microsoft.com/office/drawing/2014/main" id="{C4494B40-FA32-DF31-5305-706048ED2F16}"/>
              </a:ext>
            </a:extLst>
          </p:cNvPr>
          <p:cNvPicPr>
            <a:picLocks noChangeAspect="1"/>
          </p:cNvPicPr>
          <p:nvPr/>
        </p:nvPicPr>
        <p:blipFill>
          <a:blip r:embed="rId4"/>
          <a:stretch>
            <a:fillRect/>
          </a:stretch>
        </p:blipFill>
        <p:spPr>
          <a:xfrm>
            <a:off x="9033712" y="2286000"/>
            <a:ext cx="3158288" cy="2628900"/>
          </a:xfrm>
          <a:prstGeom prst="rect">
            <a:avLst/>
          </a:prstGeom>
        </p:spPr>
      </p:pic>
    </p:spTree>
    <p:extLst>
      <p:ext uri="{BB962C8B-B14F-4D97-AF65-F5344CB8AC3E}">
        <p14:creationId xmlns:p14="http://schemas.microsoft.com/office/powerpoint/2010/main" val="1761155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E2FE6-0A8A-85E7-CB24-487FBC0BCDC2}"/>
              </a:ext>
            </a:extLst>
          </p:cNvPr>
          <p:cNvSpPr>
            <a:spLocks noGrp="1"/>
          </p:cNvSpPr>
          <p:nvPr>
            <p:ph type="title"/>
          </p:nvPr>
        </p:nvSpPr>
        <p:spPr/>
        <p:txBody>
          <a:bodyPr/>
          <a:lstStyle/>
          <a:p>
            <a:r>
              <a:rPr lang="en-US" dirty="0"/>
              <a:t>Issue Not Getting Resolved</a:t>
            </a:r>
          </a:p>
        </p:txBody>
      </p:sp>
      <p:sp>
        <p:nvSpPr>
          <p:cNvPr id="5" name="Content Placeholder 4">
            <a:extLst>
              <a:ext uri="{FF2B5EF4-FFF2-40B4-BE49-F238E27FC236}">
                <a16:creationId xmlns:a16="http://schemas.microsoft.com/office/drawing/2014/main" id="{6B494437-DDF0-6000-03EE-4F893D77A85C}"/>
              </a:ext>
            </a:extLst>
          </p:cNvPr>
          <p:cNvSpPr>
            <a:spLocks noGrp="1"/>
          </p:cNvSpPr>
          <p:nvPr>
            <p:ph idx="1"/>
          </p:nvPr>
        </p:nvSpPr>
        <p:spPr>
          <a:xfrm>
            <a:off x="609600" y="1600205"/>
            <a:ext cx="9509760" cy="4525963"/>
          </a:xfrm>
        </p:spPr>
        <p:txBody>
          <a:bodyPr>
            <a:normAutofit fontScale="92500" lnSpcReduction="20000"/>
          </a:bodyPr>
          <a:lstStyle/>
          <a:p>
            <a:pPr>
              <a:spcBef>
                <a:spcPts val="0"/>
              </a:spcBef>
              <a:spcAft>
                <a:spcPts val="600"/>
              </a:spcAf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Julie Lawrence – Chief of Operations, Veterans Resolution Division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hlinkClick r:id="rId2"/>
              </a:rPr>
              <a:t>Julie.Lawrence@va.gov</a:t>
            </a: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500"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Nicole Haselberger – Assistant Chief, Veterans Resolution Division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hlinkClick r:id="rId3"/>
              </a:rPr>
              <a:t>Nicole.Haselberger@va.gov</a:t>
            </a: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500"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Tami Dorle – Supervisory Financial Administrative Specialist , Veterans Resolution Division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hlinkClick r:id="rId4"/>
              </a:rPr>
              <a:t>Tamara.Dorle@va.gov</a:t>
            </a:r>
            <a:r>
              <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solidFill>
                <a:srgbClr val="00226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3200"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2262"/>
              </a:solidFill>
              <a:effectLst/>
              <a:uLnTx/>
              <a:uFillTx/>
              <a:latin typeface="+mn-lt"/>
              <a:ea typeface="+mn-ea"/>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5DEC264D-67F5-E326-4DB4-923004D71C9B}"/>
              </a:ext>
            </a:extLst>
          </p:cNvPr>
          <p:cNvPicPr>
            <a:picLocks noChangeAspect="1"/>
          </p:cNvPicPr>
          <p:nvPr/>
        </p:nvPicPr>
        <p:blipFill>
          <a:blip r:embed="rId5"/>
          <a:stretch>
            <a:fillRect/>
          </a:stretch>
        </p:blipFill>
        <p:spPr>
          <a:xfrm>
            <a:off x="9296400" y="3429000"/>
            <a:ext cx="2438400" cy="2577510"/>
          </a:xfrm>
          <a:prstGeom prst="rect">
            <a:avLst/>
          </a:prstGeom>
        </p:spPr>
      </p:pic>
    </p:spTree>
    <p:extLst>
      <p:ext uri="{BB962C8B-B14F-4D97-AF65-F5344CB8AC3E}">
        <p14:creationId xmlns:p14="http://schemas.microsoft.com/office/powerpoint/2010/main" val="168858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F1D2DD-7D13-F4FC-CBBB-181C9A1083C2}"/>
              </a:ext>
            </a:extLst>
          </p:cNvPr>
          <p:cNvSpPr>
            <a:spLocks noGrp="1"/>
          </p:cNvSpPr>
          <p:nvPr>
            <p:ph type="title"/>
          </p:nvPr>
        </p:nvSpPr>
        <p:spPr/>
        <p:txBody>
          <a:bodyPr/>
          <a:lstStyle/>
          <a:p>
            <a:r>
              <a:rPr lang="en-US" dirty="0"/>
              <a:t>Organization Chart</a:t>
            </a:r>
          </a:p>
        </p:txBody>
      </p:sp>
      <p:pic>
        <p:nvPicPr>
          <p:cNvPr id="9" name="Picture 8">
            <a:extLst>
              <a:ext uri="{FF2B5EF4-FFF2-40B4-BE49-F238E27FC236}">
                <a16:creationId xmlns:a16="http://schemas.microsoft.com/office/drawing/2014/main" id="{1AC442CB-F91D-755A-905A-2CC65803774B}"/>
              </a:ext>
            </a:extLst>
          </p:cNvPr>
          <p:cNvPicPr>
            <a:picLocks noChangeAspect="1"/>
          </p:cNvPicPr>
          <p:nvPr/>
        </p:nvPicPr>
        <p:blipFill rotWithShape="1">
          <a:blip r:embed="rId3"/>
          <a:srcRect l="2752" r="2595"/>
          <a:stretch/>
        </p:blipFill>
        <p:spPr>
          <a:xfrm>
            <a:off x="2400300" y="1219200"/>
            <a:ext cx="7391400" cy="4828230"/>
          </a:xfrm>
          <a:prstGeom prst="rect">
            <a:avLst/>
          </a:prstGeom>
        </p:spPr>
      </p:pic>
    </p:spTree>
    <p:extLst>
      <p:ext uri="{BB962C8B-B14F-4D97-AF65-F5344CB8AC3E}">
        <p14:creationId xmlns:p14="http://schemas.microsoft.com/office/powerpoint/2010/main" val="218003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9D69-D774-8189-9978-FE52C327C46C}"/>
              </a:ext>
            </a:extLst>
          </p:cNvPr>
          <p:cNvSpPr>
            <a:spLocks noGrp="1"/>
          </p:cNvSpPr>
          <p:nvPr>
            <p:ph type="title"/>
          </p:nvPr>
        </p:nvSpPr>
        <p:spPr/>
        <p:txBody>
          <a:bodyPr/>
          <a:lstStyle/>
          <a:p>
            <a:r>
              <a:rPr lang="en-US" dirty="0"/>
              <a:t>DMC Presentation Survey</a:t>
            </a:r>
          </a:p>
        </p:txBody>
      </p:sp>
      <p:sp>
        <p:nvSpPr>
          <p:cNvPr id="4" name="Content Placeholder 2">
            <a:extLst>
              <a:ext uri="{FF2B5EF4-FFF2-40B4-BE49-F238E27FC236}">
                <a16:creationId xmlns:a16="http://schemas.microsoft.com/office/drawing/2014/main" id="{60BE803C-ABB6-84AD-417C-9456AB0B0911}"/>
              </a:ext>
            </a:extLst>
          </p:cNvPr>
          <p:cNvSpPr txBox="1">
            <a:spLocks/>
          </p:cNvSpPr>
          <p:nvPr/>
        </p:nvSpPr>
        <p:spPr>
          <a:xfrm>
            <a:off x="1168400" y="1219200"/>
            <a:ext cx="9855200" cy="4935634"/>
          </a:xfrm>
          <a:prstGeom prst="rect">
            <a:avLst/>
          </a:prstGeom>
        </p:spPr>
        <p:txBody>
          <a:bodyPr vert="horz" lIns="112316" tIns="56158" rIns="112316" bIns="56158" rtlCol="0">
            <a:normAutofit/>
          </a:bodyPr>
          <a:lstStyle>
            <a:lvl1pPr marL="421173" indent="-421173" algn="l" defTabSz="561565" rtl="0" eaLnBrk="1" latinLnBrk="0" hangingPunct="1">
              <a:spcBef>
                <a:spcPct val="20000"/>
              </a:spcBef>
              <a:buFont typeface="Arial"/>
              <a:buChar char="•"/>
              <a:defRPr sz="3900" kern="1200">
                <a:solidFill>
                  <a:schemeClr val="tx1"/>
                </a:solidFill>
                <a:latin typeface="+mn-lt"/>
                <a:ea typeface="+mn-ea"/>
                <a:cs typeface="+mn-cs"/>
              </a:defRPr>
            </a:lvl1pPr>
            <a:lvl2pPr marL="912543" indent="-350978" algn="l" defTabSz="561565" rtl="0" eaLnBrk="1" latinLnBrk="0" hangingPunct="1">
              <a:spcBef>
                <a:spcPct val="20000"/>
              </a:spcBef>
              <a:buFont typeface="Arial"/>
              <a:buChar char="–"/>
              <a:defRPr sz="3400" kern="1200">
                <a:solidFill>
                  <a:schemeClr val="tx1"/>
                </a:solidFill>
                <a:latin typeface="+mn-lt"/>
                <a:ea typeface="+mn-ea"/>
                <a:cs typeface="+mn-cs"/>
              </a:defRPr>
            </a:lvl2pPr>
            <a:lvl3pPr marL="1403912" indent="-280782" algn="l" defTabSz="561565" rtl="0" eaLnBrk="1" latinLnBrk="0" hangingPunct="1">
              <a:spcBef>
                <a:spcPct val="20000"/>
              </a:spcBef>
              <a:buFont typeface="Arial"/>
              <a:buChar char="•"/>
              <a:defRPr sz="2900" kern="1200">
                <a:solidFill>
                  <a:schemeClr val="tx1"/>
                </a:solidFill>
                <a:latin typeface="+mn-lt"/>
                <a:ea typeface="+mn-ea"/>
                <a:cs typeface="+mn-cs"/>
              </a:defRPr>
            </a:lvl3pPr>
            <a:lvl4pPr marL="1965478" indent="-280782" algn="l" defTabSz="561565" rtl="0" eaLnBrk="1" latinLnBrk="0" hangingPunct="1">
              <a:spcBef>
                <a:spcPct val="20000"/>
              </a:spcBef>
              <a:buFont typeface="Arial"/>
              <a:buChar char="–"/>
              <a:defRPr sz="2500" kern="1200">
                <a:solidFill>
                  <a:schemeClr val="tx1"/>
                </a:solidFill>
                <a:latin typeface="+mn-lt"/>
                <a:ea typeface="+mn-ea"/>
                <a:cs typeface="+mn-cs"/>
              </a:defRPr>
            </a:lvl4pPr>
            <a:lvl5pPr marL="2527041" indent="-280782" algn="l" defTabSz="561565" rtl="0" eaLnBrk="1" latinLnBrk="0" hangingPunct="1">
              <a:spcBef>
                <a:spcPct val="20000"/>
              </a:spcBef>
              <a:buFont typeface="Arial"/>
              <a:buChar char="»"/>
              <a:defRPr sz="2500" kern="1200">
                <a:solidFill>
                  <a:schemeClr val="tx1"/>
                </a:solidFill>
                <a:latin typeface="+mn-lt"/>
                <a:ea typeface="+mn-ea"/>
                <a:cs typeface="+mn-cs"/>
              </a:defRPr>
            </a:lvl5pPr>
            <a:lvl6pPr marL="3088605" indent="-280782" algn="l" defTabSz="561565" rtl="0" eaLnBrk="1" latinLnBrk="0" hangingPunct="1">
              <a:spcBef>
                <a:spcPct val="20000"/>
              </a:spcBef>
              <a:buFont typeface="Arial"/>
              <a:buChar char="•"/>
              <a:defRPr sz="2500" kern="1200">
                <a:solidFill>
                  <a:schemeClr val="tx1"/>
                </a:solidFill>
                <a:latin typeface="+mn-lt"/>
                <a:ea typeface="+mn-ea"/>
                <a:cs typeface="+mn-cs"/>
              </a:defRPr>
            </a:lvl6pPr>
            <a:lvl7pPr marL="3650171" indent="-280782" algn="l" defTabSz="561565" rtl="0" eaLnBrk="1" latinLnBrk="0" hangingPunct="1">
              <a:spcBef>
                <a:spcPct val="20000"/>
              </a:spcBef>
              <a:buFont typeface="Arial"/>
              <a:buChar char="•"/>
              <a:defRPr sz="2500" kern="1200">
                <a:solidFill>
                  <a:schemeClr val="tx1"/>
                </a:solidFill>
                <a:latin typeface="+mn-lt"/>
                <a:ea typeface="+mn-ea"/>
                <a:cs typeface="+mn-cs"/>
              </a:defRPr>
            </a:lvl7pPr>
            <a:lvl8pPr marL="4211736" indent="-280782" algn="l" defTabSz="561565" rtl="0" eaLnBrk="1" latinLnBrk="0" hangingPunct="1">
              <a:spcBef>
                <a:spcPct val="20000"/>
              </a:spcBef>
              <a:buFont typeface="Arial"/>
              <a:buChar char="•"/>
              <a:defRPr sz="2500" kern="1200">
                <a:solidFill>
                  <a:schemeClr val="tx1"/>
                </a:solidFill>
                <a:latin typeface="+mn-lt"/>
                <a:ea typeface="+mn-ea"/>
                <a:cs typeface="+mn-cs"/>
              </a:defRPr>
            </a:lvl8pPr>
            <a:lvl9pPr marL="4773299" indent="-280782" algn="l" defTabSz="561565" rtl="0" eaLnBrk="1" latinLnBrk="0" hangingPunct="1">
              <a:spcBef>
                <a:spcPct val="20000"/>
              </a:spcBef>
              <a:buFont typeface="Arial"/>
              <a:buChar char="•"/>
              <a:defRPr sz="2500" kern="1200">
                <a:solidFill>
                  <a:schemeClr val="tx1"/>
                </a:solidFill>
                <a:latin typeface="+mn-lt"/>
                <a:ea typeface="+mn-ea"/>
                <a:cs typeface="+mn-cs"/>
              </a:defRPr>
            </a:lvl9pPr>
          </a:lstStyle>
          <a:p>
            <a:pPr marL="0" marR="0" lvl="0" indent="0" algn="l" defTabSz="561565" rtl="0" eaLnBrk="1" fontAlgn="auto" latinLnBrk="0" hangingPunct="1">
              <a:lnSpc>
                <a:spcPct val="120000"/>
              </a:lnSpc>
              <a:spcBef>
                <a:spcPct val="20000"/>
              </a:spcBef>
              <a:spcAft>
                <a:spcPts val="0"/>
              </a:spcAft>
              <a:buClrTx/>
              <a:buSz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lvl="0" indent="0" algn="ctr">
              <a:buNone/>
              <a:defRPr/>
            </a:pPr>
            <a:r>
              <a:rPr lang="en-US" sz="2800" dirty="0">
                <a:solidFill>
                  <a:srgbClr val="002060"/>
                </a:solidFill>
                <a:latin typeface="Arial" panose="020B0604020202020204" pitchFamily="34" charset="0"/>
                <a:cs typeface="Arial" panose="020B0604020202020204" pitchFamily="34" charset="0"/>
              </a:rPr>
              <a:t>DMC values your time and feedback on our presentation.  We would appreciate it if you’re able to complete the survey below</a:t>
            </a:r>
            <a:r>
              <a:rPr lang="en-US" sz="2800" b="1" dirty="0">
                <a:solidFill>
                  <a:srgbClr val="002060"/>
                </a:solidFill>
                <a:latin typeface="Arial" panose="020B0604020202020204" pitchFamily="34" charset="0"/>
                <a:cs typeface="Arial" panose="020B0604020202020204" pitchFamily="34" charset="0"/>
              </a:rPr>
              <a:t>.</a:t>
            </a:r>
          </a:p>
          <a:p>
            <a:pPr lvl="1" indent="-421173" algn="ctr">
              <a:buFont typeface="Arial"/>
              <a:buChar char="•"/>
              <a:defRPr/>
            </a:pPr>
            <a:endParaRPr kumimoji="0" lang="en-US" sz="800" b="1"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491370" lvl="1" indent="0" algn="ctr">
              <a:buNone/>
              <a:defRPr/>
            </a:pPr>
            <a:r>
              <a:rPr lang="en-US" sz="3600" b="1" dirty="0">
                <a:cs typeface="Arial" panose="020B0604020202020204" pitchFamily="34" charset="0"/>
                <a:hlinkClick r:id="rId3"/>
              </a:rPr>
              <a:t>https://www.surveymonkey.com/r/DMCSCO</a:t>
            </a:r>
            <a:endParaRPr lang="en-US" sz="3600" b="1" dirty="0">
              <a:cs typeface="Arial" panose="020B0604020202020204" pitchFamily="34" charset="0"/>
            </a:endParaRPr>
          </a:p>
          <a:p>
            <a:pPr marL="491370" lvl="1" indent="0">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561565" rtl="0" eaLnBrk="1" fontAlgn="auto" latinLnBrk="0" hangingPunct="1">
              <a:lnSpc>
                <a:spcPct val="100000"/>
              </a:lnSpc>
              <a:spcBef>
                <a:spcPct val="20000"/>
              </a:spcBef>
              <a:spcAft>
                <a:spcPts val="0"/>
              </a:spcAft>
              <a:buClrTx/>
              <a:buSzTx/>
              <a:buFont typeface="Arial"/>
              <a:buNone/>
              <a:tabLst/>
              <a:defRPr/>
            </a:pPr>
            <a:endParaRPr kumimoji="0" lang="en-US" sz="3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1210DA1-EFC6-83CD-CA65-A91373AA654A}"/>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flipH="1">
            <a:off x="159546" y="3886200"/>
            <a:ext cx="2017707" cy="2083687"/>
          </a:xfrm>
          <a:prstGeom prst="rect">
            <a:avLst/>
          </a:prstGeom>
          <a:noFill/>
          <a:ln>
            <a:noFill/>
          </a:ln>
        </p:spPr>
      </p:pic>
      <p:pic>
        <p:nvPicPr>
          <p:cNvPr id="6" name="Picture 5">
            <a:extLst>
              <a:ext uri="{FF2B5EF4-FFF2-40B4-BE49-F238E27FC236}">
                <a16:creationId xmlns:a16="http://schemas.microsoft.com/office/drawing/2014/main" id="{CDF3942A-E45F-A387-42BB-7789AFCFEEA1}"/>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flipH="1">
            <a:off x="10014746" y="3886200"/>
            <a:ext cx="2017707" cy="2083687"/>
          </a:xfrm>
          <a:prstGeom prst="rect">
            <a:avLst/>
          </a:prstGeom>
          <a:noFill/>
          <a:ln>
            <a:noFill/>
          </a:ln>
        </p:spPr>
      </p:pic>
    </p:spTree>
    <p:extLst>
      <p:ext uri="{BB962C8B-B14F-4D97-AF65-F5344CB8AC3E}">
        <p14:creationId xmlns:p14="http://schemas.microsoft.com/office/powerpoint/2010/main" val="3685622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EE408-820F-3C42-9CF4-3746A7BDB991}"/>
              </a:ext>
            </a:extLst>
          </p:cNvPr>
          <p:cNvSpPr txBox="1"/>
          <p:nvPr/>
        </p:nvSpPr>
        <p:spPr>
          <a:xfrm>
            <a:off x="2362200" y="2438400"/>
            <a:ext cx="7467600" cy="1200329"/>
          </a:xfrm>
          <a:prstGeom prst="rect">
            <a:avLst/>
          </a:prstGeom>
          <a:noFill/>
        </p:spPr>
        <p:txBody>
          <a:bodyPr wrap="square" rtlCol="0">
            <a:spAutoFit/>
          </a:bodyPr>
          <a:lstStyle/>
          <a:p>
            <a:pPr algn="ctr"/>
            <a:r>
              <a:rPr lang="en-US" sz="7200" b="1" dirty="0">
                <a:solidFill>
                  <a:schemeClr val="bg1"/>
                </a:solidFill>
                <a:latin typeface="Georgia" pitchFamily="18" charset="0"/>
                <a:ea typeface="+mj-ea"/>
                <a:cs typeface="+mj-cs"/>
              </a:rPr>
              <a:t>Backup</a:t>
            </a:r>
          </a:p>
        </p:txBody>
      </p:sp>
    </p:spTree>
    <p:extLst>
      <p:ext uri="{BB962C8B-B14F-4D97-AF65-F5344CB8AC3E}">
        <p14:creationId xmlns:p14="http://schemas.microsoft.com/office/powerpoint/2010/main" val="416052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Deduction Codes for School Debts</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sz="half" idx="1"/>
          </p:nvPr>
        </p:nvSpPr>
        <p:spPr>
          <a:xfrm>
            <a:off x="609600" y="1600205"/>
            <a:ext cx="10287000" cy="4525963"/>
          </a:xfrm>
        </p:spPr>
        <p:txBody>
          <a:bodyPr>
            <a:normAutofit/>
          </a:bodyPr>
          <a:lstStyle/>
          <a:p>
            <a:pPr marL="0" indent="0">
              <a:buNone/>
            </a:pPr>
            <a:r>
              <a:rPr lang="en-US" dirty="0">
                <a:solidFill>
                  <a:srgbClr val="002060"/>
                </a:solidFill>
                <a:latin typeface="Arial" panose="020B0604020202020204" pitchFamily="34" charset="0"/>
                <a:cs typeface="Arial" panose="020B0604020202020204" pitchFamily="34" charset="0"/>
              </a:rPr>
              <a:t>Found on the top right of DMC letter</a:t>
            </a:r>
          </a:p>
          <a:p>
            <a:pPr lvl="1"/>
            <a:r>
              <a:rPr lang="en-US" sz="2800" dirty="0">
                <a:solidFill>
                  <a:srgbClr val="002060"/>
                </a:solidFill>
                <a:latin typeface="Arial" panose="020B0604020202020204" pitchFamily="34" charset="0"/>
                <a:cs typeface="Arial" panose="020B0604020202020204" pitchFamily="34" charset="0"/>
              </a:rPr>
              <a:t>Can be any of the following: </a:t>
            </a:r>
          </a:p>
          <a:p>
            <a:pPr marL="457200" lvl="1" indent="0" algn="ctr">
              <a:buNone/>
            </a:pPr>
            <a:r>
              <a:rPr lang="en-US" sz="4400" dirty="0">
                <a:solidFill>
                  <a:srgbClr val="002060"/>
                </a:solidFill>
                <a:latin typeface="Arial" panose="020B0604020202020204" pitchFamily="34" charset="0"/>
                <a:cs typeface="Arial" panose="020B0604020202020204" pitchFamily="34" charset="0"/>
              </a:rPr>
              <a:t>75, 63, 91, 92, 93, 94, 95, 96, 97, 98</a:t>
            </a:r>
          </a:p>
          <a:p>
            <a:pPr marL="457200" lvl="1" indent="0" algn="ctr">
              <a:buNone/>
            </a:pPr>
            <a:endParaRPr lang="en-US" sz="4400" dirty="0">
              <a:solidFill>
                <a:srgbClr val="002060"/>
              </a:solidFill>
              <a:latin typeface="Arial" panose="020B0604020202020204" pitchFamily="34" charset="0"/>
              <a:cs typeface="Arial" panose="020B0604020202020204" pitchFamily="34" charset="0"/>
            </a:endParaRPr>
          </a:p>
          <a:p>
            <a:pPr marL="0" lvl="1" indent="0">
              <a:buNone/>
            </a:pPr>
            <a:r>
              <a:rPr lang="en-US" sz="2800" dirty="0">
                <a:solidFill>
                  <a:srgbClr val="002060"/>
                </a:solidFill>
                <a:latin typeface="Arial" panose="020B0604020202020204" pitchFamily="34" charset="0"/>
                <a:cs typeface="Arial" panose="020B0604020202020204" pitchFamily="34" charset="0"/>
              </a:rPr>
              <a:t>Please also remember to verify the payee for online payments (not always 00)</a:t>
            </a:r>
          </a:p>
        </p:txBody>
      </p:sp>
    </p:spTree>
    <p:extLst>
      <p:ext uri="{BB962C8B-B14F-4D97-AF65-F5344CB8AC3E}">
        <p14:creationId xmlns:p14="http://schemas.microsoft.com/office/powerpoint/2010/main" val="1244296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Example of Congruent Offset</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fontScale="77500" lnSpcReduction="20000"/>
          </a:bodyPr>
          <a:lstStyle/>
          <a:p>
            <a:pPr marL="0" indent="0">
              <a:buNone/>
            </a:pPr>
            <a:r>
              <a:rPr lang="en-US" sz="3400" b="1" dirty="0">
                <a:solidFill>
                  <a:srgbClr val="002060"/>
                </a:solidFill>
                <a:latin typeface="Arial" panose="020B0604020202020204" pitchFamily="34" charset="0"/>
                <a:cs typeface="Arial" panose="020B0604020202020204" pitchFamily="34" charset="0"/>
              </a:rPr>
              <a:t>Congruent Payment Recoupment Example</a:t>
            </a:r>
          </a:p>
          <a:p>
            <a:pPr marL="0" indent="0">
              <a:buNone/>
            </a:pPr>
            <a:endParaRPr lang="en-US" sz="1000" b="0" i="0" dirty="0">
              <a:solidFill>
                <a:srgbClr val="00206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3400" b="0" i="0" dirty="0">
                <a:solidFill>
                  <a:srgbClr val="002060"/>
                </a:solidFill>
                <a:effectLst/>
                <a:latin typeface="Arial" panose="020B0604020202020204" pitchFamily="34" charset="0"/>
                <a:cs typeface="Arial" panose="020B0604020202020204" pitchFamily="34" charset="0"/>
              </a:rPr>
              <a:t>SCO certifies term 09/01/2024 – 12/15/2024,12 in-residence credits, T&amp;F $10,000.00  </a:t>
            </a:r>
          </a:p>
          <a:p>
            <a:pPr algn="l">
              <a:buFont typeface="Arial" panose="020B0604020202020204" pitchFamily="34" charset="0"/>
              <a:buChar char="•"/>
            </a:pPr>
            <a:r>
              <a:rPr lang="en-US" sz="3400" b="0" i="0" dirty="0">
                <a:solidFill>
                  <a:srgbClr val="002060"/>
                </a:solidFill>
                <a:effectLst/>
                <a:latin typeface="Arial" panose="020B0604020202020204" pitchFamily="34" charset="0"/>
                <a:cs typeface="Arial" panose="020B0604020202020204" pitchFamily="34" charset="0"/>
              </a:rPr>
              <a:t>VA pays $10,000.00 for the 09/01/2024 – 12/15/2024 term</a:t>
            </a:r>
          </a:p>
          <a:p>
            <a:pPr algn="l">
              <a:buFont typeface="Arial" panose="020B0604020202020204" pitchFamily="34" charset="0"/>
              <a:buChar char="•"/>
            </a:pPr>
            <a:r>
              <a:rPr lang="en-US" sz="3400" dirty="0">
                <a:solidFill>
                  <a:srgbClr val="002060"/>
                </a:solidFill>
                <a:latin typeface="Arial" panose="020B0604020202020204" pitchFamily="34" charset="0"/>
                <a:cs typeface="Arial" panose="020B0604020202020204" pitchFamily="34" charset="0"/>
              </a:rPr>
              <a:t>S</a:t>
            </a:r>
            <a:r>
              <a:rPr lang="en-US" sz="3400" b="0" i="0" dirty="0">
                <a:solidFill>
                  <a:srgbClr val="002060"/>
                </a:solidFill>
                <a:effectLst/>
                <a:latin typeface="Arial" panose="020B0604020202020204" pitchFamily="34" charset="0"/>
                <a:cs typeface="Arial" panose="020B0604020202020204" pitchFamily="34" charset="0"/>
              </a:rPr>
              <a:t>tudent drops prior to the start of the term creating debt of $10,000.00</a:t>
            </a:r>
          </a:p>
          <a:p>
            <a:pPr algn="l">
              <a:buFont typeface="Arial" panose="020B0604020202020204" pitchFamily="34" charset="0"/>
              <a:buChar char="•"/>
            </a:pPr>
            <a:r>
              <a:rPr lang="en-US" sz="3400" b="1" dirty="0">
                <a:solidFill>
                  <a:srgbClr val="002060"/>
                </a:solidFill>
                <a:latin typeface="Arial" panose="020B0604020202020204" pitchFamily="34" charset="0"/>
                <a:cs typeface="Arial" panose="020B0604020202020204" pitchFamily="34" charset="0"/>
              </a:rPr>
              <a:t>S</a:t>
            </a:r>
            <a:r>
              <a:rPr lang="en-US" sz="3400" b="1" i="0" dirty="0">
                <a:solidFill>
                  <a:srgbClr val="002060"/>
                </a:solidFill>
                <a:effectLst/>
                <a:latin typeface="Arial" panose="020B0604020202020204" pitchFamily="34" charset="0"/>
                <a:cs typeface="Arial" panose="020B0604020202020204" pitchFamily="34" charset="0"/>
              </a:rPr>
              <a:t>ame student</a:t>
            </a:r>
            <a:r>
              <a:rPr lang="en-US" sz="3400" b="0" i="0" dirty="0">
                <a:solidFill>
                  <a:srgbClr val="002060"/>
                </a:solidFill>
                <a:effectLst/>
                <a:latin typeface="Arial" panose="020B0604020202020204" pitchFamily="34" charset="0"/>
                <a:cs typeface="Arial" panose="020B0604020202020204" pitchFamily="34" charset="0"/>
              </a:rPr>
              <a:t> is certified for the mini-term of 10/01/2024 – 11/15/2024 for 6 in-residence credits with a tuition and fees of $5,000.00.</a:t>
            </a:r>
          </a:p>
          <a:p>
            <a:pPr algn="l">
              <a:buFont typeface="Arial" panose="020B0604020202020204" pitchFamily="34" charset="0"/>
              <a:buChar char="•"/>
            </a:pPr>
            <a:r>
              <a:rPr lang="en-US" sz="3400" b="0" i="0" dirty="0">
                <a:solidFill>
                  <a:srgbClr val="002060"/>
                </a:solidFill>
                <a:effectLst/>
                <a:latin typeface="Arial" panose="020B0604020202020204" pitchFamily="34" charset="0"/>
                <a:cs typeface="Arial" panose="020B0604020202020204" pitchFamily="34" charset="0"/>
              </a:rPr>
              <a:t>VA will not release any T&amp;F payment and will reduce the outstanding T&amp;F debt by $5,000.00</a:t>
            </a:r>
          </a:p>
          <a:p>
            <a:pPr algn="l"/>
            <a:r>
              <a:rPr lang="en-US" sz="3400" b="0" i="0" dirty="0">
                <a:solidFill>
                  <a:srgbClr val="002060"/>
                </a:solidFill>
                <a:effectLst/>
                <a:latin typeface="Arial" panose="020B0604020202020204" pitchFamily="34" charset="0"/>
                <a:cs typeface="Arial" panose="020B0604020202020204" pitchFamily="34" charset="0"/>
              </a:rPr>
              <a:t>If facility has already submitted a repayment of $10,000.00 to the Debt Management Center (DMC), VA will send $5,000.00 to the facility</a:t>
            </a:r>
          </a:p>
          <a:p>
            <a:pPr marL="0" indent="0" algn="l">
              <a:buNone/>
            </a:pPr>
            <a:endParaRPr lang="en-US" dirty="0"/>
          </a:p>
        </p:txBody>
      </p:sp>
    </p:spTree>
    <p:extLst>
      <p:ext uri="{BB962C8B-B14F-4D97-AF65-F5344CB8AC3E}">
        <p14:creationId xmlns:p14="http://schemas.microsoft.com/office/powerpoint/2010/main" val="40036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449B-F90E-4B17-BEC1-148DE8685330}"/>
              </a:ext>
            </a:extLst>
          </p:cNvPr>
          <p:cNvSpPr>
            <a:spLocks noGrp="1"/>
          </p:cNvSpPr>
          <p:nvPr>
            <p:ph type="title"/>
          </p:nvPr>
        </p:nvSpPr>
        <p:spPr/>
        <p:txBody>
          <a:bodyPr/>
          <a:lstStyle/>
          <a:p>
            <a:r>
              <a:rPr lang="en-US" sz="4200" dirty="0"/>
              <a:t>Debt Establishment: Compliance Survey</a:t>
            </a:r>
          </a:p>
        </p:txBody>
      </p:sp>
      <p:graphicFrame>
        <p:nvGraphicFramePr>
          <p:cNvPr id="9" name="Table 3">
            <a:extLst>
              <a:ext uri="{FF2B5EF4-FFF2-40B4-BE49-F238E27FC236}">
                <a16:creationId xmlns:a16="http://schemas.microsoft.com/office/drawing/2014/main" id="{8F8F2BFA-3BD7-BC13-1FDB-3D85A1482EDD}"/>
              </a:ext>
            </a:extLst>
          </p:cNvPr>
          <p:cNvGraphicFramePr>
            <a:graphicFrameLocks noGrp="1"/>
          </p:cNvGraphicFramePr>
          <p:nvPr>
            <p:extLst>
              <p:ext uri="{D42A27DB-BD31-4B8C-83A1-F6EECF244321}">
                <p14:modId xmlns:p14="http://schemas.microsoft.com/office/powerpoint/2010/main" val="893115461"/>
              </p:ext>
            </p:extLst>
          </p:nvPr>
        </p:nvGraphicFramePr>
        <p:xfrm>
          <a:off x="457200" y="1295400"/>
          <a:ext cx="11353800" cy="4800601"/>
        </p:xfrm>
        <a:graphic>
          <a:graphicData uri="http://schemas.openxmlformats.org/drawingml/2006/table">
            <a:tbl>
              <a:tblPr firstRow="1" bandRow="1">
                <a:tableStyleId>{5C22544A-7EE6-4342-B048-85BDC9FD1C3A}</a:tableStyleId>
              </a:tblPr>
              <a:tblGrid>
                <a:gridCol w="1603662">
                  <a:extLst>
                    <a:ext uri="{9D8B030D-6E8A-4147-A177-3AD203B41FA5}">
                      <a16:colId xmlns:a16="http://schemas.microsoft.com/office/drawing/2014/main" val="2689704011"/>
                    </a:ext>
                  </a:extLst>
                </a:gridCol>
                <a:gridCol w="3044538">
                  <a:extLst>
                    <a:ext uri="{9D8B030D-6E8A-4147-A177-3AD203B41FA5}">
                      <a16:colId xmlns:a16="http://schemas.microsoft.com/office/drawing/2014/main" val="756637451"/>
                    </a:ext>
                  </a:extLst>
                </a:gridCol>
                <a:gridCol w="3657600">
                  <a:extLst>
                    <a:ext uri="{9D8B030D-6E8A-4147-A177-3AD203B41FA5}">
                      <a16:colId xmlns:a16="http://schemas.microsoft.com/office/drawing/2014/main" val="162555571"/>
                    </a:ext>
                  </a:extLst>
                </a:gridCol>
                <a:gridCol w="3048000">
                  <a:extLst>
                    <a:ext uri="{9D8B030D-6E8A-4147-A177-3AD203B41FA5}">
                      <a16:colId xmlns:a16="http://schemas.microsoft.com/office/drawing/2014/main" val="2701386423"/>
                    </a:ext>
                  </a:extLst>
                </a:gridCol>
              </a:tblGrid>
              <a:tr h="635841">
                <a:tc>
                  <a:txBody>
                    <a:bodyPr/>
                    <a:lstStyle/>
                    <a:p>
                      <a:pPr algn="ctr"/>
                      <a:r>
                        <a:rPr lang="en-US" sz="2400" b="1" dirty="0">
                          <a:latin typeface="Arial" panose="020B0604020202020204" pitchFamily="34" charset="0"/>
                          <a:cs typeface="Arial" panose="020B0604020202020204" pitchFamily="34" charset="0"/>
                        </a:rPr>
                        <a:t>Debt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Collection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Source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Dispute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extLst>
                  <a:ext uri="{0D108BD9-81ED-4DB2-BD59-A6C34878D82A}">
                    <a16:rowId xmlns:a16="http://schemas.microsoft.com/office/drawing/2014/main" val="3274388960"/>
                  </a:ext>
                </a:extLst>
              </a:tr>
              <a:tr h="1495274">
                <a:tc>
                  <a:txBody>
                    <a:bodyPr/>
                    <a:lstStyle/>
                    <a:p>
                      <a:pPr algn="ctr"/>
                      <a:r>
                        <a:rPr lang="en-US" sz="2400" b="1" dirty="0">
                          <a:solidFill>
                            <a:srgbClr val="002060"/>
                          </a:solidFill>
                          <a:latin typeface="Arial" panose="020B0604020202020204" pitchFamily="34" charset="0"/>
                          <a:cs typeface="Arial" panose="020B0604020202020204" pitchFamily="34" charset="0"/>
                        </a:rPr>
                        <a:t>School Debt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DMC collects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Tuition/Fees/Yellow Ribbon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Dispute with DMC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73482449"/>
                  </a:ext>
                </a:extLst>
              </a:tr>
              <a:tr h="1048091">
                <a:tc>
                  <a:txBody>
                    <a:bodyPr/>
                    <a:lstStyle/>
                    <a:p>
                      <a:pPr algn="ctr"/>
                      <a:r>
                        <a:rPr lang="en-US" sz="2400" b="1" dirty="0">
                          <a:solidFill>
                            <a:srgbClr val="002060"/>
                          </a:solidFill>
                          <a:latin typeface="Arial" panose="020B0604020202020204" pitchFamily="34" charset="0"/>
                          <a:cs typeface="Arial" panose="020B0604020202020204" pitchFamily="34" charset="0"/>
                        </a:rPr>
                        <a:t>Student Debt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DMC collects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Books/Supplies</a:t>
                      </a:r>
                    </a:p>
                    <a:p>
                      <a:pPr algn="ctr"/>
                      <a:r>
                        <a:rPr lang="en-US" sz="2400" b="1" dirty="0">
                          <a:solidFill>
                            <a:srgbClr val="002060"/>
                          </a:solidFill>
                          <a:latin typeface="Arial" panose="020B0604020202020204" pitchFamily="34" charset="0"/>
                          <a:cs typeface="Arial" panose="020B0604020202020204" pitchFamily="34" charset="0"/>
                        </a:rPr>
                        <a:t>Housing/Kicker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Dispute with DMC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45365"/>
                  </a:ext>
                </a:extLst>
              </a:tr>
              <a:tr h="1621395">
                <a:tc>
                  <a:txBody>
                    <a:bodyPr/>
                    <a:lstStyle/>
                    <a:p>
                      <a:pPr algn="ctr"/>
                      <a:r>
                        <a:rPr lang="en-US" sz="2400" b="1" dirty="0">
                          <a:solidFill>
                            <a:srgbClr val="002060"/>
                          </a:solidFill>
                          <a:latin typeface="Arial" panose="020B0604020202020204" pitchFamily="34" charset="0"/>
                          <a:cs typeface="Arial" panose="020B0604020202020204" pitchFamily="34" charset="0"/>
                        </a:rPr>
                        <a:t>Potential School Liability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RPO collects </a:t>
                      </a:r>
                    </a:p>
                    <a:p>
                      <a:pPr algn="ctr"/>
                      <a:r>
                        <a:rPr lang="en-US" sz="2400" b="1" dirty="0">
                          <a:solidFill>
                            <a:srgbClr val="002060"/>
                          </a:solidFill>
                          <a:latin typeface="Arial" panose="020B0604020202020204" pitchFamily="34" charset="0"/>
                          <a:cs typeface="Arial" panose="020B0604020202020204" pitchFamily="34" charset="0"/>
                        </a:rPr>
                        <a:t>(no DMC involvement)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School may have to repay Books/Supplies/ Housing/Kicker on behalf of students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Special process </a:t>
                      </a:r>
                    </a:p>
                    <a:p>
                      <a:pPr algn="ctr"/>
                      <a:r>
                        <a:rPr lang="en-US" sz="2400" b="1" dirty="0">
                          <a:solidFill>
                            <a:srgbClr val="002060"/>
                          </a:solidFill>
                          <a:latin typeface="Arial" panose="020B0604020202020204" pitchFamily="34" charset="0"/>
                          <a:cs typeface="Arial" panose="020B0604020202020204" pitchFamily="34" charset="0"/>
                        </a:rPr>
                        <a:t>(no DMC involvement)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19480"/>
                  </a:ext>
                </a:extLst>
              </a:tr>
            </a:tbl>
          </a:graphicData>
        </a:graphic>
      </p:graphicFrame>
    </p:spTree>
    <p:extLst>
      <p:ext uri="{BB962C8B-B14F-4D97-AF65-F5344CB8AC3E}">
        <p14:creationId xmlns:p14="http://schemas.microsoft.com/office/powerpoint/2010/main" val="3266396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261C-6D48-F4F5-9963-86D7982A2256}"/>
              </a:ext>
            </a:extLst>
          </p:cNvPr>
          <p:cNvSpPr>
            <a:spLocks noGrp="1"/>
          </p:cNvSpPr>
          <p:nvPr>
            <p:ph type="title"/>
          </p:nvPr>
        </p:nvSpPr>
        <p:spPr/>
        <p:txBody>
          <a:bodyPr/>
          <a:lstStyle/>
          <a:p>
            <a:r>
              <a:rPr lang="en-US" dirty="0"/>
              <a:t>Tips for School Inquiries</a:t>
            </a:r>
          </a:p>
        </p:txBody>
      </p:sp>
      <p:sp>
        <p:nvSpPr>
          <p:cNvPr id="3" name="Content Placeholder 2">
            <a:extLst>
              <a:ext uri="{FF2B5EF4-FFF2-40B4-BE49-F238E27FC236}">
                <a16:creationId xmlns:a16="http://schemas.microsoft.com/office/drawing/2014/main" id="{EB616508-782F-A9C5-24A7-D46C0F1ADB3E}"/>
              </a:ext>
            </a:extLst>
          </p:cNvPr>
          <p:cNvSpPr>
            <a:spLocks noGrp="1"/>
          </p:cNvSpPr>
          <p:nvPr>
            <p:ph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5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When submitting disputes and inquiries via </a:t>
            </a:r>
            <a:r>
              <a:rPr lang="en-US" sz="5100" b="1" dirty="0">
                <a:solidFill>
                  <a:srgbClr val="002060"/>
                </a:solidFill>
                <a:latin typeface="Arial" panose="020B0604020202020204" pitchFamily="34" charset="0"/>
                <a:cs typeface="Arial" panose="020B0604020202020204" pitchFamily="34" charset="0"/>
              </a:rPr>
              <a:t>A</a:t>
            </a:r>
            <a:r>
              <a:rPr kumimoji="0" lang="en-US" sz="5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 please include: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One inquiry per student</a:t>
            </a:r>
          </a:p>
          <a:p>
            <a:pPr marR="0" lvl="0" algn="l" defTabSz="914400" rtl="0" eaLnBrk="1" fontAlgn="auto" latinLnBrk="0" hangingPunct="1">
              <a:lnSpc>
                <a:spcPct val="100000"/>
              </a:lnSpc>
              <a:spcBef>
                <a:spcPts val="0"/>
              </a:spcBef>
              <a:spcAft>
                <a:spcPts val="600"/>
              </a:spcAft>
              <a:buClrTx/>
              <a:buSzTx/>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Identifying information for the student</a:t>
            </a:r>
          </a:p>
          <a:p>
            <a:pPr marR="0" lvl="0" algn="l" defTabSz="914400" rtl="0" eaLnBrk="1" fontAlgn="auto" latinLnBrk="0" hangingPunct="1">
              <a:lnSpc>
                <a:spcPct val="100000"/>
              </a:lnSpc>
              <a:spcBef>
                <a:spcPts val="0"/>
              </a:spcBef>
              <a:spcAft>
                <a:spcPts val="600"/>
              </a:spcAft>
              <a:buClrTx/>
              <a:buSzTx/>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School name and </a:t>
            </a:r>
            <a:r>
              <a:rPr kumimoji="0" lang="en-US" sz="5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facility code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amount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5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Supporting details (front and back of cashed check, when was updated certification sent, etc.)</a:t>
            </a:r>
          </a:p>
        </p:txBody>
      </p:sp>
    </p:spTree>
    <p:extLst>
      <p:ext uri="{BB962C8B-B14F-4D97-AF65-F5344CB8AC3E}">
        <p14:creationId xmlns:p14="http://schemas.microsoft.com/office/powerpoint/2010/main" val="339754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566D1-B8F8-9726-EBF6-AEDE4CF57A1C}"/>
              </a:ext>
            </a:extLst>
          </p:cNvPr>
          <p:cNvSpPr>
            <a:spLocks noGrp="1"/>
          </p:cNvSpPr>
          <p:nvPr>
            <p:ph type="title"/>
          </p:nvPr>
        </p:nvSpPr>
        <p:spPr/>
        <p:txBody>
          <a:bodyPr/>
          <a:lstStyle/>
          <a:p>
            <a:r>
              <a:rPr lang="en-US" dirty="0"/>
              <a:t>How to Contact TOP</a:t>
            </a:r>
          </a:p>
        </p:txBody>
      </p:sp>
      <p:sp>
        <p:nvSpPr>
          <p:cNvPr id="5" name="Content Placeholder 4">
            <a:extLst>
              <a:ext uri="{FF2B5EF4-FFF2-40B4-BE49-F238E27FC236}">
                <a16:creationId xmlns:a16="http://schemas.microsoft.com/office/drawing/2014/main" id="{22AB8268-3528-B170-24E9-D6912350EB85}"/>
              </a:ext>
            </a:extLst>
          </p:cNvPr>
          <p:cNvSpPr>
            <a:spLocks noGrp="1"/>
          </p:cNvSpPr>
          <p:nvPr>
            <p:ph idx="1"/>
          </p:nvPr>
        </p:nvSpPr>
        <p:spPr>
          <a:xfrm>
            <a:off x="533400" y="1295401"/>
            <a:ext cx="11049000" cy="4830768"/>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Schools may contact TOP by calling the TOP Call Center: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1-800-304-3107</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9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To provide you with information about an offset, Treasury will need to know: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caller’s name, department and job title.  The job title will need to indicate a need-to-know position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least one of the following:</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date of the payment </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amount of the original payment </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amount of the offset</a:t>
            </a:r>
          </a:p>
          <a:p>
            <a:pPr marR="0" lvl="1" algn="l" defTabSz="914400" rtl="0" eaLnBrk="1" fontAlgn="auto" latinLnBrk="0" hangingPunct="1">
              <a:lnSpc>
                <a:spcPct val="100000"/>
              </a:lnSpc>
              <a:spcBef>
                <a:spcPts val="0"/>
              </a:spcBef>
              <a:spcAft>
                <a:spcPts val="600"/>
              </a:spcAft>
              <a:buClrTx/>
              <a:buSzTx/>
              <a:tabLst/>
              <a:defRPr/>
            </a:pPr>
            <a:endParaRPr kumimoji="0" lang="en-US" sz="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Make sure </a:t>
            </a:r>
            <a:r>
              <a:rPr lang="en-US" sz="2400" dirty="0">
                <a:solidFill>
                  <a:srgbClr val="002060"/>
                </a:solidFill>
                <a:latin typeface="Arial" panose="020B0604020202020204" pitchFamily="34" charset="0"/>
                <a:cs typeface="Arial" panose="020B0604020202020204" pitchFamily="34" charset="0"/>
              </a:rPr>
              <a:t>to obtain the Debt Account ID related to the offset from Treasury (typically ends in 0075 for school tuition) </a:t>
            </a:r>
            <a:r>
              <a:rPr lang="en-US" sz="2400" b="1" dirty="0">
                <a:solidFill>
                  <a:srgbClr val="002060"/>
                </a:solidFill>
                <a:latin typeface="Arial" panose="020B0604020202020204" pitchFamily="34" charset="0"/>
                <a:cs typeface="Arial" panose="020B0604020202020204" pitchFamily="34" charset="0"/>
              </a:rPr>
              <a:t>before</a:t>
            </a:r>
            <a:r>
              <a:rPr lang="en-US" sz="2400" dirty="0">
                <a:solidFill>
                  <a:srgbClr val="002060"/>
                </a:solidFill>
                <a:latin typeface="Arial" panose="020B0604020202020204" pitchFamily="34" charset="0"/>
                <a:cs typeface="Arial" panose="020B0604020202020204" pitchFamily="34" charset="0"/>
              </a:rPr>
              <a:t> contacting DMC about an offset</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918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566D1-B8F8-9726-EBF6-AEDE4CF57A1C}"/>
              </a:ext>
            </a:extLst>
          </p:cNvPr>
          <p:cNvSpPr>
            <a:spLocks noGrp="1"/>
          </p:cNvSpPr>
          <p:nvPr>
            <p:ph type="title"/>
          </p:nvPr>
        </p:nvSpPr>
        <p:spPr/>
        <p:txBody>
          <a:bodyPr/>
          <a:lstStyle/>
          <a:p>
            <a:r>
              <a:rPr lang="en-US" dirty="0"/>
              <a:t>When to Contact TOP vs. DMC</a:t>
            </a:r>
          </a:p>
        </p:txBody>
      </p:sp>
      <p:sp>
        <p:nvSpPr>
          <p:cNvPr id="7" name="Content Placeholder 6">
            <a:extLst>
              <a:ext uri="{FF2B5EF4-FFF2-40B4-BE49-F238E27FC236}">
                <a16:creationId xmlns:a16="http://schemas.microsoft.com/office/drawing/2014/main" id="{9F7422B3-709D-6DC3-71D9-2A8D3C4AC694}"/>
              </a:ext>
            </a:extLst>
          </p:cNvPr>
          <p:cNvSpPr>
            <a:spLocks noGrp="1"/>
          </p:cNvSpPr>
          <p:nvPr>
            <p:ph sz="half" idx="1"/>
          </p:nvPr>
        </p:nvSpPr>
        <p:spPr>
          <a:ln>
            <a:solidFill>
              <a:srgbClr val="003F72"/>
            </a:solidFill>
          </a:ln>
        </p:spPr>
        <p:txBody>
          <a:bodyPr/>
          <a:lstStyle/>
          <a:p>
            <a:pPr marL="0" marR="0" lvl="0" indent="0" algn="l" defTabSz="914400" rtl="0" eaLnBrk="1" fontAlgn="auto" latinLnBrk="0" hangingPunct="1">
              <a:lnSpc>
                <a:spcPct val="100000"/>
              </a:lnSpc>
              <a:spcBef>
                <a:spcPts val="0"/>
              </a:spcBef>
              <a:spcAft>
                <a:spcPts val="600"/>
              </a:spcAft>
              <a:buClrTx/>
              <a:buSz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Information Treasury Has</a:t>
            </a:r>
          </a:p>
          <a:p>
            <a:pPr>
              <a:spcBef>
                <a:spcPts val="0"/>
              </a:spcBef>
              <a:spcAft>
                <a:spcPts val="600"/>
              </a:spcAf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Debt Account ID number for a given offset (can look up debt account ID with offset info)</a:t>
            </a:r>
          </a:p>
          <a:p>
            <a:pPr>
              <a:spcBef>
                <a:spcPts val="0"/>
              </a:spcBef>
              <a:spcAft>
                <a:spcPts val="600"/>
              </a:spcAf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Entity that referred a debt that was offset</a:t>
            </a:r>
          </a:p>
          <a:p>
            <a:pPr>
              <a:spcBef>
                <a:spcPts val="0"/>
              </a:spcBef>
              <a:spcAft>
                <a:spcPts val="600"/>
              </a:spcAft>
              <a:defRPr/>
            </a:pPr>
            <a:r>
              <a:rPr lang="en-US" sz="2400" dirty="0">
                <a:solidFill>
                  <a:srgbClr val="002060"/>
                </a:solidFill>
                <a:latin typeface="Arial" panose="020B0604020202020204" pitchFamily="34" charset="0"/>
                <a:cs typeface="Arial" panose="020B0604020202020204" pitchFamily="34" charset="0"/>
              </a:rPr>
              <a:t>Information about payment that was offset</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0ADF1B70-271C-23AB-E175-54C5F4AE1E89}"/>
              </a:ext>
            </a:extLst>
          </p:cNvPr>
          <p:cNvSpPr>
            <a:spLocks noGrp="1"/>
          </p:cNvSpPr>
          <p:nvPr>
            <p:ph sz="half" idx="2"/>
          </p:nvPr>
        </p:nvSpPr>
        <p:spPr>
          <a:ln>
            <a:solidFill>
              <a:srgbClr val="003F72"/>
            </a:solidFill>
          </a:ln>
        </p:spPr>
        <p:txBody>
          <a:bodyPr/>
          <a:lstStyle/>
          <a:p>
            <a:pPr marL="0" marR="0" lvl="0" indent="0" algn="l" defTabSz="914400" rtl="0" eaLnBrk="1" fontAlgn="auto" latinLnBrk="0" hangingPunct="1">
              <a:lnSpc>
                <a:spcPct val="100000"/>
              </a:lnSpc>
              <a:spcBef>
                <a:spcPts val="0"/>
              </a:spcBef>
              <a:spcAft>
                <a:spcPts val="600"/>
              </a:spcAft>
              <a:buClrTx/>
              <a:buSz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Information DMC Has </a:t>
            </a:r>
          </a:p>
          <a:p>
            <a:pPr>
              <a:spcBef>
                <a:spcPts val="0"/>
              </a:spcBef>
              <a:spcAft>
                <a:spcPts val="600"/>
              </a:spcAf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Details about debt we referred (need Debt account ID from Treasury to </a:t>
            </a:r>
            <a:r>
              <a:rPr lang="en-US" sz="2400" dirty="0">
                <a:solidFill>
                  <a:srgbClr val="002060"/>
                </a:solidFill>
                <a:latin typeface="Arial" panose="020B0604020202020204" pitchFamily="34" charset="0"/>
                <a:cs typeface="Arial" panose="020B0604020202020204" pitchFamily="34" charset="0"/>
              </a:rPr>
              <a:t>identify debt)</a:t>
            </a:r>
          </a:p>
          <a:p>
            <a:pPr lvl="1">
              <a:spcBef>
                <a:spcPts val="0"/>
              </a:spcBef>
              <a:spcAft>
                <a:spcPts val="600"/>
              </a:spcAf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Student ass</a:t>
            </a:r>
            <a:r>
              <a:rPr lang="en-US" sz="2000" dirty="0">
                <a:solidFill>
                  <a:srgbClr val="002060"/>
                </a:solidFill>
                <a:latin typeface="Arial" panose="020B0604020202020204" pitchFamily="34" charset="0"/>
                <a:cs typeface="Arial" panose="020B0604020202020204" pitchFamily="34" charset="0"/>
              </a:rPr>
              <a:t>ociated with referred debt</a:t>
            </a:r>
          </a:p>
          <a:p>
            <a:pPr lvl="1">
              <a:spcBef>
                <a:spcPts val="0"/>
              </a:spcBef>
              <a:spcAft>
                <a:spcPts val="600"/>
              </a:spcAf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Term dates for referred debt </a:t>
            </a:r>
          </a:p>
        </p:txBody>
      </p:sp>
    </p:spTree>
    <p:extLst>
      <p:ext uri="{BB962C8B-B14F-4D97-AF65-F5344CB8AC3E}">
        <p14:creationId xmlns:p14="http://schemas.microsoft.com/office/powerpoint/2010/main" val="3510978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566D1-B8F8-9726-EBF6-AEDE4CF57A1C}"/>
              </a:ext>
            </a:extLst>
          </p:cNvPr>
          <p:cNvSpPr>
            <a:spLocks noGrp="1"/>
          </p:cNvSpPr>
          <p:nvPr>
            <p:ph type="title"/>
          </p:nvPr>
        </p:nvSpPr>
        <p:spPr/>
        <p:txBody>
          <a:bodyPr/>
          <a:lstStyle/>
          <a:p>
            <a:r>
              <a:rPr lang="en-US" dirty="0"/>
              <a:t>TOP Letter Example</a:t>
            </a:r>
          </a:p>
        </p:txBody>
      </p:sp>
      <p:sp>
        <p:nvSpPr>
          <p:cNvPr id="9" name="Rectangle: Rounded Corners 8">
            <a:extLst>
              <a:ext uri="{FF2B5EF4-FFF2-40B4-BE49-F238E27FC236}">
                <a16:creationId xmlns:a16="http://schemas.microsoft.com/office/drawing/2014/main" id="{8DA1B2E9-DEF7-D708-3973-328581165F0B}"/>
              </a:ext>
            </a:extLst>
          </p:cNvPr>
          <p:cNvSpPr/>
          <p:nvPr/>
        </p:nvSpPr>
        <p:spPr>
          <a:xfrm>
            <a:off x="1600200" y="1813560"/>
            <a:ext cx="2819400" cy="32004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F86F5B19-1B76-8141-9BB1-E70DDFC4D876}"/>
              </a:ext>
            </a:extLst>
          </p:cNvPr>
          <p:cNvSpPr/>
          <p:nvPr/>
        </p:nvSpPr>
        <p:spPr>
          <a:xfrm>
            <a:off x="7340600" y="1524000"/>
            <a:ext cx="2819400" cy="6096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FE32B02C-4F70-3A57-50D6-90030E3553F7}"/>
              </a:ext>
            </a:extLst>
          </p:cNvPr>
          <p:cNvSpPr/>
          <p:nvPr/>
        </p:nvSpPr>
        <p:spPr>
          <a:xfrm>
            <a:off x="7543800" y="2514600"/>
            <a:ext cx="2834640" cy="39319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EBD345F5-0536-1E3F-38F3-396037368175}"/>
              </a:ext>
            </a:extLst>
          </p:cNvPr>
          <p:cNvSpPr/>
          <p:nvPr/>
        </p:nvSpPr>
        <p:spPr>
          <a:xfrm>
            <a:off x="7372405" y="3352800"/>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3276467-D2DA-9AA3-9EF0-60BB195D0AF4}"/>
              </a:ext>
            </a:extLst>
          </p:cNvPr>
          <p:cNvSpPr/>
          <p:nvPr/>
        </p:nvSpPr>
        <p:spPr>
          <a:xfrm>
            <a:off x="7086600" y="5196797"/>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86416757-0460-897A-B81D-EA4AC1C728F7}"/>
              </a:ext>
            </a:extLst>
          </p:cNvPr>
          <p:cNvSpPr/>
          <p:nvPr/>
        </p:nvSpPr>
        <p:spPr>
          <a:xfrm>
            <a:off x="8961120" y="4410323"/>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6A976365-2A95-D4EC-D2AB-8FDE6B6CEAC8}"/>
              </a:ext>
            </a:extLst>
          </p:cNvPr>
          <p:cNvSpPr/>
          <p:nvPr/>
        </p:nvSpPr>
        <p:spPr>
          <a:xfrm>
            <a:off x="8686800" y="4075702"/>
            <a:ext cx="283464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31E8905A-CD49-E4A7-1B8A-60BDAADF47BD}"/>
              </a:ext>
            </a:extLst>
          </p:cNvPr>
          <p:cNvSpPr/>
          <p:nvPr/>
        </p:nvSpPr>
        <p:spPr>
          <a:xfrm>
            <a:off x="3505200" y="3124200"/>
            <a:ext cx="2834640" cy="3810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89B21C09-42F2-EE99-3480-B640A24F5302}"/>
              </a:ext>
            </a:extLst>
          </p:cNvPr>
          <p:cNvSpPr/>
          <p:nvPr/>
        </p:nvSpPr>
        <p:spPr>
          <a:xfrm>
            <a:off x="5791200" y="4707854"/>
            <a:ext cx="369735" cy="29260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68766026-4495-42F0-B99B-4A40E78555EB}"/>
              </a:ext>
            </a:extLst>
          </p:cNvPr>
          <p:cNvPicPr>
            <a:picLocks noChangeAspect="1"/>
          </p:cNvPicPr>
          <p:nvPr/>
        </p:nvPicPr>
        <p:blipFill rotWithShape="1">
          <a:blip r:embed="rId3"/>
          <a:srcRect l="11506" t="7638" r="16737"/>
          <a:stretch/>
        </p:blipFill>
        <p:spPr>
          <a:xfrm>
            <a:off x="1982305" y="1524000"/>
            <a:ext cx="8240684" cy="4480560"/>
          </a:xfrm>
          <a:prstGeom prst="rect">
            <a:avLst/>
          </a:prstGeom>
          <a:ln w="19050">
            <a:solidFill>
              <a:schemeClr val="tx1"/>
            </a:solidFill>
          </a:ln>
        </p:spPr>
      </p:pic>
      <p:sp>
        <p:nvSpPr>
          <p:cNvPr id="24" name="Rectangle 23">
            <a:extLst>
              <a:ext uri="{FF2B5EF4-FFF2-40B4-BE49-F238E27FC236}">
                <a16:creationId xmlns:a16="http://schemas.microsoft.com/office/drawing/2014/main" id="{3BEF3995-C80D-094B-9A3C-40A2DFEF7F77}"/>
              </a:ext>
            </a:extLst>
          </p:cNvPr>
          <p:cNvSpPr/>
          <p:nvPr/>
        </p:nvSpPr>
        <p:spPr>
          <a:xfrm>
            <a:off x="6294120" y="4343400"/>
            <a:ext cx="28194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4EDBC836-291D-5AE2-D94E-782746440479}"/>
              </a:ext>
            </a:extLst>
          </p:cNvPr>
          <p:cNvSpPr/>
          <p:nvPr/>
        </p:nvSpPr>
        <p:spPr>
          <a:xfrm>
            <a:off x="9284915" y="4101546"/>
            <a:ext cx="819205" cy="659965"/>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35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D19F9-5F78-2127-9237-D00099F3DC34}"/>
              </a:ext>
            </a:extLst>
          </p:cNvPr>
          <p:cNvSpPr>
            <a:spLocks noGrp="1"/>
          </p:cNvSpPr>
          <p:nvPr>
            <p:ph type="title"/>
          </p:nvPr>
        </p:nvSpPr>
        <p:spPr/>
        <p:txBody>
          <a:bodyPr/>
          <a:lstStyle/>
          <a:p>
            <a:r>
              <a:rPr lang="en-US" dirty="0"/>
              <a:t>Federal Debt Collection Laws</a:t>
            </a:r>
          </a:p>
        </p:txBody>
      </p:sp>
      <p:sp>
        <p:nvSpPr>
          <p:cNvPr id="6" name="Content Placeholder 5">
            <a:extLst>
              <a:ext uri="{FF2B5EF4-FFF2-40B4-BE49-F238E27FC236}">
                <a16:creationId xmlns:a16="http://schemas.microsoft.com/office/drawing/2014/main" id="{FA683841-66EE-DF3D-8443-4C2C7496E17E}"/>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Debt Collection Act of 1982</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Authority for collection by administrative offset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Debt Collection Improvement Act (DCIA) of 1996</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Agencies required to refer delinquent non-tax debts to the Department of Treasury at 180 days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Digital Accountability and Transparency Act (DATA) of 2014</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Changed referral requirement for delinquent non-tax debts from 180 days to 120 days</a:t>
            </a:r>
          </a:p>
          <a:p>
            <a:endParaRPr lang="en-US" dirty="0"/>
          </a:p>
        </p:txBody>
      </p:sp>
    </p:spTree>
    <p:extLst>
      <p:ext uri="{BB962C8B-B14F-4D97-AF65-F5344CB8AC3E}">
        <p14:creationId xmlns:p14="http://schemas.microsoft.com/office/powerpoint/2010/main" val="275495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79AE7-79F7-FE8E-0BCD-8F6B43CEA03F}"/>
              </a:ext>
            </a:extLst>
          </p:cNvPr>
          <p:cNvSpPr>
            <a:spLocks noGrp="1"/>
          </p:cNvSpPr>
          <p:nvPr>
            <p:ph type="title"/>
          </p:nvPr>
        </p:nvSpPr>
        <p:spPr/>
        <p:txBody>
          <a:bodyPr/>
          <a:lstStyle/>
          <a:p>
            <a:r>
              <a:rPr lang="en-US" dirty="0"/>
              <a:t>DMC Mission</a:t>
            </a:r>
          </a:p>
        </p:txBody>
      </p:sp>
      <p:sp>
        <p:nvSpPr>
          <p:cNvPr id="8" name="Content Placeholder 1">
            <a:extLst>
              <a:ext uri="{FF2B5EF4-FFF2-40B4-BE49-F238E27FC236}">
                <a16:creationId xmlns:a16="http://schemas.microsoft.com/office/drawing/2014/main" id="{0137C8F8-E534-F0E1-981B-361E863DD9B7}"/>
              </a:ext>
            </a:extLst>
          </p:cNvPr>
          <p:cNvSpPr txBox="1">
            <a:spLocks/>
          </p:cNvSpPr>
          <p:nvPr/>
        </p:nvSpPr>
        <p:spPr>
          <a:xfrm>
            <a:off x="952500" y="1447800"/>
            <a:ext cx="10287000" cy="4481762"/>
          </a:xfrm>
          <a:prstGeom prst="rect">
            <a:avLst/>
          </a:prstGeom>
          <a:solidFill>
            <a:sysClr val="window" lastClr="FFFFFF"/>
          </a:solidFill>
          <a:ln w="25400" cap="flat" cmpd="sng" algn="ctr">
            <a:solidFill>
              <a:srgbClr val="003F72"/>
            </a:solidFill>
            <a:prstDash val="solid"/>
          </a:ln>
          <a:effectLst/>
        </p:spPr>
        <p:txBody>
          <a:bodyPr/>
          <a:lstStyle>
            <a:lvl1pPr marL="257175" indent="-257175" algn="l" defTabSz="342900" rtl="0" eaLnBrk="1" latinLnBrk="0" hangingPunct="1">
              <a:spcBef>
                <a:spcPct val="20000"/>
              </a:spcBef>
              <a:buFont typeface="Arial"/>
              <a:buChar char="•"/>
              <a:defRPr sz="2400" kern="1200">
                <a:solidFill>
                  <a:schemeClr val="dk1"/>
                </a:solidFill>
                <a:latin typeface="+mn-lt"/>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Courier New" panose="02070309020205020404" pitchFamily="49" charset="0"/>
              <a:buChar char="o"/>
              <a:defRPr sz="2100" kern="1200">
                <a:solidFill>
                  <a:schemeClr val="dk1"/>
                </a:solidFill>
                <a:latin typeface="+mn-lt"/>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dk1"/>
                </a:solidFill>
                <a:latin typeface="+mn-lt"/>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Courier New" panose="02070309020205020404" pitchFamily="49" charset="0"/>
              <a:buChar char="o"/>
              <a:defRPr sz="1500" kern="1200">
                <a:solidFill>
                  <a:schemeClr val="dk1"/>
                </a:solidFill>
                <a:latin typeface="+mn-lt"/>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panose="020B0604020202020204" pitchFamily="34" charset="0"/>
              <a:buChar char="•"/>
              <a:defRPr sz="1500" kern="1200">
                <a:solidFill>
                  <a:schemeClr val="dk1"/>
                </a:solidFill>
                <a:latin typeface="+mn-lt"/>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marR="0" lvl="0" indent="0" algn="ctr" defTabSz="914400" fontAlgn="auto">
              <a:lnSpc>
                <a:spcPct val="100000"/>
              </a:lnSpc>
              <a:spcAft>
                <a:spcPts val="0"/>
              </a:spcAft>
              <a:buClrTx/>
              <a:buSzTx/>
              <a:buNone/>
              <a:tabLst/>
              <a:defRPr/>
            </a:pPr>
            <a:r>
              <a:rPr lang="en-US" sz="4400" b="1" dirty="0">
                <a:solidFill>
                  <a:srgbClr val="002060"/>
                </a:solidFill>
                <a:latin typeface="Arial" panose="020B0604020202020204" pitchFamily="34" charset="0"/>
              </a:rPr>
              <a:t>Provide distinctive, high quality accounts receivable services through a compassionate and value-added approach, empowering our stakeholders to focus on core missions.</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17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3FB-A07E-155C-0191-84318660E6A0}"/>
              </a:ext>
            </a:extLst>
          </p:cNvPr>
          <p:cNvSpPr>
            <a:spLocks noGrp="1"/>
          </p:cNvSpPr>
          <p:nvPr>
            <p:ph type="title"/>
          </p:nvPr>
        </p:nvSpPr>
        <p:spPr/>
        <p:txBody>
          <a:bodyPr/>
          <a:lstStyle/>
          <a:p>
            <a:r>
              <a:rPr lang="en-US" dirty="0"/>
              <a:t>DGIB Updates: DMC Systems</a:t>
            </a:r>
          </a:p>
        </p:txBody>
      </p:sp>
      <p:sp>
        <p:nvSpPr>
          <p:cNvPr id="5" name="Content Placeholder 4">
            <a:extLst>
              <a:ext uri="{FF2B5EF4-FFF2-40B4-BE49-F238E27FC236}">
                <a16:creationId xmlns:a16="http://schemas.microsoft.com/office/drawing/2014/main" id="{0A28EB20-5C4B-55B3-484E-AE9D685FF912}"/>
              </a:ext>
            </a:extLst>
          </p:cNvPr>
          <p:cNvSpPr>
            <a:spLocks noGrp="1"/>
          </p:cNvSpPr>
          <p:nvPr>
            <p:ph idx="1"/>
          </p:nvPr>
        </p:nvSpPr>
        <p:spPr>
          <a:xfrm>
            <a:off x="609600" y="1600205"/>
            <a:ext cx="10972800" cy="4525963"/>
          </a:xfrm>
        </p:spPr>
        <p:txBody>
          <a:bodyPr>
            <a:normAutofit fontScale="92500" lnSpcReduction="10000"/>
          </a:bodyPr>
          <a:lstStyle/>
          <a:p>
            <a:r>
              <a:rPr lang="en-US" sz="2800" dirty="0">
                <a:solidFill>
                  <a:srgbClr val="002060"/>
                </a:solidFill>
                <a:latin typeface="Arial" panose="020B0604020202020204" pitchFamily="34" charset="0"/>
                <a:cs typeface="Arial" panose="020B0604020202020204" pitchFamily="34" charset="0"/>
              </a:rPr>
              <a:t>Remaining school debt issues related to TOE students resolved</a:t>
            </a:r>
          </a:p>
          <a:p>
            <a:pPr marL="0" indent="0">
              <a:buNone/>
            </a:pP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Work around is available for most instances of debts showing in VBA system but not in DMC system</a:t>
            </a:r>
          </a:p>
          <a:p>
            <a:pPr marL="0" indent="0">
              <a:buNone/>
            </a:pP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Some fixes are still pending- suspended debts will still appear on debt lists but are not being collected</a:t>
            </a:r>
          </a:p>
          <a:p>
            <a:pPr marL="0" indent="0">
              <a:buNone/>
            </a:pP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Most debt issues still pending resolution involve debts not displaying for the correct facility code in the DMC system</a:t>
            </a:r>
          </a:p>
          <a:p>
            <a:pPr lvl="1"/>
            <a:r>
              <a:rPr lang="en-US" sz="2400" dirty="0">
                <a:solidFill>
                  <a:srgbClr val="002060"/>
                </a:solidFill>
                <a:latin typeface="Arial" panose="020B0604020202020204" pitchFamily="34" charset="0"/>
                <a:cs typeface="Arial" panose="020B0604020202020204" pitchFamily="34" charset="0"/>
              </a:rPr>
              <a:t> We are unable to issue debt letters when this is the case</a:t>
            </a:r>
          </a:p>
          <a:p>
            <a:endParaRPr lang="en-US" sz="3400" b="0" i="0" dirty="0">
              <a:solidFill>
                <a:srgbClr val="000000"/>
              </a:solidFill>
              <a:effectLst/>
              <a:latin typeface="arial" panose="020B0604020202020204" pitchFamily="34" charset="0"/>
            </a:endParaRPr>
          </a:p>
          <a:p>
            <a:pPr marL="0" indent="0" algn="l">
              <a:buNone/>
            </a:pPr>
            <a:endParaRPr lang="en-US" dirty="0"/>
          </a:p>
        </p:txBody>
      </p:sp>
    </p:spTree>
    <p:extLst>
      <p:ext uri="{BB962C8B-B14F-4D97-AF65-F5344CB8AC3E}">
        <p14:creationId xmlns:p14="http://schemas.microsoft.com/office/powerpoint/2010/main" val="25197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F446-2647-4E8C-1C3C-3D4F6235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EDC2E-3735-7AF7-1F46-DF70D6468D4E}"/>
              </a:ext>
            </a:extLst>
          </p:cNvPr>
          <p:cNvSpPr>
            <a:spLocks noGrp="1"/>
          </p:cNvSpPr>
          <p:nvPr>
            <p:ph type="title"/>
          </p:nvPr>
        </p:nvSpPr>
        <p:spPr>
          <a:xfrm>
            <a:off x="1600200" y="228605"/>
            <a:ext cx="9982200" cy="685801"/>
          </a:xfrm>
        </p:spPr>
        <p:txBody>
          <a:bodyPr/>
          <a:lstStyle/>
          <a:p>
            <a:r>
              <a:rPr lang="en-US" sz="4000" dirty="0"/>
              <a:t>Update to Education Debt Identification</a:t>
            </a:r>
          </a:p>
        </p:txBody>
      </p:sp>
      <p:sp>
        <p:nvSpPr>
          <p:cNvPr id="7" name="Content Placeholder 5">
            <a:extLst>
              <a:ext uri="{FF2B5EF4-FFF2-40B4-BE49-F238E27FC236}">
                <a16:creationId xmlns:a16="http://schemas.microsoft.com/office/drawing/2014/main" id="{41CC85AB-936E-E0CB-63FB-AF62632045CE}"/>
              </a:ext>
            </a:extLst>
          </p:cNvPr>
          <p:cNvSpPr>
            <a:spLocks noGrp="1"/>
          </p:cNvSpPr>
          <p:nvPr>
            <p:ph idx="1"/>
          </p:nvPr>
        </p:nvSpPr>
        <p:spPr>
          <a:xfrm>
            <a:off x="609600" y="1600205"/>
            <a:ext cx="10972800" cy="4525963"/>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DMC has transitioned from using VA File Number or SSN to a debt specific Receivable ID (RID) to improve security</a:t>
            </a:r>
          </a:p>
          <a:p>
            <a:pPr marL="0" indent="0">
              <a:buNone/>
            </a:pPr>
            <a:endParaRPr lang="en-US" sz="12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The RID is displayed on education debt letters in the file number field at the top right. You will know it is the RID if the entire number is visible (file numbers only showed the last four digits when displayed in this space). </a:t>
            </a:r>
          </a:p>
          <a:p>
            <a:pPr marL="0" indent="0">
              <a:buNone/>
            </a:pPr>
            <a:r>
              <a:rPr lang="en-US" b="1" dirty="0">
                <a:solidFill>
                  <a:srgbClr val="002060"/>
                </a:solidFill>
                <a:latin typeface="Arial" panose="020B0604020202020204" pitchFamily="34" charset="0"/>
                <a:cs typeface="Arial" panose="020B0604020202020204" pitchFamily="34" charset="0"/>
              </a:rPr>
              <a:t>    </a:t>
            </a:r>
          </a:p>
          <a:p>
            <a:endParaRPr lang="en-US" b="1" dirty="0">
              <a:solidFill>
                <a:srgbClr val="002060"/>
              </a:solidFill>
              <a:latin typeface="Arial" panose="020B0604020202020204" pitchFamily="34" charset="0"/>
              <a:cs typeface="Arial" panose="020B0604020202020204" pitchFamily="34" charset="0"/>
            </a:endParaRPr>
          </a:p>
          <a:p>
            <a:pPr marL="0" indent="0">
              <a:buNone/>
            </a:pPr>
            <a:endParaRPr lang="en-US"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6C73C77-22C5-1A14-87F2-B965663F65C5}"/>
              </a:ext>
            </a:extLst>
          </p:cNvPr>
          <p:cNvPicPr>
            <a:picLocks noChangeAspect="1"/>
          </p:cNvPicPr>
          <p:nvPr/>
        </p:nvPicPr>
        <p:blipFill>
          <a:blip r:embed="rId3"/>
          <a:stretch>
            <a:fillRect/>
          </a:stretch>
        </p:blipFill>
        <p:spPr>
          <a:xfrm>
            <a:off x="3014233" y="3962400"/>
            <a:ext cx="6163535" cy="2133898"/>
          </a:xfrm>
          <a:prstGeom prst="rect">
            <a:avLst/>
          </a:prstGeom>
        </p:spPr>
      </p:pic>
    </p:spTree>
    <p:extLst>
      <p:ext uri="{BB962C8B-B14F-4D97-AF65-F5344CB8AC3E}">
        <p14:creationId xmlns:p14="http://schemas.microsoft.com/office/powerpoint/2010/main" val="231856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a:xfrm>
            <a:off x="1600200" y="228605"/>
            <a:ext cx="9982200" cy="685801"/>
          </a:xfrm>
        </p:spPr>
        <p:txBody>
          <a:bodyPr/>
          <a:lstStyle/>
          <a:p>
            <a:r>
              <a:rPr lang="en-US" sz="4000" dirty="0"/>
              <a:t>RID and Pay.va.gov  </a:t>
            </a:r>
          </a:p>
        </p:txBody>
      </p:sp>
      <p:sp>
        <p:nvSpPr>
          <p:cNvPr id="7" name="Content Placeholder 5">
            <a:extLst>
              <a:ext uri="{FF2B5EF4-FFF2-40B4-BE49-F238E27FC236}">
                <a16:creationId xmlns:a16="http://schemas.microsoft.com/office/drawing/2014/main" id="{F41C160C-BCBC-E032-9CC5-8544BC381F76}"/>
              </a:ext>
            </a:extLst>
          </p:cNvPr>
          <p:cNvSpPr>
            <a:spLocks noGrp="1"/>
          </p:cNvSpPr>
          <p:nvPr>
            <p:ph idx="1"/>
          </p:nvPr>
        </p:nvSpPr>
        <p:spPr>
          <a:xfrm>
            <a:off x="609600" y="1600205"/>
            <a:ext cx="10972800" cy="4525963"/>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Receivable ID is required instead of File number on pay.va.gov for all education debts</a:t>
            </a:r>
          </a:p>
          <a:p>
            <a:r>
              <a:rPr lang="en-US" sz="2400" dirty="0">
                <a:solidFill>
                  <a:srgbClr val="002060"/>
                </a:solidFill>
                <a:latin typeface="Arial" panose="020B0604020202020204" pitchFamily="34" charset="0"/>
                <a:cs typeface="Arial" panose="020B0604020202020204" pitchFamily="34" charset="0"/>
              </a:rPr>
              <a:t>Pay.va.gov still looks the same, however RID will go in place of the file number for education debts</a:t>
            </a:r>
          </a:p>
          <a:p>
            <a:r>
              <a:rPr lang="en-US" sz="2400" dirty="0">
                <a:solidFill>
                  <a:srgbClr val="002060"/>
                </a:solidFill>
                <a:latin typeface="Arial" panose="020B0604020202020204" pitchFamily="34" charset="0"/>
                <a:cs typeface="Arial" panose="020B0604020202020204" pitchFamily="34" charset="0"/>
              </a:rPr>
              <a:t>If a debtor has multiple EDU debts, they must make individual payments per RID </a:t>
            </a:r>
          </a:p>
          <a:p>
            <a:endParaRPr lang="en-US" sz="2400" dirty="0">
              <a:solidFill>
                <a:srgbClr val="002060"/>
              </a:solidFill>
              <a:latin typeface="Arial" panose="020B0604020202020204" pitchFamily="34" charset="0"/>
              <a:cs typeface="Arial" panose="020B0604020202020204" pitchFamily="34" charset="0"/>
            </a:endParaRPr>
          </a:p>
          <a:p>
            <a:endParaRPr lang="en-US" sz="2400" dirty="0">
              <a:solidFill>
                <a:srgbClr val="002060"/>
              </a:solidFill>
              <a:latin typeface="Arial" panose="020B0604020202020204" pitchFamily="34" charset="0"/>
              <a:cs typeface="Arial" panose="020B0604020202020204" pitchFamily="34" charset="0"/>
            </a:endParaRPr>
          </a:p>
          <a:p>
            <a:pPr marL="0" indent="0">
              <a:buNone/>
            </a:pPr>
            <a:endParaRPr lang="en-US" sz="24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CA17EA-479E-904A-7A17-DD9EE5D81047}"/>
              </a:ext>
            </a:extLst>
          </p:cNvPr>
          <p:cNvPicPr>
            <a:picLocks noChangeAspect="1"/>
          </p:cNvPicPr>
          <p:nvPr/>
        </p:nvPicPr>
        <p:blipFill>
          <a:blip r:embed="rId3"/>
          <a:stretch>
            <a:fillRect/>
          </a:stretch>
        </p:blipFill>
        <p:spPr>
          <a:xfrm>
            <a:off x="1737360" y="3983095"/>
            <a:ext cx="8597087" cy="2125288"/>
          </a:xfrm>
          <a:prstGeom prst="rect">
            <a:avLst/>
          </a:prstGeom>
        </p:spPr>
      </p:pic>
    </p:spTree>
    <p:extLst>
      <p:ext uri="{BB962C8B-B14F-4D97-AF65-F5344CB8AC3E}">
        <p14:creationId xmlns:p14="http://schemas.microsoft.com/office/powerpoint/2010/main" val="148770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7A91-4006-F632-5171-B71B905A9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00729-DAEE-7F2B-5124-263DBC06355B}"/>
              </a:ext>
            </a:extLst>
          </p:cNvPr>
          <p:cNvSpPr>
            <a:spLocks noGrp="1"/>
          </p:cNvSpPr>
          <p:nvPr>
            <p:ph type="title"/>
          </p:nvPr>
        </p:nvSpPr>
        <p:spPr>
          <a:xfrm>
            <a:off x="1600200" y="228605"/>
            <a:ext cx="9982200" cy="685801"/>
          </a:xfrm>
        </p:spPr>
        <p:txBody>
          <a:bodyPr/>
          <a:lstStyle/>
          <a:p>
            <a:r>
              <a:rPr lang="en-US" sz="4000" dirty="0"/>
              <a:t>Additional RID Reminders</a:t>
            </a:r>
          </a:p>
        </p:txBody>
      </p:sp>
      <p:sp>
        <p:nvSpPr>
          <p:cNvPr id="7" name="Content Placeholder 5">
            <a:extLst>
              <a:ext uri="{FF2B5EF4-FFF2-40B4-BE49-F238E27FC236}">
                <a16:creationId xmlns:a16="http://schemas.microsoft.com/office/drawing/2014/main" id="{C220DB1B-2644-4178-1162-E114436874B8}"/>
              </a:ext>
            </a:extLst>
          </p:cNvPr>
          <p:cNvSpPr>
            <a:spLocks noGrp="1"/>
          </p:cNvSpPr>
          <p:nvPr>
            <p:ph idx="1"/>
          </p:nvPr>
        </p:nvSpPr>
        <p:spPr>
          <a:xfrm>
            <a:off x="609600" y="1600205"/>
            <a:ext cx="10972800" cy="4525963"/>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If a school needs assistance identifying their Receivable IDs for debts:</a:t>
            </a:r>
          </a:p>
          <a:p>
            <a:pPr lvl="1"/>
            <a:r>
              <a:rPr lang="en-US" sz="2400" dirty="0">
                <a:solidFill>
                  <a:srgbClr val="002060"/>
                </a:solidFill>
                <a:latin typeface="Arial" panose="020B0604020202020204" pitchFamily="34" charset="0"/>
                <a:cs typeface="Arial" panose="020B0604020202020204" pitchFamily="34" charset="0"/>
              </a:rPr>
              <a:t>Request a debt list by facility code in AVA (now includes RIDs)</a:t>
            </a:r>
          </a:p>
          <a:p>
            <a:endParaRPr lang="en-US" sz="2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Student debts for books, tuition, Chapter 30, 1606, and Chapter 35 payments are also identified by RID</a:t>
            </a:r>
          </a:p>
          <a:p>
            <a:endParaRPr lang="en-US" sz="2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DMC recommends including the RID on all correspondence and payments:</a:t>
            </a:r>
          </a:p>
          <a:p>
            <a:pPr lvl="1"/>
            <a:r>
              <a:rPr lang="en-US" sz="2000" dirty="0">
                <a:solidFill>
                  <a:srgbClr val="002060"/>
                </a:solidFill>
                <a:latin typeface="Arial" panose="020B0604020202020204" pitchFamily="34" charset="0"/>
                <a:cs typeface="Arial" panose="020B0604020202020204" pitchFamily="34" charset="0"/>
              </a:rPr>
              <a:t> Ask VA (AVA) inquiries</a:t>
            </a:r>
          </a:p>
          <a:p>
            <a:pPr lvl="1"/>
            <a:r>
              <a:rPr lang="en-US" sz="2000" dirty="0">
                <a:solidFill>
                  <a:srgbClr val="002060"/>
                </a:solidFill>
                <a:latin typeface="Arial" panose="020B0604020202020204" pitchFamily="34" charset="0"/>
                <a:cs typeface="Arial" panose="020B0604020202020204" pitchFamily="34" charset="0"/>
              </a:rPr>
              <a:t>Check payments (stub contains RID but suggested to put RID on checks)</a:t>
            </a:r>
          </a:p>
          <a:p>
            <a:pPr lvl="1"/>
            <a:r>
              <a:rPr lang="en-US" sz="2000" dirty="0">
                <a:solidFill>
                  <a:srgbClr val="002060"/>
                </a:solidFill>
                <a:latin typeface="Arial" panose="020B0604020202020204" pitchFamily="34" charset="0"/>
                <a:cs typeface="Arial" panose="020B0604020202020204" pitchFamily="34" charset="0"/>
              </a:rPr>
              <a:t>Students should include RID when submitting VA Form 5655 Financial Status Report (FSR) or other documents to DMC</a:t>
            </a:r>
          </a:p>
        </p:txBody>
      </p:sp>
    </p:spTree>
    <p:extLst>
      <p:ext uri="{BB962C8B-B14F-4D97-AF65-F5344CB8AC3E}">
        <p14:creationId xmlns:p14="http://schemas.microsoft.com/office/powerpoint/2010/main" val="97245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C8B5-A703-B6BA-8D28-11D2EE51E8BD}"/>
              </a:ext>
            </a:extLst>
          </p:cNvPr>
          <p:cNvSpPr>
            <a:spLocks noGrp="1"/>
          </p:cNvSpPr>
          <p:nvPr>
            <p:ph type="title"/>
          </p:nvPr>
        </p:nvSpPr>
        <p:spPr/>
        <p:txBody>
          <a:bodyPr/>
          <a:lstStyle/>
          <a:p>
            <a:r>
              <a:rPr lang="en-US" dirty="0"/>
              <a:t>Debt Establishment</a:t>
            </a:r>
          </a:p>
        </p:txBody>
      </p:sp>
      <p:graphicFrame>
        <p:nvGraphicFramePr>
          <p:cNvPr id="4" name="Content Placeholder 3">
            <a:extLst>
              <a:ext uri="{FF2B5EF4-FFF2-40B4-BE49-F238E27FC236}">
                <a16:creationId xmlns:a16="http://schemas.microsoft.com/office/drawing/2014/main" id="{0B12CA17-B1A8-F443-9265-14E6A98EEFCB}"/>
              </a:ext>
            </a:extLst>
          </p:cNvPr>
          <p:cNvGraphicFramePr>
            <a:graphicFrameLocks/>
          </p:cNvGraphicFramePr>
          <p:nvPr>
            <p:extLst>
              <p:ext uri="{D42A27DB-BD31-4B8C-83A1-F6EECF244321}">
                <p14:modId xmlns:p14="http://schemas.microsoft.com/office/powerpoint/2010/main" val="1498116016"/>
              </p:ext>
            </p:extLst>
          </p:nvPr>
        </p:nvGraphicFramePr>
        <p:xfrm>
          <a:off x="1828800" y="1219200"/>
          <a:ext cx="8585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823167"/>
      </p:ext>
    </p:extLst>
  </p:cSld>
  <p:clrMapOvr>
    <a:masterClrMapping/>
  </p:clrMapOvr>
</p:sld>
</file>

<file path=ppt/theme/theme1.xml><?xml version="1.0" encoding="utf-8"?>
<a:theme xmlns:a="http://schemas.openxmlformats.org/drawingml/2006/main" name="VHA Prim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HA Primary Template  -  Read-Only" id="{10DFCCDE-E1F8-401A-99FE-FDE939572516}" vid="{F206315E-B5A9-4056-97D1-502A71C821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BE15117F91B44BA8D931ACDFA3B635" ma:contentTypeVersion="4" ma:contentTypeDescription="Create a new document." ma:contentTypeScope="" ma:versionID="cc28218e402501111b3b221114bd95ec">
  <xsd:schema xmlns:xsd="http://www.w3.org/2001/XMLSchema" xmlns:xs="http://www.w3.org/2001/XMLSchema" xmlns:p="http://schemas.microsoft.com/office/2006/metadata/properties" xmlns:ns2="d184f958-fb77-447e-8fb3-0cb8912259a6" xmlns:ns3="41d05a20-09a8-4fb4-9ca7-381b629645ca" targetNamespace="http://schemas.microsoft.com/office/2006/metadata/properties" ma:root="true" ma:fieldsID="961877be939eb6c1567665609d6057bb" ns2:_="" ns3:_="">
    <xsd:import namespace="d184f958-fb77-447e-8fb3-0cb8912259a6"/>
    <xsd:import namespace="41d05a20-09a8-4fb4-9ca7-381b629645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4f958-fb77-447e-8fb3-0cb891225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d05a20-09a8-4fb4-9ca7-381b629645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200BA-E93B-4ED1-8CE5-39F3952861B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1d05a20-09a8-4fb4-9ca7-381b629645ca"/>
    <ds:schemaRef ds:uri="d184f958-fb77-447e-8fb3-0cb8912259a6"/>
    <ds:schemaRef ds:uri="http://www.w3.org/XML/1998/namespace"/>
  </ds:schemaRefs>
</ds:datastoreItem>
</file>

<file path=customXml/itemProps2.xml><?xml version="1.0" encoding="utf-8"?>
<ds:datastoreItem xmlns:ds="http://schemas.openxmlformats.org/officeDocument/2006/customXml" ds:itemID="{731ADF72-D84A-40FD-BF7B-F37CD516397C}">
  <ds:schemaRefs>
    <ds:schemaRef ds:uri="http://schemas.microsoft.com/sharepoint/v3/contenttype/forms"/>
  </ds:schemaRefs>
</ds:datastoreItem>
</file>

<file path=customXml/itemProps3.xml><?xml version="1.0" encoding="utf-8"?>
<ds:datastoreItem xmlns:ds="http://schemas.openxmlformats.org/officeDocument/2006/customXml" ds:itemID="{85695357-1E21-431D-9097-ABCC07602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4f958-fb77-447e-8fb3-0cb8912259a6"/>
    <ds:schemaRef ds:uri="41d05a20-09a8-4fb4-9ca7-381b62964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VHA Primary PowerPoint Template</Template>
  <TotalTime>2485</TotalTime>
  <Words>2415</Words>
  <Application>Microsoft Office PowerPoint</Application>
  <PresentationFormat>Widescreen</PresentationFormat>
  <Paragraphs>388</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Arial</vt:lpstr>
      <vt:lpstr>Calibri</vt:lpstr>
      <vt:lpstr>Courier New</vt:lpstr>
      <vt:lpstr>Georgia</vt:lpstr>
      <vt:lpstr>VHA Primary Template</vt:lpstr>
      <vt:lpstr>VA Debt Management Center (DMC)</vt:lpstr>
      <vt:lpstr>Agenda</vt:lpstr>
      <vt:lpstr>Organization Chart</vt:lpstr>
      <vt:lpstr>DMC Mission</vt:lpstr>
      <vt:lpstr>DGIB Updates: DMC Systems</vt:lpstr>
      <vt:lpstr>Update to Education Debt Identification</vt:lpstr>
      <vt:lpstr>RID and Pay.va.gov  </vt:lpstr>
      <vt:lpstr>Additional RID Reminders</vt:lpstr>
      <vt:lpstr>Debt Establishment</vt:lpstr>
      <vt:lpstr>Debt Establishment</vt:lpstr>
      <vt:lpstr>Debt Establishment Reasons</vt:lpstr>
      <vt:lpstr>Debt Establishment Reasons</vt:lpstr>
      <vt:lpstr>Debt Establishment Reasons</vt:lpstr>
      <vt:lpstr>School Debt Example</vt:lpstr>
      <vt:lpstr>School Debt Example continued</vt:lpstr>
      <vt:lpstr>Preventing School Debts</vt:lpstr>
      <vt:lpstr>School Debt Collection Process</vt:lpstr>
      <vt:lpstr>School Options</vt:lpstr>
      <vt:lpstr>How to Pay a Debt</vt:lpstr>
      <vt:lpstr>How to Pay a Debt on www.pay.va.gov</vt:lpstr>
      <vt:lpstr>Ask VA (AVA)- for School Inquiries</vt:lpstr>
      <vt:lpstr>Ask VA (AVA) for School Inquiries</vt:lpstr>
      <vt:lpstr>Requesting a debt list in AVA</vt:lpstr>
      <vt:lpstr>DMC School Official Debt Line</vt:lpstr>
      <vt:lpstr>Student Options</vt:lpstr>
      <vt:lpstr>VA Debt Portal for Veterans</vt:lpstr>
      <vt:lpstr>Treasury Overview Debt Collection Tools</vt:lpstr>
      <vt:lpstr>Become a Debt Superstar (Contact DMC)</vt:lpstr>
      <vt:lpstr>Issue Not Getting Resolved</vt:lpstr>
      <vt:lpstr>DMC Presentation Survey</vt:lpstr>
      <vt:lpstr>PowerPoint Presentation</vt:lpstr>
      <vt:lpstr>Deduction Codes for School Debts</vt:lpstr>
      <vt:lpstr>Example of Congruent Offset</vt:lpstr>
      <vt:lpstr>Debt Establishment: Compliance Survey</vt:lpstr>
      <vt:lpstr>Tips for School Inquiries</vt:lpstr>
      <vt:lpstr>How to Contact TOP</vt:lpstr>
      <vt:lpstr>When to Contact TOP vs. DMC</vt:lpstr>
      <vt:lpstr>TOP Letter Example</vt:lpstr>
      <vt:lpstr>Federal Debt Collection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Schmieder, Joe A</dc:creator>
  <cp:lastModifiedBy>Haselberger, Nicole J. (DMC St. Paul)</cp:lastModifiedBy>
  <cp:revision>32</cp:revision>
  <dcterms:created xsi:type="dcterms:W3CDTF">2023-10-12T23:25:23Z</dcterms:created>
  <dcterms:modified xsi:type="dcterms:W3CDTF">2026-03-17T21:56:28Z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0x010100EABE15117F91B44BA8D931ACDFA3B635</vt:lpwstr>
  </property>
</Properties>
</file>