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39"/>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x="18288000" cy="10287000"/>
  <p:notesSz cx="6858000" cy="9144000"/>
  <p:embeddedFontLst>
    <p:embeddedFont>
      <p:font typeface="Avenir Bold" charset="1" panose="020B0703020203020204"/>
      <p:regular r:id="rId36"/>
    </p:embeddedFont>
    <p:embeddedFont>
      <p:font typeface="Avenir Italics" charset="1" panose="020B0503020203090204"/>
      <p:regular r:id="rId37"/>
    </p:embeddedFont>
    <p:embeddedFont>
      <p:font typeface="Avenir" charset="1" panose="020B0503020203020204"/>
      <p:regular r:id="rId38"/>
    </p:embeddedFont>
    <p:embeddedFont>
      <p:font typeface="Lilita One" charset="1" panose="02000000000000000000"/>
      <p:regular r:id="rId50"/>
    </p:embeddedFont>
    <p:embeddedFont>
      <p:font typeface="Montserrat" charset="1" panose="00000500000000000000"/>
      <p:regular r:id="rId51"/>
    </p:embeddedFont>
    <p:embeddedFont>
      <p:font typeface="Montserrat Medium" charset="1" panose="00000600000000000000"/>
      <p:regular r:id="rId52"/>
    </p:embeddedFont>
    <p:embeddedFont>
      <p:font typeface="Pluma" charset="1" panose="00000000000000000000"/>
      <p:regular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slides/slide28.xml" Type="http://schemas.openxmlformats.org/officeDocument/2006/relationships/slide"/><Relationship Id="rId34" Target="slides/slide29.xml" Type="http://schemas.openxmlformats.org/officeDocument/2006/relationships/slide"/><Relationship Id="rId35" Target="slides/slide30.xml" Type="http://schemas.openxmlformats.org/officeDocument/2006/relationships/slide"/><Relationship Id="rId36" Target="fonts/font36.fntdata" Type="http://schemas.openxmlformats.org/officeDocument/2006/relationships/font"/><Relationship Id="rId37" Target="fonts/font37.fntdata" Type="http://schemas.openxmlformats.org/officeDocument/2006/relationships/font"/><Relationship Id="rId38" Target="fonts/font38.fntdata" Type="http://schemas.openxmlformats.org/officeDocument/2006/relationships/font"/><Relationship Id="rId39" Target="notesMasters/notesMaster1.xml" Type="http://schemas.openxmlformats.org/officeDocument/2006/relationships/notesMaster"/><Relationship Id="rId4" Target="theme/theme1.xml" Type="http://schemas.openxmlformats.org/officeDocument/2006/relationships/theme"/><Relationship Id="rId40" Target="theme/theme2.xml" Type="http://schemas.openxmlformats.org/officeDocument/2006/relationships/theme"/><Relationship Id="rId41" Target="notesSlides/notesSlide1.xml" Type="http://schemas.openxmlformats.org/officeDocument/2006/relationships/notesSlide"/><Relationship Id="rId42" Target="notesSlides/notesSlide2.xml" Type="http://schemas.openxmlformats.org/officeDocument/2006/relationships/notesSlide"/><Relationship Id="rId43" Target="notesSlides/notesSlide3.xml" Type="http://schemas.openxmlformats.org/officeDocument/2006/relationships/notesSlide"/><Relationship Id="rId44" Target="notesSlides/notesSlide4.xml" Type="http://schemas.openxmlformats.org/officeDocument/2006/relationships/notesSlide"/><Relationship Id="rId45" Target="notesSlides/notesSlide5.xml" Type="http://schemas.openxmlformats.org/officeDocument/2006/relationships/notesSlide"/><Relationship Id="rId46" Target="notesSlides/notesSlide6.xml" Type="http://schemas.openxmlformats.org/officeDocument/2006/relationships/notesSlide"/><Relationship Id="rId47" Target="notesSlides/notesSlide7.xml" Type="http://schemas.openxmlformats.org/officeDocument/2006/relationships/notesSlide"/><Relationship Id="rId48" Target="notesSlides/notesSlide8.xml" Type="http://schemas.openxmlformats.org/officeDocument/2006/relationships/notesSlide"/><Relationship Id="rId49" Target="notesSlides/notesSlide9.xml" Type="http://schemas.openxmlformats.org/officeDocument/2006/relationships/notesSlide"/><Relationship Id="rId5" Target="tableStyles.xml" Type="http://schemas.openxmlformats.org/officeDocument/2006/relationships/tableStyles"/><Relationship Id="rId50" Target="fonts/font50.fntdata" Type="http://schemas.openxmlformats.org/officeDocument/2006/relationships/font"/><Relationship Id="rId51" Target="fonts/font51.fntdata" Type="http://schemas.openxmlformats.org/officeDocument/2006/relationships/font"/><Relationship Id="rId52" Target="fonts/font52.fntdata" Type="http://schemas.openxmlformats.org/officeDocument/2006/relationships/font"/><Relationship Id="rId53" Target="fonts/font53.fntdata" Type="http://schemas.openxmlformats.org/officeDocument/2006/relationships/font"/><Relationship Id="rId54" Target="notesSlides/notesSlide10.xml" Type="http://schemas.openxmlformats.org/officeDocument/2006/relationships/notesSlide"/><Relationship Id="rId55" Target="notesSlides/notesSlide11.xml" Type="http://schemas.openxmlformats.org/officeDocument/2006/relationships/notesSlide"/><Relationship Id="rId56" Target="notesSlides/notesSlide12.xml" Type="http://schemas.openxmlformats.org/officeDocument/2006/relationships/notesSlide"/><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8.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9.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0.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Promise Schools are FSU, Elizabeth City State, UNCP, and Western Carolina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False we request the forms to be returned no later than 5 business days</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Please follow our instagram for updates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Talk about tuition bill needing to be instate tuition and not out of state.</a:t>
            </a:r>
          </a:p>
          <a:p>
            <a:r>
              <a:rPr lang="en-US"/>
              <a:t/>
            </a:r>
          </a:p>
          <a:p>
            <a:r>
              <a:rPr lang="en-US"/>
              <a:t>Put residency website here for anyone who needs it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Talk about process of returning funds to the State?</a:t>
            </a:r>
          </a:p>
          <a:p>
            <a:r>
              <a:rPr lang="en-US"/>
              <a:t/>
            </a:r>
          </a:p>
          <a:p>
            <a:r>
              <a:rPr lang="en-US"/>
              <a:t>Letting VA rep know they wanna apply for NCTAP is not actually applying. The student must go to website to actually apply.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Deadline meaning end date by close of business which is 5pm.</a:t>
            </a:r>
          </a:p>
          <a:p>
            <a:r>
              <a:rPr lang="en-US"/>
              <a:t/>
            </a:r>
          </a:p>
          <a:p>
            <a:r>
              <a:rPr lang="en-US"/>
              <a:t>Please do not submit more than 1 application. If you made a mistake or need to make updates, email us to make changes. </a:t>
            </a:r>
          </a:p>
          <a:p>
            <a:r>
              <a:rPr lang="en-US"/>
              <a:t/>
            </a:r>
          </a:p>
          <a:p>
            <a:r>
              <a:rPr lang="en-US"/>
              <a:t>10 day notice emails are automatic and no action is needed if all supporting docs have already been submitted.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All EFT forms must be sent to Office of State Controller not to us at NCTAP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Remember only promise schools and community colleges are covered at 100%. All other schools are tuition only up to our cap. </a:t>
            </a:r>
          </a:p>
          <a:p>
            <a:r>
              <a:rPr lang="en-US"/>
              <a:t/>
            </a:r>
          </a:p>
          <a:p>
            <a:r>
              <a:rPr lang="en-US"/>
              <a:t>Undergrad 3240</a:t>
            </a:r>
          </a:p>
          <a:p>
            <a:r>
              <a:rPr lang="en-US"/>
              <a:t>Graduate 3360</a:t>
            </a:r>
          </a:p>
          <a:p>
            <a:r>
              <a:rPr lang="en-US"/>
              <a:t/>
            </a:r>
          </a:p>
          <a:p>
            <a:r>
              <a:rPr lang="en-US"/>
              <a:t>Fees will change based on state budget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please sign 2nd page where it says school POC. All signatures on the last page are for NCTAP only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When are award letters sent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Talk about recoupments and maybe certain cases where someone will commission out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24.png" Type="http://schemas.openxmlformats.org/officeDocument/2006/relationships/image"/><Relationship Id="rId4" Target="../media/image25.svg" Type="http://schemas.openxmlformats.org/officeDocument/2006/relationships/image"/><Relationship Id="rId5" Target="../media/image26.png" Type="http://schemas.openxmlformats.org/officeDocument/2006/relationships/image"/><Relationship Id="rId6" Target="../media/image27.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12.png" Type="http://schemas.openxmlformats.org/officeDocument/2006/relationships/image"/><Relationship Id="rId4" Target="../media/image13.svg" Type="http://schemas.openxmlformats.org/officeDocument/2006/relationships/image"/><Relationship Id="rId5" Target="../media/image28.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svg" Type="http://schemas.openxmlformats.org/officeDocument/2006/relationships/image"/><Relationship Id="rId4" Target="../media/image14.png" Type="http://schemas.openxmlformats.org/officeDocument/2006/relationships/image"/><Relationship Id="rId5" Target="../media/image15.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2.svg" Type="http://schemas.openxmlformats.org/officeDocument/2006/relationships/image"/><Relationship Id="rId2" Target="../notesSlides/notesSlide5.xml" Type="http://schemas.openxmlformats.org/officeDocument/2006/relationships/notesSlide"/><Relationship Id="rId3" Target="../media/image24.png" Type="http://schemas.openxmlformats.org/officeDocument/2006/relationships/image"/><Relationship Id="rId4" Target="../media/image25.svg" Type="http://schemas.openxmlformats.org/officeDocument/2006/relationships/image"/><Relationship Id="rId5" Target="../media/image26.png" Type="http://schemas.openxmlformats.org/officeDocument/2006/relationships/image"/><Relationship Id="rId6" Target="../media/image27.svg" Type="http://schemas.openxmlformats.org/officeDocument/2006/relationships/image"/><Relationship Id="rId7" Target="../media/image29.png" Type="http://schemas.openxmlformats.org/officeDocument/2006/relationships/image"/><Relationship Id="rId8" Target="../media/image30.png" Type="http://schemas.openxmlformats.org/officeDocument/2006/relationships/image"/><Relationship Id="rId9" Target="../media/image31.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svg" Type="http://schemas.openxmlformats.org/officeDocument/2006/relationships/image"/><Relationship Id="rId4" Target="../media/image33.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34.png" Type="http://schemas.openxmlformats.org/officeDocument/2006/relationships/image"/><Relationship Id="rId4" Target="../media/image35.svg" Type="http://schemas.openxmlformats.org/officeDocument/2006/relationships/image"/><Relationship Id="rId5" Target="../media/image24.png" Type="http://schemas.openxmlformats.org/officeDocument/2006/relationships/image"/><Relationship Id="rId6" Target="../media/image25.svg" Type="http://schemas.openxmlformats.org/officeDocument/2006/relationships/image"/><Relationship Id="rId7" Target="../media/image36.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4.png" Type="http://schemas.openxmlformats.org/officeDocument/2006/relationships/image"/><Relationship Id="rId3" Target="../media/image25.svg" Type="http://schemas.openxmlformats.org/officeDocument/2006/relationships/image"/><Relationship Id="rId4" Target="../media/image26.png" Type="http://schemas.openxmlformats.org/officeDocument/2006/relationships/image"/><Relationship Id="rId5" Target="../media/image27.svg" Type="http://schemas.openxmlformats.org/officeDocument/2006/relationships/image"/><Relationship Id="rId6" Target="../media/image37.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svg" Type="http://schemas.openxmlformats.org/officeDocument/2006/relationships/image"/><Relationship Id="rId4" Target="../media/image14.png" Type="http://schemas.openxmlformats.org/officeDocument/2006/relationships/image"/><Relationship Id="rId5" Target="../media/image15.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38.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svg" Type="http://schemas.openxmlformats.org/officeDocument/2006/relationships/image"/><Relationship Id="rId4" Target="../media/image39.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11.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40.png" Type="http://schemas.openxmlformats.org/officeDocument/2006/relationships/image"/><Relationship Id="rId4" Target="../media/image41.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42.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37.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svg" Type="http://schemas.openxmlformats.org/officeDocument/2006/relationships/image"/><Relationship Id="rId4" Target="../media/image14.png" Type="http://schemas.openxmlformats.org/officeDocument/2006/relationships/image"/><Relationship Id="rId5" Target="../media/image15.sv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15.sv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3.png" Type="http://schemas.openxmlformats.org/officeDocument/2006/relationships/image"/><Relationship Id="rId3" Target="../media/image44.svg" Type="http://schemas.openxmlformats.org/officeDocument/2006/relationships/image"/><Relationship Id="rId4" Target="../media/image45.png" Type="http://schemas.openxmlformats.org/officeDocument/2006/relationships/image"/><Relationship Id="rId5" Target="../media/image46.sv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3.png" Type="http://schemas.openxmlformats.org/officeDocument/2006/relationships/image"/><Relationship Id="rId3" Target="../media/image44.svg" Type="http://schemas.openxmlformats.org/officeDocument/2006/relationships/image"/><Relationship Id="rId4" Target="../media/image45.png" Type="http://schemas.openxmlformats.org/officeDocument/2006/relationships/image"/><Relationship Id="rId5" Target="../media/image46.sv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3.png" Type="http://schemas.openxmlformats.org/officeDocument/2006/relationships/image"/><Relationship Id="rId3" Target="../media/image44.svg" Type="http://schemas.openxmlformats.org/officeDocument/2006/relationships/image"/><Relationship Id="rId4" Target="../media/image45.png" Type="http://schemas.openxmlformats.org/officeDocument/2006/relationships/image"/><Relationship Id="rId5" Target="../media/image46.sv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43.png" Type="http://schemas.openxmlformats.org/officeDocument/2006/relationships/image"/><Relationship Id="rId4" Target="../media/image44.svg" Type="http://schemas.openxmlformats.org/officeDocument/2006/relationships/image"/><Relationship Id="rId5" Target="../media/image45.png" Type="http://schemas.openxmlformats.org/officeDocument/2006/relationships/image"/><Relationship Id="rId6" Target="../media/image46.sv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43.png" Type="http://schemas.openxmlformats.org/officeDocument/2006/relationships/image"/><Relationship Id="rId4" Target="../media/image44.svg" Type="http://schemas.openxmlformats.org/officeDocument/2006/relationships/image"/><Relationship Id="rId5" Target="../media/image45.png" Type="http://schemas.openxmlformats.org/officeDocument/2006/relationships/image"/><Relationship Id="rId6" Target="../media/image46.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12.png" Type="http://schemas.openxmlformats.org/officeDocument/2006/relationships/image"/><Relationship Id="rId4" Target="../media/image13.svg" Type="http://schemas.openxmlformats.org/officeDocument/2006/relationships/image"/><Relationship Id="rId5" Target="../media/image47.png" Type="http://schemas.openxmlformats.org/officeDocument/2006/relationships/image"/><Relationship Id="rId6" Target="../media/image48.svg" Type="http://schemas.openxmlformats.org/officeDocument/2006/relationships/image"/><Relationship Id="rId7" Target="../media/image14.png" Type="http://schemas.openxmlformats.org/officeDocument/2006/relationships/image"/><Relationship Id="rId8" Target="../media/image15.svg" Type="http://schemas.openxmlformats.org/officeDocument/2006/relationships/image"/><Relationship Id="rId9" Target="../media/image49.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svg" Type="http://schemas.openxmlformats.org/officeDocument/2006/relationships/image"/><Relationship Id="rId4" Target="../media/image14.png" Type="http://schemas.openxmlformats.org/officeDocument/2006/relationships/image"/><Relationship Id="rId5" Target="../media/image15.svg" Type="http://schemas.openxmlformats.org/officeDocument/2006/relationships/image"/><Relationship Id="rId6" Target="../media/image16.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17.png" Type="http://schemas.openxmlformats.org/officeDocument/2006/relationships/image"/><Relationship Id="rId7" Target="../media/image18.jpeg" Type="http://schemas.openxmlformats.org/officeDocument/2006/relationships/image"/><Relationship Id="rId8" Target="../media/image19.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2.png" Type="http://schemas.openxmlformats.org/officeDocument/2006/relationships/image"/><Relationship Id="rId4" Target="../media/image13.svg" Type="http://schemas.openxmlformats.org/officeDocument/2006/relationships/image"/><Relationship Id="rId5" Target="../media/image11.png" Type="http://schemas.openxmlformats.org/officeDocument/2006/relationships/image"/><Relationship Id="rId6" Target="../media/image20.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7.png" Type="http://schemas.openxmlformats.org/officeDocument/2006/relationships/image"/><Relationship Id="rId4" Target="../media/image8.svg" Type="http://schemas.openxmlformats.org/officeDocument/2006/relationships/image"/><Relationship Id="rId5" Target="../media/image21.png" Type="http://schemas.openxmlformats.org/officeDocument/2006/relationships/image"/><Relationship Id="rId6" Target="../media/image22.svg" Type="http://schemas.openxmlformats.org/officeDocument/2006/relationships/image"/><Relationship Id="rId7" Target="../media/image23.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svg" Type="http://schemas.openxmlformats.org/officeDocument/2006/relationships/image"/><Relationship Id="rId4" Target="../media/image14.png" Type="http://schemas.openxmlformats.org/officeDocument/2006/relationships/image"/><Relationship Id="rId5" Target="../media/image15.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E47373"/>
        </a:solidFill>
      </p:bgPr>
    </p:bg>
    <p:spTree>
      <p:nvGrpSpPr>
        <p:cNvPr id="1" name=""/>
        <p:cNvGrpSpPr/>
        <p:nvPr/>
      </p:nvGrpSpPr>
      <p:grpSpPr>
        <a:xfrm>
          <a:off x="0" y="0"/>
          <a:ext cx="0" cy="0"/>
          <a:chOff x="0" y="0"/>
          <a:chExt cx="0" cy="0"/>
        </a:xfrm>
      </p:grpSpPr>
      <p:grpSp>
        <p:nvGrpSpPr>
          <p:cNvPr name="Group 2" id="2"/>
          <p:cNvGrpSpPr/>
          <p:nvPr/>
        </p:nvGrpSpPr>
        <p:grpSpPr>
          <a:xfrm rot="0">
            <a:off x="1028700" y="1028700"/>
            <a:ext cx="16230600" cy="8229600"/>
            <a:chOff x="0" y="0"/>
            <a:chExt cx="4274726" cy="2167467"/>
          </a:xfrm>
        </p:grpSpPr>
        <p:sp>
          <p:nvSpPr>
            <p:cNvPr name="Freeform 3" id="3"/>
            <p:cNvSpPr/>
            <p:nvPr/>
          </p:nvSpPr>
          <p:spPr>
            <a:xfrm flipH="false" flipV="false" rot="0">
              <a:off x="0" y="0"/>
              <a:ext cx="4274726" cy="2167467"/>
            </a:xfrm>
            <a:custGeom>
              <a:avLst/>
              <a:gdLst/>
              <a:ahLst/>
              <a:cxnLst/>
              <a:rect r="r" b="b" t="t" l="l"/>
              <a:pathLst>
                <a:path h="2167467" w="4274726">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385FBF"/>
            </a:solidFill>
          </p:spPr>
        </p:sp>
        <p:sp>
          <p:nvSpPr>
            <p:cNvPr name="TextBox 4" id="4"/>
            <p:cNvSpPr txBox="true"/>
            <p:nvPr/>
          </p:nvSpPr>
          <p:spPr>
            <a:xfrm>
              <a:off x="0" y="-38100"/>
              <a:ext cx="4274726" cy="2205567"/>
            </a:xfrm>
            <a:prstGeom prst="rect">
              <a:avLst/>
            </a:prstGeom>
          </p:spPr>
          <p:txBody>
            <a:bodyPr anchor="ctr" rtlCol="false" tIns="50800" lIns="50800" bIns="50800" rIns="50800"/>
            <a:lstStyle/>
            <a:p>
              <a:pPr algn="ctr">
                <a:lnSpc>
                  <a:spcPts val="2659"/>
                </a:lnSpc>
                <a:spcBef>
                  <a:spcPct val="0"/>
                </a:spcBef>
              </a:pPr>
            </a:p>
          </p:txBody>
        </p:sp>
      </p:grpSp>
      <p:sp>
        <p:nvSpPr>
          <p:cNvPr name="Freeform 5" id="5"/>
          <p:cNvSpPr/>
          <p:nvPr/>
        </p:nvSpPr>
        <p:spPr>
          <a:xfrm flipH="false" flipV="false" rot="0">
            <a:off x="1981200" y="-94024"/>
            <a:ext cx="4102978" cy="2245448"/>
          </a:xfrm>
          <a:custGeom>
            <a:avLst/>
            <a:gdLst/>
            <a:ahLst/>
            <a:cxnLst/>
            <a:rect r="r" b="b" t="t" l="l"/>
            <a:pathLst>
              <a:path h="2245448" w="410297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6" id="6"/>
          <p:cNvSpPr txBox="true"/>
          <p:nvPr/>
        </p:nvSpPr>
        <p:spPr>
          <a:xfrm rot="0">
            <a:off x="3704449" y="1271886"/>
            <a:ext cx="12221351" cy="5330842"/>
          </a:xfrm>
          <a:prstGeom prst="rect">
            <a:avLst/>
          </a:prstGeom>
        </p:spPr>
        <p:txBody>
          <a:bodyPr anchor="t" rtlCol="false" tIns="0" lIns="0" bIns="0" rIns="0">
            <a:spAutoFit/>
          </a:bodyPr>
          <a:lstStyle/>
          <a:p>
            <a:pPr algn="r">
              <a:lnSpc>
                <a:spcPts val="10000"/>
              </a:lnSpc>
            </a:pPr>
            <a:r>
              <a:rPr lang="en-US" b="true" sz="10000">
                <a:solidFill>
                  <a:srgbClr val="FF8B8A"/>
                </a:solidFill>
                <a:latin typeface="Avenir Bold"/>
                <a:ea typeface="Avenir Bold"/>
                <a:cs typeface="Avenir Bold"/>
                <a:sym typeface="Avenir Bold"/>
              </a:rPr>
              <a:t> NORTH CAROLINA TUITION ASSISTANCE PROGRAM (NCTAP)</a:t>
            </a:r>
          </a:p>
        </p:txBody>
      </p:sp>
      <p:sp>
        <p:nvSpPr>
          <p:cNvPr name="TextBox 7" id="7"/>
          <p:cNvSpPr txBox="true"/>
          <p:nvPr/>
        </p:nvSpPr>
        <p:spPr>
          <a:xfrm rot="0">
            <a:off x="10203684" y="6564627"/>
            <a:ext cx="5722116" cy="2142496"/>
          </a:xfrm>
          <a:prstGeom prst="rect">
            <a:avLst/>
          </a:prstGeom>
        </p:spPr>
        <p:txBody>
          <a:bodyPr anchor="t" rtlCol="false" tIns="0" lIns="0" bIns="0" rIns="0">
            <a:spAutoFit/>
          </a:bodyPr>
          <a:lstStyle/>
          <a:p>
            <a:pPr algn="r">
              <a:lnSpc>
                <a:spcPts val="4070"/>
              </a:lnSpc>
            </a:pPr>
            <a:r>
              <a:rPr lang="en-US" sz="3700" i="true">
                <a:solidFill>
                  <a:srgbClr val="FFFFFF"/>
                </a:solidFill>
                <a:latin typeface="Avenir Italics"/>
                <a:ea typeface="Avenir Italics"/>
                <a:cs typeface="Avenir Italics"/>
                <a:sym typeface="Avenir Italics"/>
              </a:rPr>
              <a:t>Education Services Office</a:t>
            </a:r>
          </a:p>
          <a:p>
            <a:pPr algn="r">
              <a:lnSpc>
                <a:spcPts val="4070"/>
              </a:lnSpc>
            </a:pPr>
            <a:r>
              <a:rPr lang="en-US" sz="3700" i="true">
                <a:solidFill>
                  <a:srgbClr val="FFFFFF"/>
                </a:solidFill>
                <a:latin typeface="Avenir Italics"/>
                <a:ea typeface="Avenir Italics"/>
                <a:cs typeface="Avenir Italics"/>
                <a:sym typeface="Avenir Italics"/>
              </a:rPr>
              <a:t>(984) 664-6272</a:t>
            </a:r>
          </a:p>
          <a:p>
            <a:pPr algn="r">
              <a:lnSpc>
                <a:spcPts val="4070"/>
              </a:lnSpc>
            </a:pPr>
            <a:r>
              <a:rPr lang="en-US" sz="3700" i="true">
                <a:solidFill>
                  <a:srgbClr val="FFFFFF"/>
                </a:solidFill>
                <a:latin typeface="Avenir Italics"/>
                <a:ea typeface="Avenir Italics"/>
                <a:cs typeface="Avenir Italics"/>
                <a:sym typeface="Avenir Italics"/>
              </a:rPr>
              <a:t>Hours of Operation</a:t>
            </a:r>
          </a:p>
          <a:p>
            <a:pPr algn="r">
              <a:lnSpc>
                <a:spcPts val="4070"/>
              </a:lnSpc>
            </a:pPr>
            <a:r>
              <a:rPr lang="en-US" sz="3700" i="true">
                <a:solidFill>
                  <a:srgbClr val="FFFFFF"/>
                </a:solidFill>
                <a:latin typeface="Avenir Italics"/>
                <a:ea typeface="Avenir Italics"/>
                <a:cs typeface="Avenir Italics"/>
                <a:sym typeface="Avenir Italics"/>
              </a:rPr>
              <a:t>0830-1600</a:t>
            </a:r>
          </a:p>
        </p:txBody>
      </p:sp>
      <p:sp>
        <p:nvSpPr>
          <p:cNvPr name="Freeform 8" id="8"/>
          <p:cNvSpPr/>
          <p:nvPr/>
        </p:nvSpPr>
        <p:spPr>
          <a:xfrm flipH="false" flipV="false" rot="0">
            <a:off x="1981200" y="6267450"/>
            <a:ext cx="2880360" cy="4114800"/>
          </a:xfrm>
          <a:custGeom>
            <a:avLst/>
            <a:gdLst/>
            <a:ahLst/>
            <a:cxnLst/>
            <a:rect r="r" b="b" t="t" l="l"/>
            <a:pathLst>
              <a:path h="4114800" w="2880360">
                <a:moveTo>
                  <a:pt x="0" y="0"/>
                </a:moveTo>
                <a:lnTo>
                  <a:pt x="2880360" y="0"/>
                </a:lnTo>
                <a:lnTo>
                  <a:pt x="288036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10800000">
            <a:off x="5623560" y="7673106"/>
            <a:ext cx="3422956" cy="2613894"/>
          </a:xfrm>
          <a:custGeom>
            <a:avLst/>
            <a:gdLst/>
            <a:ahLst/>
            <a:cxnLst/>
            <a:rect r="r" b="b" t="t" l="l"/>
            <a:pathLst>
              <a:path h="2613894" w="3422956">
                <a:moveTo>
                  <a:pt x="0" y="0"/>
                </a:moveTo>
                <a:lnTo>
                  <a:pt x="3422956" y="0"/>
                </a:lnTo>
                <a:lnTo>
                  <a:pt x="3422956" y="2613894"/>
                </a:lnTo>
                <a:lnTo>
                  <a:pt x="0" y="261389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156322" y="8041552"/>
            <a:ext cx="4102978" cy="2245448"/>
          </a:xfrm>
          <a:custGeom>
            <a:avLst/>
            <a:gdLst/>
            <a:ahLst/>
            <a:cxnLst/>
            <a:rect r="r" b="b" t="t" l="l"/>
            <a:pathLst>
              <a:path h="2245448" w="4102978">
                <a:moveTo>
                  <a:pt x="0" y="0"/>
                </a:moveTo>
                <a:lnTo>
                  <a:pt x="4102978" y="0"/>
                </a:lnTo>
                <a:lnTo>
                  <a:pt x="4102978" y="2245448"/>
                </a:lnTo>
                <a:lnTo>
                  <a:pt x="0" y="224544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 id="3"/>
          <p:cNvSpPr/>
          <p:nvPr/>
        </p:nvSpPr>
        <p:spPr>
          <a:xfrm flipH="false" flipV="false" rot="0">
            <a:off x="1028700" y="-160719"/>
            <a:ext cx="4102978" cy="3133183"/>
          </a:xfrm>
          <a:custGeom>
            <a:avLst/>
            <a:gdLst/>
            <a:ahLst/>
            <a:cxnLst/>
            <a:rect r="r" b="b" t="t" l="l"/>
            <a:pathLst>
              <a:path h="3133183" w="4102978">
                <a:moveTo>
                  <a:pt x="0" y="0"/>
                </a:moveTo>
                <a:lnTo>
                  <a:pt x="4102978" y="0"/>
                </a:lnTo>
                <a:lnTo>
                  <a:pt x="4102978" y="3133184"/>
                </a:lnTo>
                <a:lnTo>
                  <a:pt x="0" y="313318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4" id="4"/>
          <p:cNvSpPr txBox="true"/>
          <p:nvPr/>
        </p:nvSpPr>
        <p:spPr>
          <a:xfrm rot="0">
            <a:off x="2417556" y="5338031"/>
            <a:ext cx="6726444" cy="981080"/>
          </a:xfrm>
          <a:prstGeom prst="rect">
            <a:avLst/>
          </a:prstGeom>
        </p:spPr>
        <p:txBody>
          <a:bodyPr anchor="t" rtlCol="false" tIns="0" lIns="0" bIns="0" rIns="0">
            <a:spAutoFit/>
          </a:bodyPr>
          <a:lstStyle/>
          <a:p>
            <a:pPr algn="l">
              <a:lnSpc>
                <a:spcPts val="6600"/>
              </a:lnSpc>
            </a:pPr>
            <a:r>
              <a:rPr lang="en-US" b="true" sz="6000">
                <a:solidFill>
                  <a:srgbClr val="385FBF"/>
                </a:solidFill>
                <a:latin typeface="Avenir Bold"/>
                <a:ea typeface="Avenir Bold"/>
                <a:cs typeface="Avenir Bold"/>
                <a:sym typeface="Avenir Bold"/>
              </a:rPr>
              <a:t>STUDENT</a:t>
            </a:r>
          </a:p>
        </p:txBody>
      </p:sp>
      <p:sp>
        <p:nvSpPr>
          <p:cNvPr name="TextBox 5" id="5"/>
          <p:cNvSpPr txBox="true"/>
          <p:nvPr/>
        </p:nvSpPr>
        <p:spPr>
          <a:xfrm rot="0">
            <a:off x="9144000" y="803261"/>
            <a:ext cx="6726444" cy="981080"/>
          </a:xfrm>
          <a:prstGeom prst="rect">
            <a:avLst/>
          </a:prstGeom>
        </p:spPr>
        <p:txBody>
          <a:bodyPr anchor="t" rtlCol="false" tIns="0" lIns="0" bIns="0" rIns="0">
            <a:spAutoFit/>
          </a:bodyPr>
          <a:lstStyle/>
          <a:p>
            <a:pPr algn="r">
              <a:lnSpc>
                <a:spcPts val="6600"/>
              </a:lnSpc>
            </a:pPr>
            <a:r>
              <a:rPr lang="en-US" b="true" sz="6000">
                <a:solidFill>
                  <a:srgbClr val="385FBF"/>
                </a:solidFill>
                <a:latin typeface="Avenir Bold"/>
                <a:ea typeface="Avenir Bold"/>
                <a:cs typeface="Avenir Bold"/>
                <a:sym typeface="Avenir Bold"/>
              </a:rPr>
              <a:t>VENDOR</a:t>
            </a:r>
          </a:p>
        </p:txBody>
      </p:sp>
      <p:sp>
        <p:nvSpPr>
          <p:cNvPr name="TextBox 6" id="6"/>
          <p:cNvSpPr txBox="true"/>
          <p:nvPr/>
        </p:nvSpPr>
        <p:spPr>
          <a:xfrm rot="0">
            <a:off x="1852474" y="6281011"/>
            <a:ext cx="7856608" cy="3482981"/>
          </a:xfrm>
          <a:prstGeom prst="rect">
            <a:avLst/>
          </a:prstGeom>
        </p:spPr>
        <p:txBody>
          <a:bodyPr anchor="t" rtlCol="false" tIns="0" lIns="0" bIns="0" rIns="0">
            <a:spAutoFit/>
          </a:bodyPr>
          <a:lstStyle/>
          <a:p>
            <a:pPr algn="just" marL="755753" indent="-377876" lvl="1">
              <a:lnSpc>
                <a:spcPts val="3850"/>
              </a:lnSpc>
              <a:buFont typeface="Arial"/>
              <a:buChar char="•"/>
            </a:pPr>
            <a:r>
              <a:rPr lang="en-US" sz="3500">
                <a:solidFill>
                  <a:srgbClr val="5778DB"/>
                </a:solidFill>
                <a:latin typeface="Avenir"/>
                <a:ea typeface="Avenir"/>
                <a:cs typeface="Avenir"/>
                <a:sym typeface="Avenir"/>
              </a:rPr>
              <a:t>Must apply for NCTAP on their own</a:t>
            </a:r>
          </a:p>
          <a:p>
            <a:pPr algn="just" marL="755753" indent="-377876" lvl="1">
              <a:lnSpc>
                <a:spcPts val="3850"/>
              </a:lnSpc>
              <a:buFont typeface="Arial"/>
              <a:buChar char="•"/>
            </a:pPr>
            <a:r>
              <a:rPr lang="en-US" sz="3500">
                <a:solidFill>
                  <a:srgbClr val="5778DB"/>
                </a:solidFill>
                <a:latin typeface="Avenir"/>
                <a:ea typeface="Avenir"/>
                <a:cs typeface="Avenir"/>
                <a:sym typeface="Avenir"/>
              </a:rPr>
              <a:t>Must notate correct amount of credit hours currently enrolled </a:t>
            </a:r>
          </a:p>
          <a:p>
            <a:pPr algn="just" marL="755753" indent="-377876" lvl="1">
              <a:lnSpc>
                <a:spcPts val="3850"/>
              </a:lnSpc>
              <a:buFont typeface="Arial"/>
              <a:buChar char="•"/>
            </a:pPr>
            <a:r>
              <a:rPr lang="en-US" sz="3500">
                <a:solidFill>
                  <a:srgbClr val="5778DB"/>
                </a:solidFill>
                <a:latin typeface="Avenir"/>
                <a:ea typeface="Avenir"/>
                <a:cs typeface="Avenir"/>
                <a:sym typeface="Avenir"/>
              </a:rPr>
              <a:t>If student drops course before payment, they must notify our office </a:t>
            </a:r>
          </a:p>
        </p:txBody>
      </p:sp>
      <p:sp>
        <p:nvSpPr>
          <p:cNvPr name="TextBox 7" id="7"/>
          <p:cNvSpPr txBox="true"/>
          <p:nvPr/>
        </p:nvSpPr>
        <p:spPr>
          <a:xfrm rot="0">
            <a:off x="8528216" y="1746241"/>
            <a:ext cx="7342227" cy="3968756"/>
          </a:xfrm>
          <a:prstGeom prst="rect">
            <a:avLst/>
          </a:prstGeom>
        </p:spPr>
        <p:txBody>
          <a:bodyPr anchor="t" rtlCol="false" tIns="0" lIns="0" bIns="0" rIns="0">
            <a:spAutoFit/>
          </a:bodyPr>
          <a:lstStyle/>
          <a:p>
            <a:pPr algn="just">
              <a:lnSpc>
                <a:spcPts val="3850"/>
              </a:lnSpc>
            </a:pPr>
            <a:r>
              <a:rPr lang="en-US" sz="3500">
                <a:solidFill>
                  <a:srgbClr val="5778DB"/>
                </a:solidFill>
                <a:latin typeface="Avenir"/>
                <a:ea typeface="Avenir"/>
                <a:cs typeface="Avenir"/>
                <a:sym typeface="Avenir"/>
              </a:rPr>
              <a:t>Verify correct number of credit hours enrolled in, making SAP, default of any student loans, and  CH33 benefits (post 9/11). </a:t>
            </a:r>
          </a:p>
          <a:p>
            <a:pPr algn="just">
              <a:lnSpc>
                <a:spcPts val="3850"/>
              </a:lnSpc>
            </a:pPr>
            <a:r>
              <a:rPr lang="en-US" sz="3500">
                <a:solidFill>
                  <a:srgbClr val="E47373"/>
                </a:solidFill>
                <a:latin typeface="Avenir"/>
                <a:ea typeface="Avenir"/>
                <a:cs typeface="Avenir"/>
                <a:sym typeface="Avenir"/>
              </a:rPr>
              <a:t>** If student drops course after funds are disbursed, funds must be returned per state legislation. NCTAP manager must be notified. </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417556" y="9164276"/>
            <a:ext cx="4102978" cy="2245448"/>
          </a:xfrm>
          <a:custGeom>
            <a:avLst/>
            <a:gdLst/>
            <a:ahLst/>
            <a:cxnLst/>
            <a:rect r="r" b="b" t="t" l="l"/>
            <a:pathLst>
              <a:path h="2245448" w="4102978">
                <a:moveTo>
                  <a:pt x="0" y="0"/>
                </a:moveTo>
                <a:lnTo>
                  <a:pt x="4102979" y="0"/>
                </a:lnTo>
                <a:lnTo>
                  <a:pt x="4102979" y="2245448"/>
                </a:lnTo>
                <a:lnTo>
                  <a:pt x="0" y="224544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 id="3"/>
          <p:cNvSpPr/>
          <p:nvPr/>
        </p:nvSpPr>
        <p:spPr>
          <a:xfrm flipH="false" flipV="false" rot="0">
            <a:off x="11079601" y="3984638"/>
            <a:ext cx="5632954" cy="5632954"/>
          </a:xfrm>
          <a:custGeom>
            <a:avLst/>
            <a:gdLst/>
            <a:ahLst/>
            <a:cxnLst/>
            <a:rect r="r" b="b" t="t" l="l"/>
            <a:pathLst>
              <a:path h="5632954" w="5632954">
                <a:moveTo>
                  <a:pt x="0" y="0"/>
                </a:moveTo>
                <a:lnTo>
                  <a:pt x="5632954" y="0"/>
                </a:lnTo>
                <a:lnTo>
                  <a:pt x="5632954" y="5632955"/>
                </a:lnTo>
                <a:lnTo>
                  <a:pt x="0" y="5632955"/>
                </a:lnTo>
                <a:lnTo>
                  <a:pt x="0" y="0"/>
                </a:lnTo>
                <a:close/>
              </a:path>
            </a:pathLst>
          </a:custGeom>
          <a:blipFill>
            <a:blip r:embed="rId5"/>
            <a:stretch>
              <a:fillRect l="0" t="0" r="0" b="0"/>
            </a:stretch>
          </a:blipFill>
        </p:spPr>
      </p:sp>
      <p:sp>
        <p:nvSpPr>
          <p:cNvPr name="TextBox 4" id="4"/>
          <p:cNvSpPr txBox="true"/>
          <p:nvPr/>
        </p:nvSpPr>
        <p:spPr>
          <a:xfrm rot="0">
            <a:off x="1472809" y="981075"/>
            <a:ext cx="6942852" cy="733431"/>
          </a:xfrm>
          <a:prstGeom prst="rect">
            <a:avLst/>
          </a:prstGeom>
        </p:spPr>
        <p:txBody>
          <a:bodyPr anchor="t" rtlCol="false" tIns="0" lIns="0" bIns="0" rIns="0">
            <a:spAutoFit/>
          </a:bodyPr>
          <a:lstStyle/>
          <a:p>
            <a:pPr algn="l">
              <a:lnSpc>
                <a:spcPts val="4950"/>
              </a:lnSpc>
            </a:pPr>
            <a:r>
              <a:rPr lang="en-US" sz="4500" b="true">
                <a:solidFill>
                  <a:srgbClr val="385FBF"/>
                </a:solidFill>
                <a:latin typeface="Avenir Bold"/>
                <a:ea typeface="Avenir Bold"/>
                <a:cs typeface="Avenir Bold"/>
                <a:sym typeface="Avenir Bold"/>
              </a:rPr>
              <a:t>How do students apply?</a:t>
            </a:r>
          </a:p>
        </p:txBody>
      </p:sp>
      <p:sp>
        <p:nvSpPr>
          <p:cNvPr name="TextBox 5" id="5"/>
          <p:cNvSpPr txBox="true"/>
          <p:nvPr/>
        </p:nvSpPr>
        <p:spPr>
          <a:xfrm rot="0">
            <a:off x="1028700" y="2168522"/>
            <a:ext cx="7831069" cy="5911856"/>
          </a:xfrm>
          <a:prstGeom prst="rect">
            <a:avLst/>
          </a:prstGeom>
        </p:spPr>
        <p:txBody>
          <a:bodyPr anchor="t" rtlCol="false" tIns="0" lIns="0" bIns="0" rIns="0">
            <a:spAutoFit/>
          </a:bodyPr>
          <a:lstStyle/>
          <a:p>
            <a:pPr algn="l">
              <a:lnSpc>
                <a:spcPts val="3850"/>
              </a:lnSpc>
            </a:pPr>
            <a:r>
              <a:rPr lang="en-US" sz="3500">
                <a:solidFill>
                  <a:srgbClr val="5778DB"/>
                </a:solidFill>
                <a:latin typeface="Avenir"/>
                <a:ea typeface="Avenir"/>
                <a:cs typeface="Avenir"/>
                <a:sym typeface="Avenir"/>
              </a:rPr>
              <a:t>The application process has 2 parts! </a:t>
            </a:r>
          </a:p>
          <a:p>
            <a:pPr algn="l">
              <a:lnSpc>
                <a:spcPts val="3850"/>
              </a:lnSpc>
            </a:pPr>
          </a:p>
          <a:p>
            <a:pPr algn="l">
              <a:lnSpc>
                <a:spcPts val="3850"/>
              </a:lnSpc>
            </a:pPr>
            <a:r>
              <a:rPr lang="en-US" sz="3500">
                <a:solidFill>
                  <a:srgbClr val="5778DB"/>
                </a:solidFill>
                <a:latin typeface="Avenir"/>
                <a:ea typeface="Avenir"/>
                <a:cs typeface="Avenir"/>
                <a:sym typeface="Avenir"/>
              </a:rPr>
              <a:t>First go to our website and complete the online application form. </a:t>
            </a:r>
          </a:p>
          <a:p>
            <a:pPr algn="l">
              <a:lnSpc>
                <a:spcPts val="3850"/>
              </a:lnSpc>
            </a:pPr>
          </a:p>
          <a:p>
            <a:pPr algn="l">
              <a:lnSpc>
                <a:spcPts val="3850"/>
              </a:lnSpc>
            </a:pPr>
            <a:r>
              <a:rPr lang="en-US" sz="3500">
                <a:solidFill>
                  <a:srgbClr val="5778DB"/>
                </a:solidFill>
                <a:latin typeface="Avenir"/>
                <a:ea typeface="Avenir"/>
                <a:cs typeface="Avenir"/>
                <a:sym typeface="Avenir"/>
              </a:rPr>
              <a:t>Then respond to our automated email with the required supporting documents.</a:t>
            </a:r>
          </a:p>
          <a:p>
            <a:pPr algn="l">
              <a:lnSpc>
                <a:spcPts val="3850"/>
              </a:lnSpc>
            </a:pPr>
          </a:p>
          <a:p>
            <a:pPr algn="l">
              <a:lnSpc>
                <a:spcPts val="3850"/>
              </a:lnSpc>
            </a:pPr>
            <a:r>
              <a:rPr lang="en-US" sz="3500">
                <a:solidFill>
                  <a:srgbClr val="E47373"/>
                </a:solidFill>
                <a:latin typeface="Avenir"/>
                <a:ea typeface="Avenir"/>
                <a:cs typeface="Avenir"/>
                <a:sym typeface="Avenir"/>
              </a:rPr>
              <a:t>**Failure to submit all required docs by the deadline will result in a denial. </a:t>
            </a:r>
            <a:r>
              <a:rPr lang="en-US" sz="3500" b="true">
                <a:solidFill>
                  <a:srgbClr val="FF3131"/>
                </a:solidFill>
                <a:latin typeface="Avenir Bold"/>
                <a:ea typeface="Avenir Bold"/>
                <a:cs typeface="Avenir Bold"/>
                <a:sym typeface="Avenir Bold"/>
              </a:rPr>
              <a:t>NO EXCEPTIONS </a:t>
            </a:r>
          </a:p>
        </p:txBody>
      </p:sp>
      <p:sp>
        <p:nvSpPr>
          <p:cNvPr name="TextBox 6" id="6"/>
          <p:cNvSpPr txBox="true"/>
          <p:nvPr/>
        </p:nvSpPr>
        <p:spPr>
          <a:xfrm rot="0">
            <a:off x="10507060" y="2168522"/>
            <a:ext cx="6778037" cy="1539881"/>
          </a:xfrm>
          <a:prstGeom prst="rect">
            <a:avLst/>
          </a:prstGeom>
        </p:spPr>
        <p:txBody>
          <a:bodyPr anchor="t" rtlCol="false" tIns="0" lIns="0" bIns="0" rIns="0">
            <a:spAutoFit/>
          </a:bodyPr>
          <a:lstStyle/>
          <a:p>
            <a:pPr algn="l">
              <a:lnSpc>
                <a:spcPts val="3850"/>
              </a:lnSpc>
            </a:pPr>
            <a:r>
              <a:rPr lang="en-US" sz="3500" b="true">
                <a:solidFill>
                  <a:srgbClr val="E47373"/>
                </a:solidFill>
                <a:latin typeface="Avenir Bold"/>
                <a:ea typeface="Avenir Bold"/>
                <a:cs typeface="Avenir Bold"/>
                <a:sym typeface="Avenir Bold"/>
              </a:rPr>
              <a:t>Spring: 1 January - 30 January</a:t>
            </a:r>
          </a:p>
          <a:p>
            <a:pPr algn="l">
              <a:lnSpc>
                <a:spcPts val="3850"/>
              </a:lnSpc>
            </a:pPr>
            <a:r>
              <a:rPr lang="en-US" sz="3500" b="true">
                <a:solidFill>
                  <a:srgbClr val="E47373"/>
                </a:solidFill>
                <a:latin typeface="Avenir Bold"/>
                <a:ea typeface="Avenir Bold"/>
                <a:cs typeface="Avenir Bold"/>
                <a:sym typeface="Avenir Bold"/>
              </a:rPr>
              <a:t>Fall: 1 August - 31 August</a:t>
            </a:r>
          </a:p>
          <a:p>
            <a:pPr algn="l">
              <a:lnSpc>
                <a:spcPts val="3850"/>
              </a:lnSpc>
            </a:pPr>
            <a:r>
              <a:rPr lang="en-US" sz="3500" b="true">
                <a:solidFill>
                  <a:srgbClr val="E47373"/>
                </a:solidFill>
                <a:latin typeface="Avenir Bold"/>
                <a:ea typeface="Avenir Bold"/>
                <a:cs typeface="Avenir Bold"/>
                <a:sym typeface="Avenir Bold"/>
              </a:rPr>
              <a:t>Summer: 12 April - 10 May</a:t>
            </a:r>
          </a:p>
        </p:txBody>
      </p:sp>
      <p:sp>
        <p:nvSpPr>
          <p:cNvPr name="TextBox 7" id="7"/>
          <p:cNvSpPr txBox="true"/>
          <p:nvPr/>
        </p:nvSpPr>
        <p:spPr>
          <a:xfrm rot="0">
            <a:off x="11033576" y="977891"/>
            <a:ext cx="5725004" cy="733431"/>
          </a:xfrm>
          <a:prstGeom prst="rect">
            <a:avLst/>
          </a:prstGeom>
        </p:spPr>
        <p:txBody>
          <a:bodyPr anchor="t" rtlCol="false" tIns="0" lIns="0" bIns="0" rIns="0">
            <a:spAutoFit/>
          </a:bodyPr>
          <a:lstStyle/>
          <a:p>
            <a:pPr algn="l">
              <a:lnSpc>
                <a:spcPts val="4950"/>
              </a:lnSpc>
            </a:pPr>
            <a:r>
              <a:rPr lang="en-US" sz="4500" b="true">
                <a:solidFill>
                  <a:srgbClr val="385FBF"/>
                </a:solidFill>
                <a:latin typeface="Avenir Bold"/>
                <a:ea typeface="Avenir Bold"/>
                <a:cs typeface="Avenir Bold"/>
                <a:sym typeface="Avenir Bold"/>
              </a:rPr>
              <a:t>Application Period</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28700" y="1028700"/>
            <a:ext cx="16230600" cy="8229600"/>
            <a:chOff x="0" y="0"/>
            <a:chExt cx="4274726" cy="2167467"/>
          </a:xfrm>
        </p:grpSpPr>
        <p:sp>
          <p:nvSpPr>
            <p:cNvPr name="Freeform 3" id="3"/>
            <p:cNvSpPr/>
            <p:nvPr/>
          </p:nvSpPr>
          <p:spPr>
            <a:xfrm flipH="false" flipV="false" rot="0">
              <a:off x="0" y="0"/>
              <a:ext cx="4274726" cy="2167467"/>
            </a:xfrm>
            <a:custGeom>
              <a:avLst/>
              <a:gdLst/>
              <a:ahLst/>
              <a:cxnLst/>
              <a:rect r="r" b="b" t="t" l="l"/>
              <a:pathLst>
                <a:path h="2167467" w="4274726">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385FBF"/>
            </a:solidFill>
          </p:spPr>
        </p:sp>
        <p:sp>
          <p:nvSpPr>
            <p:cNvPr name="TextBox 4" id="4"/>
            <p:cNvSpPr txBox="true"/>
            <p:nvPr/>
          </p:nvSpPr>
          <p:spPr>
            <a:xfrm>
              <a:off x="0" y="-38100"/>
              <a:ext cx="4274726" cy="2205567"/>
            </a:xfrm>
            <a:prstGeom prst="rect">
              <a:avLst/>
            </a:prstGeom>
          </p:spPr>
          <p:txBody>
            <a:bodyPr anchor="ctr" rtlCol="false" tIns="50800" lIns="50800" bIns="50800" rIns="50800"/>
            <a:lstStyle/>
            <a:p>
              <a:pPr algn="ctr">
                <a:lnSpc>
                  <a:spcPts val="2659"/>
                </a:lnSpc>
                <a:spcBef>
                  <a:spcPct val="0"/>
                </a:spcBef>
              </a:pPr>
            </a:p>
          </p:txBody>
        </p:sp>
      </p:grpSp>
      <p:sp>
        <p:nvSpPr>
          <p:cNvPr name="TextBox 5" id="5"/>
          <p:cNvSpPr txBox="true"/>
          <p:nvPr/>
        </p:nvSpPr>
        <p:spPr>
          <a:xfrm rot="0">
            <a:off x="5971130" y="3971925"/>
            <a:ext cx="7571992" cy="2266950"/>
          </a:xfrm>
          <a:prstGeom prst="rect">
            <a:avLst/>
          </a:prstGeom>
        </p:spPr>
        <p:txBody>
          <a:bodyPr anchor="t" rtlCol="false" tIns="0" lIns="0" bIns="0" rIns="0">
            <a:spAutoFit/>
          </a:bodyPr>
          <a:lstStyle/>
          <a:p>
            <a:pPr algn="r">
              <a:lnSpc>
                <a:spcPts val="8250"/>
              </a:lnSpc>
            </a:pPr>
            <a:r>
              <a:rPr lang="en-US" b="true" sz="7500">
                <a:solidFill>
                  <a:srgbClr val="FFFFFF"/>
                </a:solidFill>
                <a:latin typeface="Avenir Bold"/>
                <a:ea typeface="Avenir Bold"/>
                <a:cs typeface="Avenir Bold"/>
                <a:sym typeface="Avenir Bold"/>
              </a:rPr>
              <a:t>BECOMING A VENDOR</a:t>
            </a:r>
          </a:p>
        </p:txBody>
      </p:sp>
      <p:sp>
        <p:nvSpPr>
          <p:cNvPr name="TextBox 6" id="6"/>
          <p:cNvSpPr txBox="true"/>
          <p:nvPr/>
        </p:nvSpPr>
        <p:spPr>
          <a:xfrm rot="0">
            <a:off x="1790700" y="1714500"/>
            <a:ext cx="1938412" cy="1136658"/>
          </a:xfrm>
          <a:prstGeom prst="rect">
            <a:avLst/>
          </a:prstGeom>
        </p:spPr>
        <p:txBody>
          <a:bodyPr anchor="t" rtlCol="false" tIns="0" lIns="0" bIns="0" rIns="0">
            <a:spAutoFit/>
          </a:bodyPr>
          <a:lstStyle/>
          <a:p>
            <a:pPr algn="l">
              <a:lnSpc>
                <a:spcPts val="7700"/>
              </a:lnSpc>
            </a:pPr>
            <a:r>
              <a:rPr lang="en-US" b="true" sz="7000">
                <a:solidFill>
                  <a:srgbClr val="FFFFFF"/>
                </a:solidFill>
                <a:latin typeface="Avenir Bold"/>
                <a:ea typeface="Avenir Bold"/>
                <a:cs typeface="Avenir Bold"/>
                <a:sym typeface="Avenir Bold"/>
              </a:rPr>
              <a:t>02.</a:t>
            </a:r>
          </a:p>
        </p:txBody>
      </p:sp>
      <p:sp>
        <p:nvSpPr>
          <p:cNvPr name="Freeform 7" id="7"/>
          <p:cNvSpPr/>
          <p:nvPr/>
        </p:nvSpPr>
        <p:spPr>
          <a:xfrm flipH="false" flipV="false" rot="0">
            <a:off x="5893678" y="8135576"/>
            <a:ext cx="4102978" cy="2245448"/>
          </a:xfrm>
          <a:custGeom>
            <a:avLst/>
            <a:gdLst/>
            <a:ahLst/>
            <a:cxnLst/>
            <a:rect r="r" b="b" t="t" l="l"/>
            <a:pathLst>
              <a:path h="2245448" w="410297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1028700" y="8135576"/>
            <a:ext cx="4102978" cy="3133183"/>
          </a:xfrm>
          <a:custGeom>
            <a:avLst/>
            <a:gdLst/>
            <a:ahLst/>
            <a:cxnLst/>
            <a:rect r="r" b="b" t="t" l="l"/>
            <a:pathLst>
              <a:path h="3133183" w="4102978">
                <a:moveTo>
                  <a:pt x="0" y="0"/>
                </a:moveTo>
                <a:lnTo>
                  <a:pt x="4102978" y="0"/>
                </a:lnTo>
                <a:lnTo>
                  <a:pt x="4102978" y="3133183"/>
                </a:lnTo>
                <a:lnTo>
                  <a:pt x="0" y="313318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9" id="9"/>
          <p:cNvGrpSpPr/>
          <p:nvPr/>
        </p:nvGrpSpPr>
        <p:grpSpPr>
          <a:xfrm rot="0">
            <a:off x="13543121" y="-308824"/>
            <a:ext cx="7549097" cy="8444400"/>
            <a:chOff x="0" y="0"/>
            <a:chExt cx="10065462" cy="11259200"/>
          </a:xfrm>
        </p:grpSpPr>
        <p:sp>
          <p:nvSpPr>
            <p:cNvPr name="AutoShape 10" id="10"/>
            <p:cNvSpPr/>
            <p:nvPr/>
          </p:nvSpPr>
          <p:spPr>
            <a:xfrm flipV="true">
              <a:off x="23020" y="10735"/>
              <a:ext cx="5240240" cy="11237731"/>
            </a:xfrm>
            <a:prstGeom prst="line">
              <a:avLst/>
            </a:prstGeom>
            <a:ln cap="flat" w="50800">
              <a:solidFill>
                <a:srgbClr val="E47373"/>
              </a:solidFill>
              <a:prstDash val="solid"/>
              <a:headEnd type="none" len="sm" w="sm"/>
              <a:tailEnd type="none" len="sm" w="sm"/>
            </a:ln>
          </p:spPr>
        </p:sp>
        <p:sp>
          <p:nvSpPr>
            <p:cNvPr name="AutoShape 11" id="11"/>
            <p:cNvSpPr/>
            <p:nvPr/>
          </p:nvSpPr>
          <p:spPr>
            <a:xfrm flipV="true">
              <a:off x="554040" y="10735"/>
              <a:ext cx="5240240" cy="11237731"/>
            </a:xfrm>
            <a:prstGeom prst="line">
              <a:avLst/>
            </a:prstGeom>
            <a:ln cap="flat" w="50800">
              <a:solidFill>
                <a:srgbClr val="E47373"/>
              </a:solidFill>
              <a:prstDash val="solid"/>
              <a:headEnd type="none" len="sm" w="sm"/>
              <a:tailEnd type="none" len="sm" w="sm"/>
            </a:ln>
          </p:spPr>
        </p:sp>
        <p:sp>
          <p:nvSpPr>
            <p:cNvPr name="AutoShape 12" id="12"/>
            <p:cNvSpPr/>
            <p:nvPr/>
          </p:nvSpPr>
          <p:spPr>
            <a:xfrm flipV="true">
              <a:off x="1085061" y="10735"/>
              <a:ext cx="5240240" cy="11237731"/>
            </a:xfrm>
            <a:prstGeom prst="line">
              <a:avLst/>
            </a:prstGeom>
            <a:ln cap="flat" w="50800">
              <a:solidFill>
                <a:srgbClr val="E47373"/>
              </a:solidFill>
              <a:prstDash val="solid"/>
              <a:headEnd type="none" len="sm" w="sm"/>
              <a:tailEnd type="none" len="sm" w="sm"/>
            </a:ln>
          </p:spPr>
        </p:sp>
        <p:sp>
          <p:nvSpPr>
            <p:cNvPr name="AutoShape 13" id="13"/>
            <p:cNvSpPr/>
            <p:nvPr/>
          </p:nvSpPr>
          <p:spPr>
            <a:xfrm flipV="true">
              <a:off x="1616081" y="10735"/>
              <a:ext cx="5240240" cy="11237731"/>
            </a:xfrm>
            <a:prstGeom prst="line">
              <a:avLst/>
            </a:prstGeom>
            <a:ln cap="flat" w="50800">
              <a:solidFill>
                <a:srgbClr val="E47373"/>
              </a:solidFill>
              <a:prstDash val="solid"/>
              <a:headEnd type="none" len="sm" w="sm"/>
              <a:tailEnd type="none" len="sm" w="sm"/>
            </a:ln>
          </p:spPr>
        </p:sp>
        <p:sp>
          <p:nvSpPr>
            <p:cNvPr name="AutoShape 14" id="14"/>
            <p:cNvSpPr/>
            <p:nvPr/>
          </p:nvSpPr>
          <p:spPr>
            <a:xfrm flipV="true">
              <a:off x="2147101" y="10735"/>
              <a:ext cx="5240240" cy="11237731"/>
            </a:xfrm>
            <a:prstGeom prst="line">
              <a:avLst/>
            </a:prstGeom>
            <a:ln cap="flat" w="50800">
              <a:solidFill>
                <a:srgbClr val="E47373"/>
              </a:solidFill>
              <a:prstDash val="solid"/>
              <a:headEnd type="none" len="sm" w="sm"/>
              <a:tailEnd type="none" len="sm" w="sm"/>
            </a:ln>
          </p:spPr>
        </p:sp>
        <p:sp>
          <p:nvSpPr>
            <p:cNvPr name="AutoShape 15" id="15"/>
            <p:cNvSpPr/>
            <p:nvPr/>
          </p:nvSpPr>
          <p:spPr>
            <a:xfrm flipV="true">
              <a:off x="2678121" y="10735"/>
              <a:ext cx="5240240" cy="11237731"/>
            </a:xfrm>
            <a:prstGeom prst="line">
              <a:avLst/>
            </a:prstGeom>
            <a:ln cap="flat" w="50800">
              <a:solidFill>
                <a:srgbClr val="E47373"/>
              </a:solidFill>
              <a:prstDash val="solid"/>
              <a:headEnd type="none" len="sm" w="sm"/>
              <a:tailEnd type="none" len="sm" w="sm"/>
            </a:ln>
          </p:spPr>
        </p:sp>
        <p:sp>
          <p:nvSpPr>
            <p:cNvPr name="AutoShape 16" id="16"/>
            <p:cNvSpPr/>
            <p:nvPr/>
          </p:nvSpPr>
          <p:spPr>
            <a:xfrm flipV="true">
              <a:off x="3209142" y="10735"/>
              <a:ext cx="5240240" cy="11237731"/>
            </a:xfrm>
            <a:prstGeom prst="line">
              <a:avLst/>
            </a:prstGeom>
            <a:ln cap="flat" w="50800">
              <a:solidFill>
                <a:srgbClr val="E47373"/>
              </a:solidFill>
              <a:prstDash val="solid"/>
              <a:headEnd type="none" len="sm" w="sm"/>
              <a:tailEnd type="none" len="sm" w="sm"/>
            </a:ln>
          </p:spPr>
        </p:sp>
        <p:sp>
          <p:nvSpPr>
            <p:cNvPr name="AutoShape 17" id="17"/>
            <p:cNvSpPr/>
            <p:nvPr/>
          </p:nvSpPr>
          <p:spPr>
            <a:xfrm flipV="true">
              <a:off x="3740162" y="10735"/>
              <a:ext cx="5240240" cy="11237731"/>
            </a:xfrm>
            <a:prstGeom prst="line">
              <a:avLst/>
            </a:prstGeom>
            <a:ln cap="flat" w="50800">
              <a:solidFill>
                <a:srgbClr val="E47373"/>
              </a:solidFill>
              <a:prstDash val="solid"/>
              <a:headEnd type="none" len="sm" w="sm"/>
              <a:tailEnd type="none" len="sm" w="sm"/>
            </a:ln>
          </p:spPr>
        </p:sp>
        <p:sp>
          <p:nvSpPr>
            <p:cNvPr name="AutoShape 18" id="18"/>
            <p:cNvSpPr/>
            <p:nvPr/>
          </p:nvSpPr>
          <p:spPr>
            <a:xfrm flipV="true">
              <a:off x="4271182" y="10735"/>
              <a:ext cx="5240240" cy="11237731"/>
            </a:xfrm>
            <a:prstGeom prst="line">
              <a:avLst/>
            </a:prstGeom>
            <a:ln cap="flat" w="50800">
              <a:solidFill>
                <a:srgbClr val="E47373"/>
              </a:solidFill>
              <a:prstDash val="solid"/>
              <a:headEnd type="none" len="sm" w="sm"/>
              <a:tailEnd type="none" len="sm" w="sm"/>
            </a:ln>
          </p:spPr>
        </p:sp>
        <p:sp>
          <p:nvSpPr>
            <p:cNvPr name="AutoShape 19" id="19"/>
            <p:cNvSpPr/>
            <p:nvPr/>
          </p:nvSpPr>
          <p:spPr>
            <a:xfrm flipV="true">
              <a:off x="4802202" y="10735"/>
              <a:ext cx="5240240" cy="11237731"/>
            </a:xfrm>
            <a:prstGeom prst="line">
              <a:avLst/>
            </a:prstGeom>
            <a:ln cap="flat" w="50800">
              <a:solidFill>
                <a:srgbClr val="E47373"/>
              </a:solidFill>
              <a:prstDash val="solid"/>
              <a:headEnd type="none" len="sm" w="sm"/>
              <a:tailEnd type="none" len="sm" w="sm"/>
            </a:ln>
          </p:spPr>
        </p:sp>
      </p:gr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156322" y="-160719"/>
            <a:ext cx="4102978" cy="2245448"/>
          </a:xfrm>
          <a:custGeom>
            <a:avLst/>
            <a:gdLst/>
            <a:ahLst/>
            <a:cxnLst/>
            <a:rect r="r" b="b" t="t" l="l"/>
            <a:pathLst>
              <a:path h="2245448" w="4102978">
                <a:moveTo>
                  <a:pt x="0" y="0"/>
                </a:moveTo>
                <a:lnTo>
                  <a:pt x="4102978" y="0"/>
                </a:lnTo>
                <a:lnTo>
                  <a:pt x="4102978" y="2245448"/>
                </a:lnTo>
                <a:lnTo>
                  <a:pt x="0" y="224544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 id="3"/>
          <p:cNvSpPr/>
          <p:nvPr/>
        </p:nvSpPr>
        <p:spPr>
          <a:xfrm flipH="false" flipV="false" rot="0">
            <a:off x="13156322" y="2434622"/>
            <a:ext cx="4102978" cy="3133183"/>
          </a:xfrm>
          <a:custGeom>
            <a:avLst/>
            <a:gdLst/>
            <a:ahLst/>
            <a:cxnLst/>
            <a:rect r="r" b="b" t="t" l="l"/>
            <a:pathLst>
              <a:path h="3133183" w="4102978">
                <a:moveTo>
                  <a:pt x="0" y="0"/>
                </a:moveTo>
                <a:lnTo>
                  <a:pt x="4102978" y="0"/>
                </a:lnTo>
                <a:lnTo>
                  <a:pt x="4102978" y="3133183"/>
                </a:lnTo>
                <a:lnTo>
                  <a:pt x="0" y="313318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4" id="4"/>
          <p:cNvGrpSpPr/>
          <p:nvPr/>
        </p:nvGrpSpPr>
        <p:grpSpPr>
          <a:xfrm rot="0">
            <a:off x="1123950" y="1028700"/>
            <a:ext cx="3059805" cy="3059805"/>
            <a:chOff x="0" y="0"/>
            <a:chExt cx="13716000" cy="13716000"/>
          </a:xfrm>
        </p:grpSpPr>
        <p:sp>
          <p:nvSpPr>
            <p:cNvPr name="Freeform 5" id="5"/>
            <p:cNvSpPr/>
            <p:nvPr/>
          </p:nvSpPr>
          <p:spPr>
            <a:xfrm flipH="false" flipV="false" rot="0">
              <a:off x="0" y="0"/>
              <a:ext cx="13716000" cy="13716000"/>
            </a:xfrm>
            <a:custGeom>
              <a:avLst/>
              <a:gdLst/>
              <a:ahLst/>
              <a:cxnLst/>
              <a:rect r="r" b="b" t="t" l="l"/>
              <a:pathLst>
                <a:path h="13716000" w="13716000">
                  <a:moveTo>
                    <a:pt x="6858000" y="0"/>
                  </a:moveTo>
                  <a:cubicBezTo>
                    <a:pt x="3070431" y="0"/>
                    <a:pt x="0" y="3070431"/>
                    <a:pt x="0" y="6858000"/>
                  </a:cubicBezTo>
                  <a:cubicBezTo>
                    <a:pt x="0" y="10645569"/>
                    <a:pt x="3070431" y="13716000"/>
                    <a:pt x="6858000" y="13716000"/>
                  </a:cubicBezTo>
                  <a:cubicBezTo>
                    <a:pt x="10645569" y="13716000"/>
                    <a:pt x="13716000" y="10645569"/>
                    <a:pt x="13716000" y="6858000"/>
                  </a:cubicBezTo>
                  <a:cubicBezTo>
                    <a:pt x="13716000" y="3070431"/>
                    <a:pt x="10645569" y="0"/>
                    <a:pt x="6858000" y="0"/>
                  </a:cubicBezTo>
                  <a:close/>
                </a:path>
              </a:pathLst>
            </a:custGeom>
            <a:blipFill>
              <a:blip r:embed="rId7"/>
              <a:stretch>
                <a:fillRect l="-40297" t="0" r="-37480" b="0"/>
              </a:stretch>
            </a:blipFill>
          </p:spPr>
        </p:sp>
      </p:grpSp>
      <p:grpSp>
        <p:nvGrpSpPr>
          <p:cNvPr name="Group 6" id="6"/>
          <p:cNvGrpSpPr/>
          <p:nvPr/>
        </p:nvGrpSpPr>
        <p:grpSpPr>
          <a:xfrm rot="0">
            <a:off x="1123950" y="6311000"/>
            <a:ext cx="3059805" cy="3059805"/>
            <a:chOff x="0" y="0"/>
            <a:chExt cx="13716000" cy="13716000"/>
          </a:xfrm>
        </p:grpSpPr>
        <p:sp>
          <p:nvSpPr>
            <p:cNvPr name="Freeform 7" id="7"/>
            <p:cNvSpPr/>
            <p:nvPr/>
          </p:nvSpPr>
          <p:spPr>
            <a:xfrm flipH="false" flipV="false" rot="0">
              <a:off x="0" y="0"/>
              <a:ext cx="13716000" cy="13716000"/>
            </a:xfrm>
            <a:custGeom>
              <a:avLst/>
              <a:gdLst/>
              <a:ahLst/>
              <a:cxnLst/>
              <a:rect r="r" b="b" t="t" l="l"/>
              <a:pathLst>
                <a:path h="13716000" w="13716000">
                  <a:moveTo>
                    <a:pt x="6858000" y="0"/>
                  </a:moveTo>
                  <a:cubicBezTo>
                    <a:pt x="3070431" y="0"/>
                    <a:pt x="0" y="3070431"/>
                    <a:pt x="0" y="6858000"/>
                  </a:cubicBezTo>
                  <a:cubicBezTo>
                    <a:pt x="0" y="10645569"/>
                    <a:pt x="3070431" y="13716000"/>
                    <a:pt x="6858000" y="13716000"/>
                  </a:cubicBezTo>
                  <a:cubicBezTo>
                    <a:pt x="10645569" y="13716000"/>
                    <a:pt x="13716000" y="10645569"/>
                    <a:pt x="13716000" y="6858000"/>
                  </a:cubicBezTo>
                  <a:cubicBezTo>
                    <a:pt x="13716000" y="3070431"/>
                    <a:pt x="10645569" y="0"/>
                    <a:pt x="6858000" y="0"/>
                  </a:cubicBezTo>
                  <a:close/>
                </a:path>
              </a:pathLst>
            </a:custGeom>
            <a:blipFill>
              <a:blip r:embed="rId8"/>
              <a:stretch>
                <a:fillRect l="-16666" t="0" r="-16666" b="0"/>
              </a:stretch>
            </a:blipFill>
          </p:spPr>
        </p:sp>
      </p:grpSp>
      <p:sp>
        <p:nvSpPr>
          <p:cNvPr name="Freeform 8" id="8"/>
          <p:cNvSpPr/>
          <p:nvPr/>
        </p:nvSpPr>
        <p:spPr>
          <a:xfrm flipH="false" flipV="false" rot="0">
            <a:off x="1123950" y="6311000"/>
            <a:ext cx="3059805" cy="3059805"/>
          </a:xfrm>
          <a:custGeom>
            <a:avLst/>
            <a:gdLst/>
            <a:ahLst/>
            <a:cxnLst/>
            <a:rect r="r" b="b" t="t" l="l"/>
            <a:pathLst>
              <a:path h="3059805" w="3059805">
                <a:moveTo>
                  <a:pt x="0" y="0"/>
                </a:moveTo>
                <a:lnTo>
                  <a:pt x="3059805" y="0"/>
                </a:lnTo>
                <a:lnTo>
                  <a:pt x="3059805" y="3059804"/>
                </a:lnTo>
                <a:lnTo>
                  <a:pt x="0" y="3059804"/>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9" id="9"/>
          <p:cNvSpPr txBox="true"/>
          <p:nvPr/>
        </p:nvSpPr>
        <p:spPr>
          <a:xfrm rot="0">
            <a:off x="11759210" y="5969684"/>
            <a:ext cx="5500090" cy="1219200"/>
          </a:xfrm>
          <a:prstGeom prst="rect">
            <a:avLst/>
          </a:prstGeom>
        </p:spPr>
        <p:txBody>
          <a:bodyPr anchor="t" rtlCol="false" tIns="0" lIns="0" bIns="0" rIns="0">
            <a:spAutoFit/>
          </a:bodyPr>
          <a:lstStyle/>
          <a:p>
            <a:pPr algn="r">
              <a:lnSpc>
                <a:spcPts val="8250"/>
              </a:lnSpc>
            </a:pPr>
            <a:r>
              <a:rPr lang="en-US" b="true" sz="7500">
                <a:solidFill>
                  <a:srgbClr val="5778DB"/>
                </a:solidFill>
                <a:latin typeface="Avenir Bold"/>
                <a:ea typeface="Avenir Bold"/>
                <a:cs typeface="Avenir Bold"/>
                <a:sym typeface="Avenir Bold"/>
              </a:rPr>
              <a:t>TAX INFO </a:t>
            </a:r>
          </a:p>
        </p:txBody>
      </p:sp>
      <p:sp>
        <p:nvSpPr>
          <p:cNvPr name="TextBox 10" id="10"/>
          <p:cNvSpPr txBox="true"/>
          <p:nvPr/>
        </p:nvSpPr>
        <p:spPr>
          <a:xfrm rot="0">
            <a:off x="4699434" y="990600"/>
            <a:ext cx="5953371" cy="568331"/>
          </a:xfrm>
          <a:prstGeom prst="rect">
            <a:avLst/>
          </a:prstGeom>
        </p:spPr>
        <p:txBody>
          <a:bodyPr anchor="t" rtlCol="false" tIns="0" lIns="0" bIns="0" rIns="0">
            <a:spAutoFit/>
          </a:bodyPr>
          <a:lstStyle/>
          <a:p>
            <a:pPr algn="l">
              <a:lnSpc>
                <a:spcPts val="3850"/>
              </a:lnSpc>
            </a:pPr>
            <a:r>
              <a:rPr lang="en-US" sz="3500" b="true">
                <a:solidFill>
                  <a:srgbClr val="5778DB"/>
                </a:solidFill>
                <a:latin typeface="Avenir Bold"/>
                <a:ea typeface="Avenir Bold"/>
                <a:cs typeface="Avenir Bold"/>
                <a:sym typeface="Avenir Bold"/>
              </a:rPr>
              <a:t>W-9 Form</a:t>
            </a:r>
          </a:p>
        </p:txBody>
      </p:sp>
      <p:sp>
        <p:nvSpPr>
          <p:cNvPr name="TextBox 11" id="11"/>
          <p:cNvSpPr txBox="true"/>
          <p:nvPr/>
        </p:nvSpPr>
        <p:spPr>
          <a:xfrm rot="0">
            <a:off x="4699434" y="5742669"/>
            <a:ext cx="5953371" cy="568331"/>
          </a:xfrm>
          <a:prstGeom prst="rect">
            <a:avLst/>
          </a:prstGeom>
        </p:spPr>
        <p:txBody>
          <a:bodyPr anchor="t" rtlCol="false" tIns="0" lIns="0" bIns="0" rIns="0">
            <a:spAutoFit/>
          </a:bodyPr>
          <a:lstStyle/>
          <a:p>
            <a:pPr algn="l">
              <a:lnSpc>
                <a:spcPts val="3850"/>
              </a:lnSpc>
            </a:pPr>
            <a:r>
              <a:rPr lang="en-US" sz="3500" b="true">
                <a:solidFill>
                  <a:srgbClr val="5778DB"/>
                </a:solidFill>
                <a:latin typeface="Avenir Bold"/>
                <a:ea typeface="Avenir Bold"/>
                <a:cs typeface="Avenir Bold"/>
                <a:sym typeface="Avenir Bold"/>
              </a:rPr>
              <a:t>EFT Form</a:t>
            </a:r>
          </a:p>
        </p:txBody>
      </p:sp>
      <p:sp>
        <p:nvSpPr>
          <p:cNvPr name="TextBox 12" id="12"/>
          <p:cNvSpPr txBox="true"/>
          <p:nvPr/>
        </p:nvSpPr>
        <p:spPr>
          <a:xfrm rot="0">
            <a:off x="4699434" y="1520831"/>
            <a:ext cx="6858000" cy="3968756"/>
          </a:xfrm>
          <a:prstGeom prst="rect">
            <a:avLst/>
          </a:prstGeom>
        </p:spPr>
        <p:txBody>
          <a:bodyPr anchor="t" rtlCol="false" tIns="0" lIns="0" bIns="0" rIns="0">
            <a:spAutoFit/>
          </a:bodyPr>
          <a:lstStyle/>
          <a:p>
            <a:pPr algn="l">
              <a:lnSpc>
                <a:spcPts val="3850"/>
              </a:lnSpc>
            </a:pPr>
            <a:r>
              <a:rPr lang="en-US" sz="3500">
                <a:solidFill>
                  <a:srgbClr val="5778DB"/>
                </a:solidFill>
                <a:latin typeface="Avenir"/>
                <a:ea typeface="Avenir"/>
                <a:cs typeface="Avenir"/>
                <a:sym typeface="Avenir"/>
              </a:rPr>
              <a:t>https://www.osc.nc.gov/state-north-carolina-sub-w-9/open </a:t>
            </a:r>
          </a:p>
          <a:p>
            <a:pPr algn="l">
              <a:lnSpc>
                <a:spcPts val="3850"/>
              </a:lnSpc>
            </a:pPr>
            <a:r>
              <a:rPr lang="en-US" sz="3500">
                <a:solidFill>
                  <a:srgbClr val="E47373"/>
                </a:solidFill>
                <a:latin typeface="Avenir"/>
                <a:ea typeface="Avenir"/>
                <a:cs typeface="Avenir"/>
                <a:sym typeface="Avenir"/>
              </a:rPr>
              <a:t>** Be sure to fill out form in its entirety. The NC office of state controller will reject the form if not completed, and this will delay getting an account set up with the state.  </a:t>
            </a:r>
          </a:p>
        </p:txBody>
      </p:sp>
      <p:sp>
        <p:nvSpPr>
          <p:cNvPr name="TextBox 13" id="13"/>
          <p:cNvSpPr txBox="true"/>
          <p:nvPr/>
        </p:nvSpPr>
        <p:spPr>
          <a:xfrm rot="0">
            <a:off x="4699434" y="6272900"/>
            <a:ext cx="6858000" cy="3482981"/>
          </a:xfrm>
          <a:prstGeom prst="rect">
            <a:avLst/>
          </a:prstGeom>
        </p:spPr>
        <p:txBody>
          <a:bodyPr anchor="t" rtlCol="false" tIns="0" lIns="0" bIns="0" rIns="0">
            <a:spAutoFit/>
          </a:bodyPr>
          <a:lstStyle/>
          <a:p>
            <a:pPr algn="l">
              <a:lnSpc>
                <a:spcPts val="3850"/>
              </a:lnSpc>
            </a:pPr>
            <a:r>
              <a:rPr lang="en-US" sz="3500">
                <a:solidFill>
                  <a:srgbClr val="5778DB"/>
                </a:solidFill>
                <a:latin typeface="Avenir"/>
                <a:ea typeface="Avenir"/>
                <a:cs typeface="Avenir"/>
                <a:sym typeface="Avenir"/>
              </a:rPr>
              <a:t>https://www.osc.nc.gov./vendor-electronic-pay,ent-form-instructions/open</a:t>
            </a:r>
          </a:p>
          <a:p>
            <a:pPr algn="l">
              <a:lnSpc>
                <a:spcPts val="3850"/>
              </a:lnSpc>
            </a:pPr>
            <a:r>
              <a:rPr lang="en-US" sz="3500">
                <a:solidFill>
                  <a:srgbClr val="E47373"/>
                </a:solidFill>
                <a:latin typeface="Avenir"/>
                <a:ea typeface="Avenir"/>
                <a:cs typeface="Avenir"/>
                <a:sym typeface="Avenir"/>
              </a:rPr>
              <a:t>The info must match on both forms regarding: Name / DBA / SSN or tax ID number / W-9 designation (problem spot) </a:t>
            </a:r>
          </a:p>
        </p:txBody>
      </p:sp>
      <p:sp>
        <p:nvSpPr>
          <p:cNvPr name="TextBox 14" id="14"/>
          <p:cNvSpPr txBox="true"/>
          <p:nvPr/>
        </p:nvSpPr>
        <p:spPr>
          <a:xfrm rot="0">
            <a:off x="12452789" y="7232644"/>
            <a:ext cx="4806511" cy="2025656"/>
          </a:xfrm>
          <a:prstGeom prst="rect">
            <a:avLst/>
          </a:prstGeom>
        </p:spPr>
        <p:txBody>
          <a:bodyPr anchor="t" rtlCol="false" tIns="0" lIns="0" bIns="0" rIns="0">
            <a:spAutoFit/>
          </a:bodyPr>
          <a:lstStyle/>
          <a:p>
            <a:pPr algn="ctr">
              <a:lnSpc>
                <a:spcPts val="3850"/>
              </a:lnSpc>
            </a:pPr>
            <a:r>
              <a:rPr lang="en-US" sz="3500">
                <a:solidFill>
                  <a:srgbClr val="385FBF"/>
                </a:solidFill>
                <a:latin typeface="Avenir"/>
                <a:ea typeface="Avenir"/>
                <a:cs typeface="Avenir"/>
                <a:sym typeface="Avenir"/>
              </a:rPr>
              <a:t>First time schools </a:t>
            </a:r>
            <a:r>
              <a:rPr lang="en-US" b="true" sz="3500">
                <a:solidFill>
                  <a:srgbClr val="FF3131"/>
                </a:solidFill>
                <a:latin typeface="Avenir Bold"/>
                <a:ea typeface="Avenir Bold"/>
                <a:cs typeface="Avenir Bold"/>
                <a:sym typeface="Avenir Bold"/>
              </a:rPr>
              <a:t>MUST</a:t>
            </a:r>
            <a:r>
              <a:rPr lang="en-US" sz="3500">
                <a:solidFill>
                  <a:srgbClr val="385FBF"/>
                </a:solidFill>
                <a:latin typeface="Avenir"/>
                <a:ea typeface="Avenir"/>
                <a:cs typeface="Avenir"/>
                <a:sym typeface="Avenir"/>
              </a:rPr>
              <a:t> complete 2 forms to become a vendor with NCTAP.  </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417556" y="9164276"/>
            <a:ext cx="4102978" cy="2245448"/>
          </a:xfrm>
          <a:custGeom>
            <a:avLst/>
            <a:gdLst/>
            <a:ahLst/>
            <a:cxnLst/>
            <a:rect r="r" b="b" t="t" l="l"/>
            <a:pathLst>
              <a:path h="2245448" w="4102978">
                <a:moveTo>
                  <a:pt x="0" y="0"/>
                </a:moveTo>
                <a:lnTo>
                  <a:pt x="4102979" y="0"/>
                </a:lnTo>
                <a:lnTo>
                  <a:pt x="4102979"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0439400" y="1028700"/>
            <a:ext cx="10972800" cy="8229600"/>
          </a:xfrm>
          <a:custGeom>
            <a:avLst/>
            <a:gdLst/>
            <a:ahLst/>
            <a:cxnLst/>
            <a:rect r="r" b="b" t="t" l="l"/>
            <a:pathLst>
              <a:path h="8229600" w="10972800">
                <a:moveTo>
                  <a:pt x="0" y="0"/>
                </a:moveTo>
                <a:lnTo>
                  <a:pt x="10972800" y="0"/>
                </a:lnTo>
                <a:lnTo>
                  <a:pt x="10972800" y="8229600"/>
                </a:lnTo>
                <a:lnTo>
                  <a:pt x="0" y="8229600"/>
                </a:lnTo>
                <a:lnTo>
                  <a:pt x="0" y="0"/>
                </a:lnTo>
                <a:close/>
              </a:path>
            </a:pathLst>
          </a:custGeom>
          <a:blipFill>
            <a:blip r:embed="rId4"/>
            <a:stretch>
              <a:fillRect l="0" t="0" r="0" b="0"/>
            </a:stretch>
          </a:blipFill>
        </p:spPr>
      </p:sp>
      <p:sp>
        <p:nvSpPr>
          <p:cNvPr name="TextBox 4" id="4"/>
          <p:cNvSpPr txBox="true"/>
          <p:nvPr/>
        </p:nvSpPr>
        <p:spPr>
          <a:xfrm rot="0">
            <a:off x="1105824" y="981075"/>
            <a:ext cx="6726444" cy="733431"/>
          </a:xfrm>
          <a:prstGeom prst="rect">
            <a:avLst/>
          </a:prstGeom>
        </p:spPr>
        <p:txBody>
          <a:bodyPr anchor="t" rtlCol="false" tIns="0" lIns="0" bIns="0" rIns="0">
            <a:spAutoFit/>
          </a:bodyPr>
          <a:lstStyle/>
          <a:p>
            <a:pPr algn="l">
              <a:lnSpc>
                <a:spcPts val="4950"/>
              </a:lnSpc>
            </a:pPr>
            <a:r>
              <a:rPr lang="en-US" sz="4500" b="true">
                <a:solidFill>
                  <a:srgbClr val="385FBF"/>
                </a:solidFill>
                <a:latin typeface="Avenir Bold"/>
                <a:ea typeface="Avenir Bold"/>
                <a:cs typeface="Avenir Bold"/>
                <a:sym typeface="Avenir Bold"/>
              </a:rPr>
              <a:t>Point of contact (POC)</a:t>
            </a:r>
          </a:p>
        </p:txBody>
      </p:sp>
      <p:sp>
        <p:nvSpPr>
          <p:cNvPr name="TextBox 5" id="5"/>
          <p:cNvSpPr txBox="true"/>
          <p:nvPr/>
        </p:nvSpPr>
        <p:spPr>
          <a:xfrm rot="0">
            <a:off x="1105824" y="1978638"/>
            <a:ext cx="8860260" cy="6883406"/>
          </a:xfrm>
          <a:prstGeom prst="rect">
            <a:avLst/>
          </a:prstGeom>
        </p:spPr>
        <p:txBody>
          <a:bodyPr anchor="t" rtlCol="false" tIns="0" lIns="0" bIns="0" rIns="0">
            <a:spAutoFit/>
          </a:bodyPr>
          <a:lstStyle/>
          <a:p>
            <a:pPr algn="just" marL="755753" indent="-377876" lvl="1">
              <a:lnSpc>
                <a:spcPts val="3850"/>
              </a:lnSpc>
              <a:buFont typeface="Arial"/>
              <a:buChar char="•"/>
            </a:pPr>
            <a:r>
              <a:rPr lang="en-US" sz="3500">
                <a:solidFill>
                  <a:srgbClr val="5778DB"/>
                </a:solidFill>
                <a:latin typeface="Avenir"/>
                <a:ea typeface="Avenir"/>
                <a:cs typeface="Avenir"/>
                <a:sym typeface="Avenir"/>
              </a:rPr>
              <a:t>A POC is appointed at each institution to process certification forms and award amounts for the students who apply. Certs are done via email and must be turned in </a:t>
            </a:r>
            <a:r>
              <a:rPr lang="en-US" sz="3500">
                <a:solidFill>
                  <a:srgbClr val="FF3131"/>
                </a:solidFill>
                <a:latin typeface="Avenir"/>
                <a:ea typeface="Avenir"/>
                <a:cs typeface="Avenir"/>
                <a:sym typeface="Avenir"/>
              </a:rPr>
              <a:t>NLT 5 business days</a:t>
            </a:r>
            <a:r>
              <a:rPr lang="en-US" sz="3500">
                <a:solidFill>
                  <a:srgbClr val="5778DB"/>
                </a:solidFill>
                <a:latin typeface="Avenir"/>
                <a:ea typeface="Avenir"/>
                <a:cs typeface="Avenir"/>
                <a:sym typeface="Avenir"/>
              </a:rPr>
              <a:t> upon receipt. </a:t>
            </a:r>
          </a:p>
          <a:p>
            <a:pPr algn="just" marL="755753" indent="-377876" lvl="1">
              <a:lnSpc>
                <a:spcPts val="3850"/>
              </a:lnSpc>
              <a:buFont typeface="Arial"/>
              <a:buChar char="•"/>
            </a:pPr>
            <a:r>
              <a:rPr lang="en-US" sz="3500">
                <a:solidFill>
                  <a:srgbClr val="5778DB"/>
                </a:solidFill>
                <a:latin typeface="Avenir"/>
                <a:ea typeface="Avenir"/>
                <a:cs typeface="Avenir"/>
                <a:sym typeface="Avenir"/>
              </a:rPr>
              <a:t>The POC should have access or be able to verify student info regarding SAP, default of student loans and CH33 benefits (post 9/11). </a:t>
            </a:r>
          </a:p>
          <a:p>
            <a:pPr algn="just" marL="755753" indent="-377876" lvl="1">
              <a:lnSpc>
                <a:spcPts val="3850"/>
              </a:lnSpc>
              <a:buFont typeface="Arial"/>
              <a:buChar char="•"/>
            </a:pPr>
            <a:r>
              <a:rPr lang="en-US" sz="3500">
                <a:solidFill>
                  <a:srgbClr val="5778DB"/>
                </a:solidFill>
                <a:latin typeface="Avenir"/>
                <a:ea typeface="Avenir"/>
                <a:cs typeface="Avenir"/>
                <a:sym typeface="Avenir"/>
              </a:rPr>
              <a:t>If a POC retires, quits, or changes jobs, a new designee must be appointed. </a:t>
            </a:r>
            <a:r>
              <a:rPr lang="en-US" sz="3500">
                <a:solidFill>
                  <a:srgbClr val="E47373"/>
                </a:solidFill>
                <a:latin typeface="Avenir"/>
                <a:ea typeface="Avenir"/>
                <a:cs typeface="Avenir"/>
                <a:sym typeface="Avenir"/>
              </a:rPr>
              <a:t>Please notify NCTAP as soon as possible.  </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10800000">
            <a:off x="3963481" y="-952500"/>
            <a:ext cx="2177901" cy="3111287"/>
          </a:xfrm>
          <a:custGeom>
            <a:avLst/>
            <a:gdLst/>
            <a:ahLst/>
            <a:cxnLst/>
            <a:rect r="r" b="b" t="t" l="l"/>
            <a:pathLst>
              <a:path h="3111287" w="2177901">
                <a:moveTo>
                  <a:pt x="0" y="0"/>
                </a:moveTo>
                <a:lnTo>
                  <a:pt x="2177900" y="0"/>
                </a:lnTo>
                <a:lnTo>
                  <a:pt x="2177900" y="3111287"/>
                </a:lnTo>
                <a:lnTo>
                  <a:pt x="0" y="311128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 id="3"/>
          <p:cNvSpPr/>
          <p:nvPr/>
        </p:nvSpPr>
        <p:spPr>
          <a:xfrm flipH="false" flipV="false" rot="0">
            <a:off x="12146619" y="8128213"/>
            <a:ext cx="2177901" cy="3111287"/>
          </a:xfrm>
          <a:custGeom>
            <a:avLst/>
            <a:gdLst/>
            <a:ahLst/>
            <a:cxnLst/>
            <a:rect r="r" b="b" t="t" l="l"/>
            <a:pathLst>
              <a:path h="3111287" w="2177901">
                <a:moveTo>
                  <a:pt x="0" y="0"/>
                </a:moveTo>
                <a:lnTo>
                  <a:pt x="2177900" y="0"/>
                </a:lnTo>
                <a:lnTo>
                  <a:pt x="2177900" y="3111287"/>
                </a:lnTo>
                <a:lnTo>
                  <a:pt x="0" y="311128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3963481" y="8128213"/>
            <a:ext cx="2177901" cy="3111287"/>
          </a:xfrm>
          <a:custGeom>
            <a:avLst/>
            <a:gdLst/>
            <a:ahLst/>
            <a:cxnLst/>
            <a:rect r="r" b="b" t="t" l="l"/>
            <a:pathLst>
              <a:path h="3111287" w="2177901">
                <a:moveTo>
                  <a:pt x="0" y="0"/>
                </a:moveTo>
                <a:lnTo>
                  <a:pt x="2177900" y="0"/>
                </a:lnTo>
                <a:lnTo>
                  <a:pt x="2177900" y="3111287"/>
                </a:lnTo>
                <a:lnTo>
                  <a:pt x="0" y="311128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10800000">
            <a:off x="12146619" y="-952500"/>
            <a:ext cx="2177901" cy="3111287"/>
          </a:xfrm>
          <a:custGeom>
            <a:avLst/>
            <a:gdLst/>
            <a:ahLst/>
            <a:cxnLst/>
            <a:rect r="r" b="b" t="t" l="l"/>
            <a:pathLst>
              <a:path h="3111287" w="2177901">
                <a:moveTo>
                  <a:pt x="0" y="0"/>
                </a:moveTo>
                <a:lnTo>
                  <a:pt x="2177900" y="0"/>
                </a:lnTo>
                <a:lnTo>
                  <a:pt x="2177900" y="3111287"/>
                </a:lnTo>
                <a:lnTo>
                  <a:pt x="0" y="311128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0">
            <a:off x="16236511" y="-1122724"/>
            <a:ext cx="4102978" cy="2245448"/>
          </a:xfrm>
          <a:custGeom>
            <a:avLst/>
            <a:gdLst/>
            <a:ahLst/>
            <a:cxnLst/>
            <a:rect r="r" b="b" t="t" l="l"/>
            <a:pathLst>
              <a:path h="2245448" w="4102978">
                <a:moveTo>
                  <a:pt x="0" y="0"/>
                </a:moveTo>
                <a:lnTo>
                  <a:pt x="4102978" y="0"/>
                </a:lnTo>
                <a:lnTo>
                  <a:pt x="4102978" y="2245448"/>
                </a:lnTo>
                <a:lnTo>
                  <a:pt x="0" y="224544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7" id="7"/>
          <p:cNvGrpSpPr/>
          <p:nvPr/>
        </p:nvGrpSpPr>
        <p:grpSpPr>
          <a:xfrm rot="0">
            <a:off x="-4536548" y="9258300"/>
            <a:ext cx="7549097" cy="8444400"/>
            <a:chOff x="0" y="0"/>
            <a:chExt cx="10065462" cy="11259200"/>
          </a:xfrm>
        </p:grpSpPr>
        <p:sp>
          <p:nvSpPr>
            <p:cNvPr name="AutoShape 8" id="8"/>
            <p:cNvSpPr/>
            <p:nvPr/>
          </p:nvSpPr>
          <p:spPr>
            <a:xfrm flipV="true">
              <a:off x="23020" y="10735"/>
              <a:ext cx="5240240" cy="11237731"/>
            </a:xfrm>
            <a:prstGeom prst="line">
              <a:avLst/>
            </a:prstGeom>
            <a:ln cap="flat" w="50800">
              <a:solidFill>
                <a:srgbClr val="5778DB"/>
              </a:solidFill>
              <a:prstDash val="solid"/>
              <a:headEnd type="none" len="sm" w="sm"/>
              <a:tailEnd type="none" len="sm" w="sm"/>
            </a:ln>
          </p:spPr>
        </p:sp>
        <p:sp>
          <p:nvSpPr>
            <p:cNvPr name="AutoShape 9" id="9"/>
            <p:cNvSpPr/>
            <p:nvPr/>
          </p:nvSpPr>
          <p:spPr>
            <a:xfrm flipV="true">
              <a:off x="554040" y="10735"/>
              <a:ext cx="5240240" cy="11237731"/>
            </a:xfrm>
            <a:prstGeom prst="line">
              <a:avLst/>
            </a:prstGeom>
            <a:ln cap="flat" w="50800">
              <a:solidFill>
                <a:srgbClr val="5778DB"/>
              </a:solidFill>
              <a:prstDash val="solid"/>
              <a:headEnd type="none" len="sm" w="sm"/>
              <a:tailEnd type="none" len="sm" w="sm"/>
            </a:ln>
          </p:spPr>
        </p:sp>
        <p:sp>
          <p:nvSpPr>
            <p:cNvPr name="AutoShape 10" id="10"/>
            <p:cNvSpPr/>
            <p:nvPr/>
          </p:nvSpPr>
          <p:spPr>
            <a:xfrm flipV="true">
              <a:off x="1085061" y="10735"/>
              <a:ext cx="5240240" cy="11237731"/>
            </a:xfrm>
            <a:prstGeom prst="line">
              <a:avLst/>
            </a:prstGeom>
            <a:ln cap="flat" w="50800">
              <a:solidFill>
                <a:srgbClr val="5778DB"/>
              </a:solidFill>
              <a:prstDash val="solid"/>
              <a:headEnd type="none" len="sm" w="sm"/>
              <a:tailEnd type="none" len="sm" w="sm"/>
            </a:ln>
          </p:spPr>
        </p:sp>
        <p:sp>
          <p:nvSpPr>
            <p:cNvPr name="AutoShape 11" id="11"/>
            <p:cNvSpPr/>
            <p:nvPr/>
          </p:nvSpPr>
          <p:spPr>
            <a:xfrm flipV="true">
              <a:off x="1616081" y="10735"/>
              <a:ext cx="5240240" cy="11237731"/>
            </a:xfrm>
            <a:prstGeom prst="line">
              <a:avLst/>
            </a:prstGeom>
            <a:ln cap="flat" w="50800">
              <a:solidFill>
                <a:srgbClr val="5778DB"/>
              </a:solidFill>
              <a:prstDash val="solid"/>
              <a:headEnd type="none" len="sm" w="sm"/>
              <a:tailEnd type="none" len="sm" w="sm"/>
            </a:ln>
          </p:spPr>
        </p:sp>
        <p:sp>
          <p:nvSpPr>
            <p:cNvPr name="AutoShape 12" id="12"/>
            <p:cNvSpPr/>
            <p:nvPr/>
          </p:nvSpPr>
          <p:spPr>
            <a:xfrm flipV="true">
              <a:off x="2147101" y="10735"/>
              <a:ext cx="5240240" cy="11237731"/>
            </a:xfrm>
            <a:prstGeom prst="line">
              <a:avLst/>
            </a:prstGeom>
            <a:ln cap="flat" w="50800">
              <a:solidFill>
                <a:srgbClr val="5778DB"/>
              </a:solidFill>
              <a:prstDash val="solid"/>
              <a:headEnd type="none" len="sm" w="sm"/>
              <a:tailEnd type="none" len="sm" w="sm"/>
            </a:ln>
          </p:spPr>
        </p:sp>
        <p:sp>
          <p:nvSpPr>
            <p:cNvPr name="AutoShape 13" id="13"/>
            <p:cNvSpPr/>
            <p:nvPr/>
          </p:nvSpPr>
          <p:spPr>
            <a:xfrm flipV="true">
              <a:off x="2678121" y="10735"/>
              <a:ext cx="5240240" cy="11237731"/>
            </a:xfrm>
            <a:prstGeom prst="line">
              <a:avLst/>
            </a:prstGeom>
            <a:ln cap="flat" w="50800">
              <a:solidFill>
                <a:srgbClr val="5778DB"/>
              </a:solidFill>
              <a:prstDash val="solid"/>
              <a:headEnd type="none" len="sm" w="sm"/>
              <a:tailEnd type="none" len="sm" w="sm"/>
            </a:ln>
          </p:spPr>
        </p:sp>
        <p:sp>
          <p:nvSpPr>
            <p:cNvPr name="AutoShape 14" id="14"/>
            <p:cNvSpPr/>
            <p:nvPr/>
          </p:nvSpPr>
          <p:spPr>
            <a:xfrm flipV="true">
              <a:off x="3209142" y="10735"/>
              <a:ext cx="5240240" cy="11237731"/>
            </a:xfrm>
            <a:prstGeom prst="line">
              <a:avLst/>
            </a:prstGeom>
            <a:ln cap="flat" w="50800">
              <a:solidFill>
                <a:srgbClr val="5778DB"/>
              </a:solidFill>
              <a:prstDash val="solid"/>
              <a:headEnd type="none" len="sm" w="sm"/>
              <a:tailEnd type="none" len="sm" w="sm"/>
            </a:ln>
          </p:spPr>
        </p:sp>
        <p:sp>
          <p:nvSpPr>
            <p:cNvPr name="AutoShape 15" id="15"/>
            <p:cNvSpPr/>
            <p:nvPr/>
          </p:nvSpPr>
          <p:spPr>
            <a:xfrm flipV="true">
              <a:off x="3740162" y="10735"/>
              <a:ext cx="5240240" cy="11237731"/>
            </a:xfrm>
            <a:prstGeom prst="line">
              <a:avLst/>
            </a:prstGeom>
            <a:ln cap="flat" w="50800">
              <a:solidFill>
                <a:srgbClr val="5778DB"/>
              </a:solidFill>
              <a:prstDash val="solid"/>
              <a:headEnd type="none" len="sm" w="sm"/>
              <a:tailEnd type="none" len="sm" w="sm"/>
            </a:ln>
          </p:spPr>
        </p:sp>
        <p:sp>
          <p:nvSpPr>
            <p:cNvPr name="AutoShape 16" id="16"/>
            <p:cNvSpPr/>
            <p:nvPr/>
          </p:nvSpPr>
          <p:spPr>
            <a:xfrm flipV="true">
              <a:off x="4271182" y="10735"/>
              <a:ext cx="5240240" cy="11237731"/>
            </a:xfrm>
            <a:prstGeom prst="line">
              <a:avLst/>
            </a:prstGeom>
            <a:ln cap="flat" w="50800">
              <a:solidFill>
                <a:srgbClr val="5778DB"/>
              </a:solidFill>
              <a:prstDash val="solid"/>
              <a:headEnd type="none" len="sm" w="sm"/>
              <a:tailEnd type="none" len="sm" w="sm"/>
            </a:ln>
          </p:spPr>
        </p:sp>
        <p:sp>
          <p:nvSpPr>
            <p:cNvPr name="AutoShape 17" id="17"/>
            <p:cNvSpPr/>
            <p:nvPr/>
          </p:nvSpPr>
          <p:spPr>
            <a:xfrm flipV="true">
              <a:off x="4802202" y="10735"/>
              <a:ext cx="5240240" cy="11237731"/>
            </a:xfrm>
            <a:prstGeom prst="line">
              <a:avLst/>
            </a:prstGeom>
            <a:ln cap="flat" w="50800">
              <a:solidFill>
                <a:srgbClr val="5778DB"/>
              </a:solidFill>
              <a:prstDash val="solid"/>
              <a:headEnd type="none" len="sm" w="sm"/>
              <a:tailEnd type="none" len="sm" w="sm"/>
            </a:ln>
          </p:spPr>
        </p:sp>
      </p:grpSp>
      <p:sp>
        <p:nvSpPr>
          <p:cNvPr name="Freeform 18" id="18"/>
          <p:cNvSpPr/>
          <p:nvPr/>
        </p:nvSpPr>
        <p:spPr>
          <a:xfrm flipH="false" flipV="false" rot="0">
            <a:off x="238931" y="180860"/>
            <a:ext cx="2657581" cy="2057205"/>
          </a:xfrm>
          <a:custGeom>
            <a:avLst/>
            <a:gdLst/>
            <a:ahLst/>
            <a:cxnLst/>
            <a:rect r="r" b="b" t="t" l="l"/>
            <a:pathLst>
              <a:path h="2057205" w="2657581">
                <a:moveTo>
                  <a:pt x="0" y="0"/>
                </a:moveTo>
                <a:lnTo>
                  <a:pt x="2657582" y="0"/>
                </a:lnTo>
                <a:lnTo>
                  <a:pt x="2657582" y="2057204"/>
                </a:lnTo>
                <a:lnTo>
                  <a:pt x="0" y="2057204"/>
                </a:lnTo>
                <a:lnTo>
                  <a:pt x="0" y="0"/>
                </a:lnTo>
                <a:close/>
              </a:path>
            </a:pathLst>
          </a:custGeom>
          <a:blipFill>
            <a:blip r:embed="rId7"/>
            <a:stretch>
              <a:fillRect l="0" t="0" r="0" b="-72245"/>
            </a:stretch>
          </a:blipFill>
        </p:spPr>
      </p:sp>
      <p:sp>
        <p:nvSpPr>
          <p:cNvPr name="TextBox 19" id="19"/>
          <p:cNvSpPr txBox="true"/>
          <p:nvPr/>
        </p:nvSpPr>
        <p:spPr>
          <a:xfrm rot="0">
            <a:off x="4051403" y="355388"/>
            <a:ext cx="2002055" cy="1612899"/>
          </a:xfrm>
          <a:prstGeom prst="rect">
            <a:avLst/>
          </a:prstGeom>
        </p:spPr>
        <p:txBody>
          <a:bodyPr anchor="t" rtlCol="false" tIns="0" lIns="0" bIns="0" rIns="0">
            <a:spAutoFit/>
          </a:bodyPr>
          <a:lstStyle/>
          <a:p>
            <a:pPr algn="ctr">
              <a:lnSpc>
                <a:spcPts val="10999"/>
              </a:lnSpc>
            </a:pPr>
            <a:r>
              <a:rPr lang="en-US" b="true" sz="9999">
                <a:solidFill>
                  <a:srgbClr val="FF8B8A"/>
                </a:solidFill>
                <a:latin typeface="Avenir Bold"/>
                <a:ea typeface="Avenir Bold"/>
                <a:cs typeface="Avenir Bold"/>
                <a:sym typeface="Avenir Bold"/>
              </a:rPr>
              <a:t>F</a:t>
            </a:r>
          </a:p>
        </p:txBody>
      </p:sp>
      <p:sp>
        <p:nvSpPr>
          <p:cNvPr name="TextBox 20" id="20"/>
          <p:cNvSpPr txBox="true"/>
          <p:nvPr/>
        </p:nvSpPr>
        <p:spPr>
          <a:xfrm rot="0">
            <a:off x="5368246" y="3041437"/>
            <a:ext cx="4007556" cy="1725930"/>
          </a:xfrm>
          <a:prstGeom prst="rect">
            <a:avLst/>
          </a:prstGeom>
        </p:spPr>
        <p:txBody>
          <a:bodyPr anchor="t" rtlCol="false" tIns="0" lIns="0" bIns="0" rIns="0">
            <a:spAutoFit/>
          </a:bodyPr>
          <a:lstStyle/>
          <a:p>
            <a:pPr algn="l" marL="518160" indent="-259080" lvl="1">
              <a:lnSpc>
                <a:spcPts val="2640"/>
              </a:lnSpc>
              <a:buFont typeface="Arial"/>
              <a:buChar char="•"/>
            </a:pPr>
            <a:r>
              <a:rPr lang="en-US" sz="2400">
                <a:solidFill>
                  <a:srgbClr val="5778DB"/>
                </a:solidFill>
                <a:latin typeface="Avenir"/>
                <a:ea typeface="Avenir"/>
                <a:cs typeface="Avenir"/>
                <a:sym typeface="Avenir"/>
              </a:rPr>
              <a:t>Pressley</a:t>
            </a:r>
          </a:p>
          <a:p>
            <a:pPr algn="l" marL="518160" indent="-259080" lvl="1">
              <a:lnSpc>
                <a:spcPts val="2640"/>
              </a:lnSpc>
              <a:buFont typeface="Arial"/>
              <a:buChar char="•"/>
            </a:pPr>
            <a:r>
              <a:rPr lang="en-US" sz="2400">
                <a:solidFill>
                  <a:srgbClr val="5778DB"/>
                </a:solidFill>
                <a:latin typeface="Avenir"/>
                <a:ea typeface="Avenir"/>
                <a:cs typeface="Avenir"/>
                <a:sym typeface="Avenir"/>
              </a:rPr>
              <a:t>Flightgest</a:t>
            </a:r>
          </a:p>
          <a:p>
            <a:pPr algn="l" marL="518160" indent="-259080" lvl="1">
              <a:lnSpc>
                <a:spcPts val="2640"/>
              </a:lnSpc>
              <a:buFont typeface="Arial"/>
              <a:buChar char="•"/>
            </a:pPr>
            <a:r>
              <a:rPr lang="en-US" sz="2400">
                <a:solidFill>
                  <a:srgbClr val="5778DB"/>
                </a:solidFill>
                <a:latin typeface="Avenir"/>
                <a:ea typeface="Avenir"/>
                <a:cs typeface="Avenir"/>
                <a:sym typeface="Avenir"/>
              </a:rPr>
              <a:t>Total Flight solutions </a:t>
            </a:r>
          </a:p>
          <a:p>
            <a:pPr algn="l" marL="518160" indent="-259080" lvl="1">
              <a:lnSpc>
                <a:spcPts val="2640"/>
              </a:lnSpc>
              <a:buFont typeface="Arial"/>
              <a:buChar char="•"/>
            </a:pPr>
            <a:r>
              <a:rPr lang="en-US" sz="2400">
                <a:solidFill>
                  <a:srgbClr val="5778DB"/>
                </a:solidFill>
                <a:latin typeface="Avenir"/>
                <a:ea typeface="Avenir"/>
                <a:cs typeface="Avenir"/>
                <a:sym typeface="Avenir"/>
              </a:rPr>
              <a:t>Blueline Aviation</a:t>
            </a:r>
          </a:p>
          <a:p>
            <a:pPr algn="l" marL="518160" indent="-259080" lvl="1">
              <a:lnSpc>
                <a:spcPts val="2640"/>
              </a:lnSpc>
              <a:buFont typeface="Arial"/>
              <a:buChar char="•"/>
            </a:pPr>
            <a:r>
              <a:rPr lang="en-US" sz="2400">
                <a:solidFill>
                  <a:srgbClr val="5778DB"/>
                </a:solidFill>
                <a:latin typeface="Avenir"/>
                <a:ea typeface="Avenir"/>
                <a:cs typeface="Avenir"/>
                <a:sym typeface="Avenir"/>
              </a:rPr>
              <a:t>Embry Riddle </a:t>
            </a:r>
          </a:p>
        </p:txBody>
      </p:sp>
      <p:sp>
        <p:nvSpPr>
          <p:cNvPr name="TextBox 21" id="21"/>
          <p:cNvSpPr txBox="true"/>
          <p:nvPr/>
        </p:nvSpPr>
        <p:spPr>
          <a:xfrm rot="0">
            <a:off x="12234541" y="355388"/>
            <a:ext cx="2002055" cy="1612899"/>
          </a:xfrm>
          <a:prstGeom prst="rect">
            <a:avLst/>
          </a:prstGeom>
        </p:spPr>
        <p:txBody>
          <a:bodyPr anchor="t" rtlCol="false" tIns="0" lIns="0" bIns="0" rIns="0">
            <a:spAutoFit/>
          </a:bodyPr>
          <a:lstStyle/>
          <a:p>
            <a:pPr algn="ctr">
              <a:lnSpc>
                <a:spcPts val="10999"/>
              </a:lnSpc>
            </a:pPr>
            <a:r>
              <a:rPr lang="en-US" b="true" sz="9999">
                <a:solidFill>
                  <a:srgbClr val="FF8B8A"/>
                </a:solidFill>
                <a:latin typeface="Avenir Bold"/>
                <a:ea typeface="Avenir Bold"/>
                <a:cs typeface="Avenir Bold"/>
                <a:sym typeface="Avenir Bold"/>
              </a:rPr>
              <a:t>P</a:t>
            </a:r>
          </a:p>
        </p:txBody>
      </p:sp>
      <p:sp>
        <p:nvSpPr>
          <p:cNvPr name="TextBox 22" id="22"/>
          <p:cNvSpPr txBox="true"/>
          <p:nvPr/>
        </p:nvSpPr>
        <p:spPr>
          <a:xfrm rot="0">
            <a:off x="2004431" y="5157683"/>
            <a:ext cx="6096000" cy="2059305"/>
          </a:xfrm>
          <a:prstGeom prst="rect">
            <a:avLst/>
          </a:prstGeom>
        </p:spPr>
        <p:txBody>
          <a:bodyPr anchor="t" rtlCol="false" tIns="0" lIns="0" bIns="0" rIns="0">
            <a:spAutoFit/>
          </a:bodyPr>
          <a:lstStyle/>
          <a:p>
            <a:pPr algn="ctr" marL="518160" indent="-259080" lvl="1">
              <a:lnSpc>
                <a:spcPts val="2640"/>
              </a:lnSpc>
              <a:buFont typeface="Arial"/>
              <a:buChar char="•"/>
            </a:pPr>
            <a:r>
              <a:rPr lang="en-US" sz="2400">
                <a:solidFill>
                  <a:srgbClr val="5778DB"/>
                </a:solidFill>
                <a:latin typeface="Avenir"/>
                <a:ea typeface="Avenir"/>
                <a:cs typeface="Avenir"/>
                <a:sym typeface="Avenir"/>
              </a:rPr>
              <a:t>ECPI</a:t>
            </a:r>
          </a:p>
          <a:p>
            <a:pPr algn="ctr" marL="518160" indent="-259080" lvl="1">
              <a:lnSpc>
                <a:spcPts val="2640"/>
              </a:lnSpc>
              <a:buFont typeface="Arial"/>
              <a:buChar char="•"/>
            </a:pPr>
            <a:r>
              <a:rPr lang="en-US" sz="2400">
                <a:solidFill>
                  <a:srgbClr val="5778DB"/>
                </a:solidFill>
                <a:latin typeface="Avenir"/>
                <a:ea typeface="Avenir"/>
                <a:cs typeface="Avenir"/>
                <a:sym typeface="Avenir"/>
              </a:rPr>
              <a:t>South College</a:t>
            </a:r>
          </a:p>
          <a:p>
            <a:pPr algn="ctr" marL="518160" indent="-259080" lvl="1">
              <a:lnSpc>
                <a:spcPts val="2640"/>
              </a:lnSpc>
              <a:buFont typeface="Arial"/>
              <a:buChar char="•"/>
            </a:pPr>
            <a:r>
              <a:rPr lang="en-US" sz="2400">
                <a:solidFill>
                  <a:srgbClr val="5778DB"/>
                </a:solidFill>
                <a:latin typeface="Avenir"/>
                <a:ea typeface="Avenir"/>
                <a:cs typeface="Avenir"/>
                <a:sym typeface="Avenir"/>
              </a:rPr>
              <a:t>911 E-Learning</a:t>
            </a:r>
          </a:p>
          <a:p>
            <a:pPr algn="ctr" marL="518160" indent="-259080" lvl="1">
              <a:lnSpc>
                <a:spcPts val="2640"/>
              </a:lnSpc>
              <a:buFont typeface="Arial"/>
              <a:buChar char="•"/>
            </a:pPr>
            <a:r>
              <a:rPr lang="en-US" sz="2400">
                <a:solidFill>
                  <a:srgbClr val="5778DB"/>
                </a:solidFill>
                <a:latin typeface="Avenir"/>
                <a:ea typeface="Avenir"/>
                <a:cs typeface="Avenir"/>
                <a:sym typeface="Avenir"/>
              </a:rPr>
              <a:t>Carolina College of Bublical Studies</a:t>
            </a:r>
          </a:p>
          <a:p>
            <a:pPr algn="ctr" marL="518160" indent="-259080" lvl="1">
              <a:lnSpc>
                <a:spcPts val="2640"/>
              </a:lnSpc>
              <a:buFont typeface="Arial"/>
              <a:buChar char="•"/>
            </a:pPr>
            <a:r>
              <a:rPr lang="en-US" sz="2400">
                <a:solidFill>
                  <a:srgbClr val="5778DB"/>
                </a:solidFill>
                <a:latin typeface="Avenir"/>
                <a:ea typeface="Avenir"/>
                <a:cs typeface="Avenir"/>
                <a:sym typeface="Avenir"/>
              </a:rPr>
              <a:t>Carolina College of Health Studies </a:t>
            </a:r>
          </a:p>
          <a:p>
            <a:pPr algn="ctr" marL="518160" indent="-259080" lvl="1">
              <a:lnSpc>
                <a:spcPts val="2640"/>
              </a:lnSpc>
              <a:buFont typeface="Arial"/>
              <a:buChar char="•"/>
            </a:pPr>
            <a:r>
              <a:rPr lang="en-US" sz="2400">
                <a:solidFill>
                  <a:srgbClr val="5778DB"/>
                </a:solidFill>
                <a:latin typeface="Avenir"/>
                <a:ea typeface="Avenir"/>
                <a:cs typeface="Avenir"/>
                <a:sym typeface="Avenir"/>
              </a:rPr>
              <a:t>Watts College of Nursing </a:t>
            </a:r>
          </a:p>
        </p:txBody>
      </p:sp>
      <p:sp>
        <p:nvSpPr>
          <p:cNvPr name="TextBox 23" id="23"/>
          <p:cNvSpPr txBox="true"/>
          <p:nvPr/>
        </p:nvSpPr>
        <p:spPr>
          <a:xfrm rot="0">
            <a:off x="4051403" y="8212236"/>
            <a:ext cx="2002055" cy="1612899"/>
          </a:xfrm>
          <a:prstGeom prst="rect">
            <a:avLst/>
          </a:prstGeom>
        </p:spPr>
        <p:txBody>
          <a:bodyPr anchor="t" rtlCol="false" tIns="0" lIns="0" bIns="0" rIns="0">
            <a:spAutoFit/>
          </a:bodyPr>
          <a:lstStyle/>
          <a:p>
            <a:pPr algn="ctr">
              <a:lnSpc>
                <a:spcPts val="10999"/>
              </a:lnSpc>
            </a:pPr>
            <a:r>
              <a:rPr lang="en-US" b="true" sz="9999">
                <a:solidFill>
                  <a:srgbClr val="FF8B8A"/>
                </a:solidFill>
                <a:latin typeface="Avenir Bold"/>
                <a:ea typeface="Avenir Bold"/>
                <a:cs typeface="Avenir Bold"/>
                <a:sym typeface="Avenir Bold"/>
              </a:rPr>
              <a:t>M</a:t>
            </a:r>
          </a:p>
        </p:txBody>
      </p:sp>
      <p:sp>
        <p:nvSpPr>
          <p:cNvPr name="TextBox 24" id="24"/>
          <p:cNvSpPr txBox="true"/>
          <p:nvPr/>
        </p:nvSpPr>
        <p:spPr>
          <a:xfrm rot="0">
            <a:off x="12234541" y="8537788"/>
            <a:ext cx="2002055" cy="1612899"/>
          </a:xfrm>
          <a:prstGeom prst="rect">
            <a:avLst/>
          </a:prstGeom>
        </p:spPr>
        <p:txBody>
          <a:bodyPr anchor="t" rtlCol="false" tIns="0" lIns="0" bIns="0" rIns="0">
            <a:spAutoFit/>
          </a:bodyPr>
          <a:lstStyle/>
          <a:p>
            <a:pPr algn="ctr">
              <a:lnSpc>
                <a:spcPts val="10999"/>
              </a:lnSpc>
            </a:pPr>
            <a:r>
              <a:rPr lang="en-US" b="true" sz="9999">
                <a:solidFill>
                  <a:srgbClr val="FF8B8A"/>
                </a:solidFill>
                <a:latin typeface="Avenir Bold"/>
                <a:ea typeface="Avenir Bold"/>
                <a:cs typeface="Avenir Bold"/>
                <a:sym typeface="Avenir Bold"/>
              </a:rPr>
              <a:t>NC</a:t>
            </a:r>
          </a:p>
        </p:txBody>
      </p:sp>
      <p:sp>
        <p:nvSpPr>
          <p:cNvPr name="TextBox 25" id="25"/>
          <p:cNvSpPr txBox="true"/>
          <p:nvPr/>
        </p:nvSpPr>
        <p:spPr>
          <a:xfrm rot="0">
            <a:off x="10187569" y="3041437"/>
            <a:ext cx="7055556" cy="1392555"/>
          </a:xfrm>
          <a:prstGeom prst="rect">
            <a:avLst/>
          </a:prstGeom>
        </p:spPr>
        <p:txBody>
          <a:bodyPr anchor="t" rtlCol="false" tIns="0" lIns="0" bIns="0" rIns="0">
            <a:spAutoFit/>
          </a:bodyPr>
          <a:lstStyle/>
          <a:p>
            <a:pPr algn="l" marL="518160" indent="-259080" lvl="1">
              <a:lnSpc>
                <a:spcPts val="2640"/>
              </a:lnSpc>
              <a:buFont typeface="Arial"/>
              <a:buChar char="•"/>
            </a:pPr>
            <a:r>
              <a:rPr lang="en-US" sz="2400">
                <a:solidFill>
                  <a:srgbClr val="5778DB"/>
                </a:solidFill>
                <a:latin typeface="Avenir"/>
                <a:ea typeface="Avenir"/>
                <a:cs typeface="Avenir"/>
                <a:sym typeface="Avenir"/>
              </a:rPr>
              <a:t>Fayetteville State University</a:t>
            </a:r>
          </a:p>
          <a:p>
            <a:pPr algn="l" marL="518160" indent="-259080" lvl="1">
              <a:lnSpc>
                <a:spcPts val="2640"/>
              </a:lnSpc>
              <a:buFont typeface="Arial"/>
              <a:buChar char="•"/>
            </a:pPr>
            <a:r>
              <a:rPr lang="en-US" sz="2400">
                <a:solidFill>
                  <a:srgbClr val="5778DB"/>
                </a:solidFill>
                <a:latin typeface="Avenir"/>
                <a:ea typeface="Avenir"/>
                <a:cs typeface="Avenir"/>
                <a:sym typeface="Avenir"/>
              </a:rPr>
              <a:t>Elizabeth City State University</a:t>
            </a:r>
          </a:p>
          <a:p>
            <a:pPr algn="l" marL="518160" indent="-259080" lvl="1">
              <a:lnSpc>
                <a:spcPts val="2640"/>
              </a:lnSpc>
              <a:buFont typeface="Arial"/>
              <a:buChar char="•"/>
            </a:pPr>
            <a:r>
              <a:rPr lang="en-US" sz="2400">
                <a:solidFill>
                  <a:srgbClr val="5778DB"/>
                </a:solidFill>
                <a:latin typeface="Avenir"/>
                <a:ea typeface="Avenir"/>
                <a:cs typeface="Avenir"/>
                <a:sym typeface="Avenir"/>
              </a:rPr>
              <a:t>University of North Carolina at Pembroke</a:t>
            </a:r>
          </a:p>
          <a:p>
            <a:pPr algn="l" marL="518160" indent="-259080" lvl="1">
              <a:lnSpc>
                <a:spcPts val="2640"/>
              </a:lnSpc>
              <a:buFont typeface="Arial"/>
              <a:buChar char="•"/>
            </a:pPr>
            <a:r>
              <a:rPr lang="en-US" sz="2400">
                <a:solidFill>
                  <a:srgbClr val="5778DB"/>
                </a:solidFill>
                <a:latin typeface="Avenir"/>
                <a:ea typeface="Avenir"/>
                <a:cs typeface="Avenir"/>
                <a:sym typeface="Avenir"/>
              </a:rPr>
              <a:t>Western Carolina University </a:t>
            </a:r>
          </a:p>
        </p:txBody>
      </p:sp>
      <p:sp>
        <p:nvSpPr>
          <p:cNvPr name="TextBox 26" id="26"/>
          <p:cNvSpPr txBox="true"/>
          <p:nvPr/>
        </p:nvSpPr>
        <p:spPr>
          <a:xfrm rot="0">
            <a:off x="10187569" y="5319817"/>
            <a:ext cx="6096000" cy="1392555"/>
          </a:xfrm>
          <a:prstGeom prst="rect">
            <a:avLst/>
          </a:prstGeom>
        </p:spPr>
        <p:txBody>
          <a:bodyPr anchor="t" rtlCol="false" tIns="0" lIns="0" bIns="0" rIns="0">
            <a:spAutoFit/>
          </a:bodyPr>
          <a:lstStyle/>
          <a:p>
            <a:pPr algn="ctr">
              <a:lnSpc>
                <a:spcPts val="2640"/>
              </a:lnSpc>
            </a:pPr>
            <a:r>
              <a:rPr lang="en-US" sz="2400">
                <a:solidFill>
                  <a:srgbClr val="5778DB"/>
                </a:solidFill>
                <a:latin typeface="Avenir"/>
                <a:ea typeface="Avenir"/>
                <a:cs typeface="Avenir"/>
                <a:sym typeface="Avenir"/>
              </a:rPr>
              <a:t>All NC Universities and Community Colleges. Additionally some out of state Universities with physical campuses in the State. </a:t>
            </a:r>
          </a:p>
        </p:txBody>
      </p:sp>
      <p:sp>
        <p:nvSpPr>
          <p:cNvPr name="TextBox 27" id="27"/>
          <p:cNvSpPr txBox="true"/>
          <p:nvPr/>
        </p:nvSpPr>
        <p:spPr>
          <a:xfrm rot="0">
            <a:off x="2441876" y="2311187"/>
            <a:ext cx="5221111" cy="568325"/>
          </a:xfrm>
          <a:prstGeom prst="rect">
            <a:avLst/>
          </a:prstGeom>
        </p:spPr>
        <p:txBody>
          <a:bodyPr anchor="t" rtlCol="false" tIns="0" lIns="0" bIns="0" rIns="0">
            <a:spAutoFit/>
          </a:bodyPr>
          <a:lstStyle/>
          <a:p>
            <a:pPr algn="ctr">
              <a:lnSpc>
                <a:spcPts val="3850"/>
              </a:lnSpc>
            </a:pPr>
            <a:r>
              <a:rPr lang="en-US" b="true" sz="3500">
                <a:solidFill>
                  <a:srgbClr val="5778DB"/>
                </a:solidFill>
                <a:latin typeface="Avenir Bold"/>
                <a:ea typeface="Avenir Bold"/>
                <a:cs typeface="Avenir Bold"/>
                <a:sym typeface="Avenir Bold"/>
              </a:rPr>
              <a:t>FLIGHT SCHOOLS</a:t>
            </a:r>
          </a:p>
        </p:txBody>
      </p:sp>
      <p:sp>
        <p:nvSpPr>
          <p:cNvPr name="TextBox 28" id="28"/>
          <p:cNvSpPr txBox="true"/>
          <p:nvPr/>
        </p:nvSpPr>
        <p:spPr>
          <a:xfrm rot="0">
            <a:off x="10568569" y="2311187"/>
            <a:ext cx="5334000" cy="568325"/>
          </a:xfrm>
          <a:prstGeom prst="rect">
            <a:avLst/>
          </a:prstGeom>
        </p:spPr>
        <p:txBody>
          <a:bodyPr anchor="t" rtlCol="false" tIns="0" lIns="0" bIns="0" rIns="0">
            <a:spAutoFit/>
          </a:bodyPr>
          <a:lstStyle/>
          <a:p>
            <a:pPr algn="ctr">
              <a:lnSpc>
                <a:spcPts val="3850"/>
              </a:lnSpc>
            </a:pPr>
            <a:r>
              <a:rPr lang="en-US" b="true" sz="3500">
                <a:solidFill>
                  <a:srgbClr val="5778DB"/>
                </a:solidFill>
                <a:latin typeface="Avenir Bold"/>
                <a:ea typeface="Avenir Bold"/>
                <a:cs typeface="Avenir Bold"/>
                <a:sym typeface="Avenir Bold"/>
              </a:rPr>
              <a:t>PROMISE SCHOOLS</a:t>
            </a:r>
          </a:p>
        </p:txBody>
      </p:sp>
      <p:sp>
        <p:nvSpPr>
          <p:cNvPr name="TextBox 29" id="29"/>
          <p:cNvSpPr txBox="true"/>
          <p:nvPr/>
        </p:nvSpPr>
        <p:spPr>
          <a:xfrm rot="0">
            <a:off x="2441876" y="7369388"/>
            <a:ext cx="5221111" cy="568325"/>
          </a:xfrm>
          <a:prstGeom prst="rect">
            <a:avLst/>
          </a:prstGeom>
        </p:spPr>
        <p:txBody>
          <a:bodyPr anchor="t" rtlCol="false" tIns="0" lIns="0" bIns="0" rIns="0">
            <a:spAutoFit/>
          </a:bodyPr>
          <a:lstStyle/>
          <a:p>
            <a:pPr algn="ctr">
              <a:lnSpc>
                <a:spcPts val="3850"/>
              </a:lnSpc>
            </a:pPr>
            <a:r>
              <a:rPr lang="en-US" b="true" sz="3500">
                <a:solidFill>
                  <a:srgbClr val="5778DB"/>
                </a:solidFill>
                <a:latin typeface="Avenir Bold"/>
                <a:ea typeface="Avenir Bold"/>
                <a:cs typeface="Avenir Bold"/>
                <a:sym typeface="Avenir Bold"/>
              </a:rPr>
              <a:t>MISCELLANEOUS</a:t>
            </a:r>
          </a:p>
        </p:txBody>
      </p:sp>
      <p:sp>
        <p:nvSpPr>
          <p:cNvPr name="TextBox 30" id="30"/>
          <p:cNvSpPr txBox="true"/>
          <p:nvPr/>
        </p:nvSpPr>
        <p:spPr>
          <a:xfrm rot="0">
            <a:off x="11330569" y="7369388"/>
            <a:ext cx="3810000" cy="568325"/>
          </a:xfrm>
          <a:prstGeom prst="rect">
            <a:avLst/>
          </a:prstGeom>
        </p:spPr>
        <p:txBody>
          <a:bodyPr anchor="t" rtlCol="false" tIns="0" lIns="0" bIns="0" rIns="0">
            <a:spAutoFit/>
          </a:bodyPr>
          <a:lstStyle/>
          <a:p>
            <a:pPr algn="ctr">
              <a:lnSpc>
                <a:spcPts val="3850"/>
              </a:lnSpc>
            </a:pPr>
            <a:r>
              <a:rPr lang="en-US" b="true" sz="3500">
                <a:solidFill>
                  <a:srgbClr val="5778DB"/>
                </a:solidFill>
                <a:latin typeface="Avenir Bold"/>
                <a:ea typeface="Avenir Bold"/>
                <a:cs typeface="Avenir Bold"/>
                <a:sym typeface="Avenir Bold"/>
              </a:rPr>
              <a:t>NC UNIVERSITIES</a:t>
            </a:r>
          </a:p>
        </p:txBody>
      </p:sp>
      <p:sp>
        <p:nvSpPr>
          <p:cNvPr name="TextBox 31" id="31"/>
          <p:cNvSpPr txBox="true"/>
          <p:nvPr/>
        </p:nvSpPr>
        <p:spPr>
          <a:xfrm rot="0">
            <a:off x="1360690" y="3041437"/>
            <a:ext cx="4007556" cy="1725930"/>
          </a:xfrm>
          <a:prstGeom prst="rect">
            <a:avLst/>
          </a:prstGeom>
        </p:spPr>
        <p:txBody>
          <a:bodyPr anchor="t" rtlCol="false" tIns="0" lIns="0" bIns="0" rIns="0">
            <a:spAutoFit/>
          </a:bodyPr>
          <a:lstStyle/>
          <a:p>
            <a:pPr algn="l" marL="518160" indent="-259080" lvl="1">
              <a:lnSpc>
                <a:spcPts val="2640"/>
              </a:lnSpc>
              <a:buFont typeface="Arial"/>
              <a:buChar char="•"/>
            </a:pPr>
            <a:r>
              <a:rPr lang="en-US" sz="2400">
                <a:solidFill>
                  <a:srgbClr val="5778DB"/>
                </a:solidFill>
                <a:latin typeface="Avenir"/>
                <a:ea typeface="Avenir"/>
                <a:cs typeface="Avenir"/>
                <a:sym typeface="Avenir"/>
              </a:rPr>
              <a:t>Executive Flight School</a:t>
            </a:r>
          </a:p>
          <a:p>
            <a:pPr algn="l" marL="518160" indent="-259080" lvl="1">
              <a:lnSpc>
                <a:spcPts val="2640"/>
              </a:lnSpc>
              <a:buFont typeface="Arial"/>
              <a:buChar char="•"/>
            </a:pPr>
            <a:r>
              <a:rPr lang="en-US" sz="2400">
                <a:solidFill>
                  <a:srgbClr val="5778DB"/>
                </a:solidFill>
                <a:latin typeface="Avenir"/>
                <a:ea typeface="Avenir"/>
                <a:cs typeface="Avenir"/>
                <a:sym typeface="Avenir"/>
              </a:rPr>
              <a:t>Raleigh Pro Flight</a:t>
            </a:r>
          </a:p>
          <a:p>
            <a:pPr algn="l" marL="518160" indent="-259080" lvl="1">
              <a:lnSpc>
                <a:spcPts val="2640"/>
              </a:lnSpc>
              <a:buFont typeface="Arial"/>
              <a:buChar char="•"/>
            </a:pPr>
            <a:r>
              <a:rPr lang="en-US" sz="2400">
                <a:solidFill>
                  <a:srgbClr val="5778DB"/>
                </a:solidFill>
                <a:latin typeface="Avenir"/>
                <a:ea typeface="Avenir"/>
                <a:cs typeface="Avenir"/>
                <a:sym typeface="Avenir"/>
              </a:rPr>
              <a:t>Dillon Aviation </a:t>
            </a:r>
          </a:p>
          <a:p>
            <a:pPr algn="l" marL="518160" indent="-259080" lvl="1">
              <a:lnSpc>
                <a:spcPts val="2640"/>
              </a:lnSpc>
              <a:buFont typeface="Arial"/>
              <a:buChar char="•"/>
            </a:pPr>
            <a:r>
              <a:rPr lang="en-US" sz="2400">
                <a:solidFill>
                  <a:srgbClr val="5778DB"/>
                </a:solidFill>
                <a:latin typeface="Avenir"/>
                <a:ea typeface="Avenir"/>
                <a:cs typeface="Avenir"/>
                <a:sym typeface="Avenir"/>
              </a:rPr>
              <a:t>Hightide Aviation</a:t>
            </a:r>
          </a:p>
          <a:p>
            <a:pPr algn="l" marL="518160" indent="-259080" lvl="1">
              <a:lnSpc>
                <a:spcPts val="2640"/>
              </a:lnSpc>
              <a:buFont typeface="Arial"/>
              <a:buChar char="•"/>
            </a:pPr>
            <a:r>
              <a:rPr lang="en-US" sz="2400">
                <a:solidFill>
                  <a:srgbClr val="5778DB"/>
                </a:solidFill>
                <a:latin typeface="Avenir"/>
                <a:ea typeface="Avenir"/>
                <a:cs typeface="Avenir"/>
                <a:sym typeface="Avenir"/>
              </a:rPr>
              <a:t>Elon Aviation </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822482" y="2101850"/>
            <a:ext cx="14643036" cy="5511800"/>
          </a:xfrm>
          <a:prstGeom prst="rect">
            <a:avLst/>
          </a:prstGeom>
        </p:spPr>
        <p:txBody>
          <a:bodyPr anchor="t" rtlCol="false" tIns="0" lIns="0" bIns="0" rIns="0">
            <a:spAutoFit/>
          </a:bodyPr>
          <a:lstStyle/>
          <a:p>
            <a:pPr algn="ctr">
              <a:lnSpc>
                <a:spcPts val="13750"/>
              </a:lnSpc>
            </a:pPr>
            <a:r>
              <a:rPr lang="en-US" b="true" sz="12500">
                <a:solidFill>
                  <a:srgbClr val="385FBF"/>
                </a:solidFill>
                <a:latin typeface="Avenir Bold"/>
                <a:ea typeface="Avenir Bold"/>
                <a:cs typeface="Avenir Bold"/>
                <a:sym typeface="Avenir Bold"/>
              </a:rPr>
              <a:t>“JUST KEEP MOVING FORWARD.”</a:t>
            </a:r>
          </a:p>
        </p:txBody>
      </p:sp>
      <p:sp>
        <p:nvSpPr>
          <p:cNvPr name="Freeform 3" id="3"/>
          <p:cNvSpPr/>
          <p:nvPr/>
        </p:nvSpPr>
        <p:spPr>
          <a:xfrm flipH="false" flipV="false" rot="0">
            <a:off x="1028700" y="-1122724"/>
            <a:ext cx="4102978" cy="2245448"/>
          </a:xfrm>
          <a:custGeom>
            <a:avLst/>
            <a:gdLst/>
            <a:ahLst/>
            <a:cxnLst/>
            <a:rect r="r" b="b" t="t" l="l"/>
            <a:pathLst>
              <a:path h="2245448" w="410297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true" rot="0">
            <a:off x="13156322" y="7153817"/>
            <a:ext cx="4102978" cy="3133183"/>
          </a:xfrm>
          <a:custGeom>
            <a:avLst/>
            <a:gdLst/>
            <a:ahLst/>
            <a:cxnLst/>
            <a:rect r="r" b="b" t="t" l="l"/>
            <a:pathLst>
              <a:path h="3133183" w="4102978">
                <a:moveTo>
                  <a:pt x="0" y="3133183"/>
                </a:moveTo>
                <a:lnTo>
                  <a:pt x="4102978" y="3133183"/>
                </a:lnTo>
                <a:lnTo>
                  <a:pt x="4102978" y="0"/>
                </a:lnTo>
                <a:lnTo>
                  <a:pt x="0" y="0"/>
                </a:lnTo>
                <a:lnTo>
                  <a:pt x="0" y="3133183"/>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0" y="7229413"/>
            <a:ext cx="5677124" cy="3057587"/>
          </a:xfrm>
          <a:custGeom>
            <a:avLst/>
            <a:gdLst/>
            <a:ahLst/>
            <a:cxnLst/>
            <a:rect r="r" b="b" t="t" l="l"/>
            <a:pathLst>
              <a:path h="3057587" w="5677124">
                <a:moveTo>
                  <a:pt x="0" y="0"/>
                </a:moveTo>
                <a:lnTo>
                  <a:pt x="5677124" y="0"/>
                </a:lnTo>
                <a:lnTo>
                  <a:pt x="5677124" y="3057587"/>
                </a:lnTo>
                <a:lnTo>
                  <a:pt x="0" y="3057587"/>
                </a:lnTo>
                <a:lnTo>
                  <a:pt x="0" y="0"/>
                </a:lnTo>
                <a:close/>
              </a:path>
            </a:pathLst>
          </a:custGeom>
          <a:blipFill>
            <a:blip r:embed="rId6"/>
            <a:stretch>
              <a:fillRect l="0" t="0" r="0" b="0"/>
            </a:stretch>
          </a:blipFill>
        </p:spPr>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28700" y="1028700"/>
            <a:ext cx="16230600" cy="8229600"/>
            <a:chOff x="0" y="0"/>
            <a:chExt cx="4274726" cy="2167467"/>
          </a:xfrm>
        </p:grpSpPr>
        <p:sp>
          <p:nvSpPr>
            <p:cNvPr name="Freeform 3" id="3"/>
            <p:cNvSpPr/>
            <p:nvPr/>
          </p:nvSpPr>
          <p:spPr>
            <a:xfrm flipH="false" flipV="false" rot="0">
              <a:off x="0" y="0"/>
              <a:ext cx="4274726" cy="2167467"/>
            </a:xfrm>
            <a:custGeom>
              <a:avLst/>
              <a:gdLst/>
              <a:ahLst/>
              <a:cxnLst/>
              <a:rect r="r" b="b" t="t" l="l"/>
              <a:pathLst>
                <a:path h="2167467" w="4274726">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385FBF"/>
            </a:solidFill>
          </p:spPr>
        </p:sp>
        <p:sp>
          <p:nvSpPr>
            <p:cNvPr name="TextBox 4" id="4"/>
            <p:cNvSpPr txBox="true"/>
            <p:nvPr/>
          </p:nvSpPr>
          <p:spPr>
            <a:xfrm>
              <a:off x="0" y="-38100"/>
              <a:ext cx="4274726" cy="2205567"/>
            </a:xfrm>
            <a:prstGeom prst="rect">
              <a:avLst/>
            </a:prstGeom>
          </p:spPr>
          <p:txBody>
            <a:bodyPr anchor="ctr" rtlCol="false" tIns="50800" lIns="50800" bIns="50800" rIns="50800"/>
            <a:lstStyle/>
            <a:p>
              <a:pPr algn="ctr">
                <a:lnSpc>
                  <a:spcPts val="2659"/>
                </a:lnSpc>
                <a:spcBef>
                  <a:spcPct val="0"/>
                </a:spcBef>
              </a:pPr>
            </a:p>
          </p:txBody>
        </p:sp>
      </p:grpSp>
      <p:sp>
        <p:nvSpPr>
          <p:cNvPr name="TextBox 5" id="5"/>
          <p:cNvSpPr txBox="true"/>
          <p:nvPr/>
        </p:nvSpPr>
        <p:spPr>
          <a:xfrm rot="0">
            <a:off x="5901312" y="3971925"/>
            <a:ext cx="7571992" cy="2266950"/>
          </a:xfrm>
          <a:prstGeom prst="rect">
            <a:avLst/>
          </a:prstGeom>
        </p:spPr>
        <p:txBody>
          <a:bodyPr anchor="t" rtlCol="false" tIns="0" lIns="0" bIns="0" rIns="0">
            <a:spAutoFit/>
          </a:bodyPr>
          <a:lstStyle/>
          <a:p>
            <a:pPr algn="r">
              <a:lnSpc>
                <a:spcPts val="8250"/>
              </a:lnSpc>
            </a:pPr>
            <a:r>
              <a:rPr lang="en-US" b="true" sz="7500">
                <a:solidFill>
                  <a:srgbClr val="FFFFFF"/>
                </a:solidFill>
                <a:latin typeface="Avenir Bold"/>
                <a:ea typeface="Avenir Bold"/>
                <a:cs typeface="Avenir Bold"/>
                <a:sym typeface="Avenir Bold"/>
              </a:rPr>
              <a:t>CERTIFICATION FORMS</a:t>
            </a:r>
          </a:p>
        </p:txBody>
      </p:sp>
      <p:sp>
        <p:nvSpPr>
          <p:cNvPr name="TextBox 6" id="6"/>
          <p:cNvSpPr txBox="true"/>
          <p:nvPr/>
        </p:nvSpPr>
        <p:spPr>
          <a:xfrm rot="0">
            <a:off x="1790700" y="1714500"/>
            <a:ext cx="1938412" cy="1136658"/>
          </a:xfrm>
          <a:prstGeom prst="rect">
            <a:avLst/>
          </a:prstGeom>
        </p:spPr>
        <p:txBody>
          <a:bodyPr anchor="t" rtlCol="false" tIns="0" lIns="0" bIns="0" rIns="0">
            <a:spAutoFit/>
          </a:bodyPr>
          <a:lstStyle/>
          <a:p>
            <a:pPr algn="l">
              <a:lnSpc>
                <a:spcPts val="7700"/>
              </a:lnSpc>
            </a:pPr>
            <a:r>
              <a:rPr lang="en-US" b="true" sz="7000">
                <a:solidFill>
                  <a:srgbClr val="FFFFFF"/>
                </a:solidFill>
                <a:latin typeface="Avenir Bold"/>
                <a:ea typeface="Avenir Bold"/>
                <a:cs typeface="Avenir Bold"/>
                <a:sym typeface="Avenir Bold"/>
              </a:rPr>
              <a:t>03.</a:t>
            </a:r>
          </a:p>
        </p:txBody>
      </p:sp>
      <p:sp>
        <p:nvSpPr>
          <p:cNvPr name="Freeform 7" id="7"/>
          <p:cNvSpPr/>
          <p:nvPr/>
        </p:nvSpPr>
        <p:spPr>
          <a:xfrm flipH="false" flipV="false" rot="0">
            <a:off x="5893678" y="8135576"/>
            <a:ext cx="4102978" cy="2245448"/>
          </a:xfrm>
          <a:custGeom>
            <a:avLst/>
            <a:gdLst/>
            <a:ahLst/>
            <a:cxnLst/>
            <a:rect r="r" b="b" t="t" l="l"/>
            <a:pathLst>
              <a:path h="2245448" w="410297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1028700" y="8135576"/>
            <a:ext cx="4102978" cy="3133183"/>
          </a:xfrm>
          <a:custGeom>
            <a:avLst/>
            <a:gdLst/>
            <a:ahLst/>
            <a:cxnLst/>
            <a:rect r="r" b="b" t="t" l="l"/>
            <a:pathLst>
              <a:path h="3133183" w="4102978">
                <a:moveTo>
                  <a:pt x="0" y="0"/>
                </a:moveTo>
                <a:lnTo>
                  <a:pt x="4102978" y="0"/>
                </a:lnTo>
                <a:lnTo>
                  <a:pt x="4102978" y="3133183"/>
                </a:lnTo>
                <a:lnTo>
                  <a:pt x="0" y="313318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9" id="9"/>
          <p:cNvGrpSpPr/>
          <p:nvPr/>
        </p:nvGrpSpPr>
        <p:grpSpPr>
          <a:xfrm rot="0">
            <a:off x="13543121" y="-308824"/>
            <a:ext cx="7549097" cy="8444400"/>
            <a:chOff x="0" y="0"/>
            <a:chExt cx="10065462" cy="11259200"/>
          </a:xfrm>
        </p:grpSpPr>
        <p:sp>
          <p:nvSpPr>
            <p:cNvPr name="AutoShape 10" id="10"/>
            <p:cNvSpPr/>
            <p:nvPr/>
          </p:nvSpPr>
          <p:spPr>
            <a:xfrm flipV="true">
              <a:off x="23020" y="10735"/>
              <a:ext cx="5240240" cy="11237731"/>
            </a:xfrm>
            <a:prstGeom prst="line">
              <a:avLst/>
            </a:prstGeom>
            <a:ln cap="flat" w="50800">
              <a:solidFill>
                <a:srgbClr val="E47373"/>
              </a:solidFill>
              <a:prstDash val="solid"/>
              <a:headEnd type="none" len="sm" w="sm"/>
              <a:tailEnd type="none" len="sm" w="sm"/>
            </a:ln>
          </p:spPr>
        </p:sp>
        <p:sp>
          <p:nvSpPr>
            <p:cNvPr name="AutoShape 11" id="11"/>
            <p:cNvSpPr/>
            <p:nvPr/>
          </p:nvSpPr>
          <p:spPr>
            <a:xfrm flipV="true">
              <a:off x="554040" y="10735"/>
              <a:ext cx="5240240" cy="11237731"/>
            </a:xfrm>
            <a:prstGeom prst="line">
              <a:avLst/>
            </a:prstGeom>
            <a:ln cap="flat" w="50800">
              <a:solidFill>
                <a:srgbClr val="E47373"/>
              </a:solidFill>
              <a:prstDash val="solid"/>
              <a:headEnd type="none" len="sm" w="sm"/>
              <a:tailEnd type="none" len="sm" w="sm"/>
            </a:ln>
          </p:spPr>
        </p:sp>
        <p:sp>
          <p:nvSpPr>
            <p:cNvPr name="AutoShape 12" id="12"/>
            <p:cNvSpPr/>
            <p:nvPr/>
          </p:nvSpPr>
          <p:spPr>
            <a:xfrm flipV="true">
              <a:off x="1085061" y="10735"/>
              <a:ext cx="5240240" cy="11237731"/>
            </a:xfrm>
            <a:prstGeom prst="line">
              <a:avLst/>
            </a:prstGeom>
            <a:ln cap="flat" w="50800">
              <a:solidFill>
                <a:srgbClr val="E47373"/>
              </a:solidFill>
              <a:prstDash val="solid"/>
              <a:headEnd type="none" len="sm" w="sm"/>
              <a:tailEnd type="none" len="sm" w="sm"/>
            </a:ln>
          </p:spPr>
        </p:sp>
        <p:sp>
          <p:nvSpPr>
            <p:cNvPr name="AutoShape 13" id="13"/>
            <p:cNvSpPr/>
            <p:nvPr/>
          </p:nvSpPr>
          <p:spPr>
            <a:xfrm flipV="true">
              <a:off x="1616081" y="10735"/>
              <a:ext cx="5240240" cy="11237731"/>
            </a:xfrm>
            <a:prstGeom prst="line">
              <a:avLst/>
            </a:prstGeom>
            <a:ln cap="flat" w="50800">
              <a:solidFill>
                <a:srgbClr val="E47373"/>
              </a:solidFill>
              <a:prstDash val="solid"/>
              <a:headEnd type="none" len="sm" w="sm"/>
              <a:tailEnd type="none" len="sm" w="sm"/>
            </a:ln>
          </p:spPr>
        </p:sp>
        <p:sp>
          <p:nvSpPr>
            <p:cNvPr name="AutoShape 14" id="14"/>
            <p:cNvSpPr/>
            <p:nvPr/>
          </p:nvSpPr>
          <p:spPr>
            <a:xfrm flipV="true">
              <a:off x="2147101" y="10735"/>
              <a:ext cx="5240240" cy="11237731"/>
            </a:xfrm>
            <a:prstGeom prst="line">
              <a:avLst/>
            </a:prstGeom>
            <a:ln cap="flat" w="50800">
              <a:solidFill>
                <a:srgbClr val="E47373"/>
              </a:solidFill>
              <a:prstDash val="solid"/>
              <a:headEnd type="none" len="sm" w="sm"/>
              <a:tailEnd type="none" len="sm" w="sm"/>
            </a:ln>
          </p:spPr>
        </p:sp>
        <p:sp>
          <p:nvSpPr>
            <p:cNvPr name="AutoShape 15" id="15"/>
            <p:cNvSpPr/>
            <p:nvPr/>
          </p:nvSpPr>
          <p:spPr>
            <a:xfrm flipV="true">
              <a:off x="2678121" y="10735"/>
              <a:ext cx="5240240" cy="11237731"/>
            </a:xfrm>
            <a:prstGeom prst="line">
              <a:avLst/>
            </a:prstGeom>
            <a:ln cap="flat" w="50800">
              <a:solidFill>
                <a:srgbClr val="E47373"/>
              </a:solidFill>
              <a:prstDash val="solid"/>
              <a:headEnd type="none" len="sm" w="sm"/>
              <a:tailEnd type="none" len="sm" w="sm"/>
            </a:ln>
          </p:spPr>
        </p:sp>
        <p:sp>
          <p:nvSpPr>
            <p:cNvPr name="AutoShape 16" id="16"/>
            <p:cNvSpPr/>
            <p:nvPr/>
          </p:nvSpPr>
          <p:spPr>
            <a:xfrm flipV="true">
              <a:off x="3209142" y="10735"/>
              <a:ext cx="5240240" cy="11237731"/>
            </a:xfrm>
            <a:prstGeom prst="line">
              <a:avLst/>
            </a:prstGeom>
            <a:ln cap="flat" w="50800">
              <a:solidFill>
                <a:srgbClr val="E47373"/>
              </a:solidFill>
              <a:prstDash val="solid"/>
              <a:headEnd type="none" len="sm" w="sm"/>
              <a:tailEnd type="none" len="sm" w="sm"/>
            </a:ln>
          </p:spPr>
        </p:sp>
        <p:sp>
          <p:nvSpPr>
            <p:cNvPr name="AutoShape 17" id="17"/>
            <p:cNvSpPr/>
            <p:nvPr/>
          </p:nvSpPr>
          <p:spPr>
            <a:xfrm flipV="true">
              <a:off x="3740162" y="10735"/>
              <a:ext cx="5240240" cy="11237731"/>
            </a:xfrm>
            <a:prstGeom prst="line">
              <a:avLst/>
            </a:prstGeom>
            <a:ln cap="flat" w="50800">
              <a:solidFill>
                <a:srgbClr val="E47373"/>
              </a:solidFill>
              <a:prstDash val="solid"/>
              <a:headEnd type="none" len="sm" w="sm"/>
              <a:tailEnd type="none" len="sm" w="sm"/>
            </a:ln>
          </p:spPr>
        </p:sp>
        <p:sp>
          <p:nvSpPr>
            <p:cNvPr name="AutoShape 18" id="18"/>
            <p:cNvSpPr/>
            <p:nvPr/>
          </p:nvSpPr>
          <p:spPr>
            <a:xfrm flipV="true">
              <a:off x="4271182" y="10735"/>
              <a:ext cx="5240240" cy="11237731"/>
            </a:xfrm>
            <a:prstGeom prst="line">
              <a:avLst/>
            </a:prstGeom>
            <a:ln cap="flat" w="50800">
              <a:solidFill>
                <a:srgbClr val="E47373"/>
              </a:solidFill>
              <a:prstDash val="solid"/>
              <a:headEnd type="none" len="sm" w="sm"/>
              <a:tailEnd type="none" len="sm" w="sm"/>
            </a:ln>
          </p:spPr>
        </p:sp>
        <p:sp>
          <p:nvSpPr>
            <p:cNvPr name="AutoShape 19" id="19"/>
            <p:cNvSpPr/>
            <p:nvPr/>
          </p:nvSpPr>
          <p:spPr>
            <a:xfrm flipV="true">
              <a:off x="4802202" y="10735"/>
              <a:ext cx="5240240" cy="11237731"/>
            </a:xfrm>
            <a:prstGeom prst="line">
              <a:avLst/>
            </a:prstGeom>
            <a:ln cap="flat" w="50800">
              <a:solidFill>
                <a:srgbClr val="E47373"/>
              </a:solidFill>
              <a:prstDash val="solid"/>
              <a:headEnd type="none" len="sm" w="sm"/>
              <a:tailEnd type="none" len="sm" w="sm"/>
            </a:ln>
          </p:spPr>
        </p:sp>
      </p:gr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E47373"/>
        </a:solidFill>
      </p:bgPr>
    </p:bg>
    <p:spTree>
      <p:nvGrpSpPr>
        <p:cNvPr id="1" name=""/>
        <p:cNvGrpSpPr/>
        <p:nvPr/>
      </p:nvGrpSpPr>
      <p:grpSpPr>
        <a:xfrm>
          <a:off x="0" y="0"/>
          <a:ext cx="0" cy="0"/>
          <a:chOff x="0" y="0"/>
          <a:chExt cx="0" cy="0"/>
        </a:xfrm>
      </p:grpSpPr>
      <p:sp>
        <p:nvSpPr>
          <p:cNvPr name="Freeform 2" id="2"/>
          <p:cNvSpPr/>
          <p:nvPr/>
        </p:nvSpPr>
        <p:spPr>
          <a:xfrm flipH="false" flipV="false" rot="-10800000">
            <a:off x="10419457" y="6125117"/>
            <a:ext cx="5450085" cy="4161883"/>
          </a:xfrm>
          <a:custGeom>
            <a:avLst/>
            <a:gdLst/>
            <a:ahLst/>
            <a:cxnLst/>
            <a:rect r="r" b="b" t="t" l="l"/>
            <a:pathLst>
              <a:path h="4161883" w="5450085">
                <a:moveTo>
                  <a:pt x="0" y="0"/>
                </a:moveTo>
                <a:lnTo>
                  <a:pt x="5450086" y="0"/>
                </a:lnTo>
                <a:lnTo>
                  <a:pt x="5450086" y="4161883"/>
                </a:lnTo>
                <a:lnTo>
                  <a:pt x="0" y="416188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0800000">
            <a:off x="11061889" y="-806818"/>
            <a:ext cx="4165223" cy="5950318"/>
          </a:xfrm>
          <a:custGeom>
            <a:avLst/>
            <a:gdLst/>
            <a:ahLst/>
            <a:cxnLst/>
            <a:rect r="r" b="b" t="t" l="l"/>
            <a:pathLst>
              <a:path h="5950318" w="4165223">
                <a:moveTo>
                  <a:pt x="0" y="0"/>
                </a:moveTo>
                <a:lnTo>
                  <a:pt x="4165222" y="0"/>
                </a:lnTo>
                <a:lnTo>
                  <a:pt x="4165222" y="5950318"/>
                </a:lnTo>
                <a:lnTo>
                  <a:pt x="0" y="595031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028700" y="1028700"/>
            <a:ext cx="16230600" cy="1979341"/>
          </a:xfrm>
          <a:custGeom>
            <a:avLst/>
            <a:gdLst/>
            <a:ahLst/>
            <a:cxnLst/>
            <a:rect r="r" b="b" t="t" l="l"/>
            <a:pathLst>
              <a:path h="1979341" w="16230600">
                <a:moveTo>
                  <a:pt x="0" y="0"/>
                </a:moveTo>
                <a:lnTo>
                  <a:pt x="16230600" y="0"/>
                </a:lnTo>
                <a:lnTo>
                  <a:pt x="16230600" y="1979341"/>
                </a:lnTo>
                <a:lnTo>
                  <a:pt x="0" y="1979341"/>
                </a:lnTo>
                <a:lnTo>
                  <a:pt x="0" y="0"/>
                </a:lnTo>
                <a:close/>
              </a:path>
            </a:pathLst>
          </a:custGeom>
          <a:blipFill>
            <a:blip r:embed="rId6"/>
            <a:stretch>
              <a:fillRect l="0" t="0" r="0" b="0"/>
            </a:stretch>
          </a:blipFill>
        </p:spPr>
      </p:sp>
      <p:sp>
        <p:nvSpPr>
          <p:cNvPr name="TextBox 5" id="5"/>
          <p:cNvSpPr txBox="true"/>
          <p:nvPr/>
        </p:nvSpPr>
        <p:spPr>
          <a:xfrm rot="0">
            <a:off x="1028700" y="3425819"/>
            <a:ext cx="7793892" cy="1841506"/>
          </a:xfrm>
          <a:prstGeom prst="rect">
            <a:avLst/>
          </a:prstGeom>
        </p:spPr>
        <p:txBody>
          <a:bodyPr anchor="t" rtlCol="false" tIns="0" lIns="0" bIns="0" rIns="0">
            <a:spAutoFit/>
          </a:bodyPr>
          <a:lstStyle/>
          <a:p>
            <a:pPr algn="l">
              <a:lnSpc>
                <a:spcPts val="4950"/>
              </a:lnSpc>
            </a:pPr>
            <a:r>
              <a:rPr lang="en-US" sz="4500" b="true">
                <a:solidFill>
                  <a:srgbClr val="FFFFFF"/>
                </a:solidFill>
                <a:latin typeface="Avenir Bold"/>
                <a:ea typeface="Avenir Bold"/>
                <a:cs typeface="Avenir Bold"/>
                <a:sym typeface="Avenir Bold"/>
              </a:rPr>
              <a:t>FILLING OUT CERTIFICATION FORMS </a:t>
            </a:r>
          </a:p>
          <a:p>
            <a:pPr algn="l">
              <a:lnSpc>
                <a:spcPts val="3850"/>
              </a:lnSpc>
            </a:pPr>
            <a:r>
              <a:rPr lang="en-US" b="true" sz="3500">
                <a:solidFill>
                  <a:srgbClr val="5778DB"/>
                </a:solidFill>
                <a:latin typeface="Avenir Bold"/>
                <a:ea typeface="Avenir Bold"/>
                <a:cs typeface="Avenir Bold"/>
                <a:sym typeface="Avenir Bold"/>
              </a:rPr>
              <a:t>POC INFO</a:t>
            </a:r>
          </a:p>
        </p:txBody>
      </p:sp>
      <p:sp>
        <p:nvSpPr>
          <p:cNvPr name="TextBox 6" id="6"/>
          <p:cNvSpPr txBox="true"/>
          <p:nvPr/>
        </p:nvSpPr>
        <p:spPr>
          <a:xfrm rot="0">
            <a:off x="1028700" y="5694627"/>
            <a:ext cx="9037948" cy="2511431"/>
          </a:xfrm>
          <a:prstGeom prst="rect">
            <a:avLst/>
          </a:prstGeom>
        </p:spPr>
        <p:txBody>
          <a:bodyPr anchor="t" rtlCol="false" tIns="0" lIns="0" bIns="0" rIns="0">
            <a:spAutoFit/>
          </a:bodyPr>
          <a:lstStyle/>
          <a:p>
            <a:pPr algn="just">
              <a:lnSpc>
                <a:spcPts val="3850"/>
              </a:lnSpc>
            </a:pPr>
            <a:r>
              <a:rPr lang="en-US" sz="3500">
                <a:solidFill>
                  <a:srgbClr val="FFFFFF"/>
                </a:solidFill>
                <a:latin typeface="Avenir"/>
                <a:ea typeface="Avenir"/>
                <a:cs typeface="Avenir"/>
                <a:sym typeface="Avenir"/>
              </a:rPr>
              <a:t>The school official information should be the correct name, phone number, and email for the POC filling out the form. If the POC changes or needs updates, please include a note of this on the changes page (page 3). </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156322" y="0"/>
            <a:ext cx="4102978" cy="2245448"/>
          </a:xfrm>
          <a:custGeom>
            <a:avLst/>
            <a:gdLst/>
            <a:ahLst/>
            <a:cxnLst/>
            <a:rect r="r" b="b" t="t" l="l"/>
            <a:pathLst>
              <a:path h="2245448" w="410297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2599198" y="2454089"/>
            <a:ext cx="13089604" cy="5573853"/>
          </a:xfrm>
          <a:custGeom>
            <a:avLst/>
            <a:gdLst/>
            <a:ahLst/>
            <a:cxnLst/>
            <a:rect r="r" b="b" t="t" l="l"/>
            <a:pathLst>
              <a:path h="5573853" w="13089604">
                <a:moveTo>
                  <a:pt x="0" y="0"/>
                </a:moveTo>
                <a:lnTo>
                  <a:pt x="13089604" y="0"/>
                </a:lnTo>
                <a:lnTo>
                  <a:pt x="13089604" y="5573853"/>
                </a:lnTo>
                <a:lnTo>
                  <a:pt x="0" y="5573853"/>
                </a:lnTo>
                <a:lnTo>
                  <a:pt x="0" y="0"/>
                </a:lnTo>
                <a:close/>
              </a:path>
            </a:pathLst>
          </a:custGeom>
          <a:blipFill>
            <a:blip r:embed="rId4"/>
            <a:stretch>
              <a:fillRect l="0" t="-103" r="0" b="-795"/>
            </a:stretch>
          </a:blipFill>
        </p:spPr>
      </p:sp>
      <p:sp>
        <p:nvSpPr>
          <p:cNvPr name="AutoShape 4" id="4"/>
          <p:cNvSpPr/>
          <p:nvPr/>
        </p:nvSpPr>
        <p:spPr>
          <a:xfrm flipV="true">
            <a:off x="4588139" y="7282644"/>
            <a:ext cx="2518107" cy="1200046"/>
          </a:xfrm>
          <a:prstGeom prst="line">
            <a:avLst/>
          </a:prstGeom>
          <a:ln cap="flat" w="95250">
            <a:solidFill>
              <a:srgbClr val="E47373"/>
            </a:solidFill>
            <a:prstDash val="solid"/>
            <a:headEnd type="none" len="sm" w="sm"/>
            <a:tailEnd type="oval" len="lg" w="lg"/>
          </a:ln>
        </p:spPr>
      </p:sp>
      <p:sp>
        <p:nvSpPr>
          <p:cNvPr name="AutoShape 5" id="5"/>
          <p:cNvSpPr/>
          <p:nvPr/>
        </p:nvSpPr>
        <p:spPr>
          <a:xfrm flipH="true" flipV="true">
            <a:off x="12398880" y="6986098"/>
            <a:ext cx="3328655" cy="1041844"/>
          </a:xfrm>
          <a:prstGeom prst="line">
            <a:avLst/>
          </a:prstGeom>
          <a:ln cap="flat" w="95250">
            <a:solidFill>
              <a:srgbClr val="E47373"/>
            </a:solidFill>
            <a:prstDash val="solid"/>
            <a:headEnd type="none" len="sm" w="sm"/>
            <a:tailEnd type="oval" len="lg" w="lg"/>
          </a:ln>
        </p:spPr>
      </p:sp>
      <p:sp>
        <p:nvSpPr>
          <p:cNvPr name="AutoShape 6" id="6"/>
          <p:cNvSpPr/>
          <p:nvPr/>
        </p:nvSpPr>
        <p:spPr>
          <a:xfrm flipH="true">
            <a:off x="13325518" y="3272024"/>
            <a:ext cx="2454585" cy="1596500"/>
          </a:xfrm>
          <a:prstGeom prst="line">
            <a:avLst/>
          </a:prstGeom>
          <a:ln cap="flat" w="85725">
            <a:solidFill>
              <a:srgbClr val="E47373"/>
            </a:solidFill>
            <a:prstDash val="solid"/>
            <a:headEnd type="none" len="sm" w="sm"/>
            <a:tailEnd type="oval" len="lg" w="lg"/>
          </a:ln>
        </p:spPr>
      </p:sp>
      <p:sp>
        <p:nvSpPr>
          <p:cNvPr name="AutoShape 7" id="7"/>
          <p:cNvSpPr/>
          <p:nvPr/>
        </p:nvSpPr>
        <p:spPr>
          <a:xfrm>
            <a:off x="2206960" y="2972487"/>
            <a:ext cx="1966524" cy="1967954"/>
          </a:xfrm>
          <a:prstGeom prst="line">
            <a:avLst/>
          </a:prstGeom>
          <a:ln cap="flat" w="85725">
            <a:solidFill>
              <a:srgbClr val="E47373"/>
            </a:solidFill>
            <a:prstDash val="solid"/>
            <a:headEnd type="none" len="sm" w="sm"/>
            <a:tailEnd type="oval" len="lg" w="lg"/>
          </a:ln>
        </p:spPr>
      </p:sp>
      <p:sp>
        <p:nvSpPr>
          <p:cNvPr name="TextBox 8" id="8"/>
          <p:cNvSpPr txBox="true"/>
          <p:nvPr/>
        </p:nvSpPr>
        <p:spPr>
          <a:xfrm rot="0">
            <a:off x="245312" y="1447218"/>
            <a:ext cx="2147524" cy="641350"/>
          </a:xfrm>
          <a:prstGeom prst="rect">
            <a:avLst/>
          </a:prstGeom>
        </p:spPr>
        <p:txBody>
          <a:bodyPr anchor="t" rtlCol="false" tIns="0" lIns="0" bIns="0" rIns="0">
            <a:spAutoFit/>
          </a:bodyPr>
          <a:lstStyle/>
          <a:p>
            <a:pPr algn="l">
              <a:lnSpc>
                <a:spcPts val="4399"/>
              </a:lnSpc>
            </a:pPr>
            <a:r>
              <a:rPr lang="en-US" b="true" sz="3999">
                <a:solidFill>
                  <a:srgbClr val="E47373"/>
                </a:solidFill>
                <a:latin typeface="Avenir Bold"/>
                <a:ea typeface="Avenir Bold"/>
                <a:cs typeface="Avenir Bold"/>
                <a:sym typeface="Avenir Bold"/>
              </a:rPr>
              <a:t>STEP 1</a:t>
            </a:r>
          </a:p>
        </p:txBody>
      </p:sp>
      <p:sp>
        <p:nvSpPr>
          <p:cNvPr name="TextBox 9" id="9"/>
          <p:cNvSpPr txBox="true"/>
          <p:nvPr/>
        </p:nvSpPr>
        <p:spPr>
          <a:xfrm rot="0">
            <a:off x="15809536" y="2594743"/>
            <a:ext cx="2147524" cy="641350"/>
          </a:xfrm>
          <a:prstGeom prst="rect">
            <a:avLst/>
          </a:prstGeom>
        </p:spPr>
        <p:txBody>
          <a:bodyPr anchor="t" rtlCol="false" tIns="0" lIns="0" bIns="0" rIns="0">
            <a:spAutoFit/>
          </a:bodyPr>
          <a:lstStyle/>
          <a:p>
            <a:pPr algn="r">
              <a:lnSpc>
                <a:spcPts val="4399"/>
              </a:lnSpc>
            </a:pPr>
            <a:r>
              <a:rPr lang="en-US" b="true" sz="3999">
                <a:solidFill>
                  <a:srgbClr val="E47373"/>
                </a:solidFill>
                <a:latin typeface="Avenir Bold"/>
                <a:ea typeface="Avenir Bold"/>
                <a:cs typeface="Avenir Bold"/>
                <a:sym typeface="Avenir Bold"/>
              </a:rPr>
              <a:t>STEP 2</a:t>
            </a:r>
          </a:p>
        </p:txBody>
      </p:sp>
      <p:sp>
        <p:nvSpPr>
          <p:cNvPr name="TextBox 10" id="10"/>
          <p:cNvSpPr txBox="true"/>
          <p:nvPr/>
        </p:nvSpPr>
        <p:spPr>
          <a:xfrm rot="0">
            <a:off x="245312" y="7386593"/>
            <a:ext cx="2147524" cy="641350"/>
          </a:xfrm>
          <a:prstGeom prst="rect">
            <a:avLst/>
          </a:prstGeom>
        </p:spPr>
        <p:txBody>
          <a:bodyPr anchor="t" rtlCol="false" tIns="0" lIns="0" bIns="0" rIns="0">
            <a:spAutoFit/>
          </a:bodyPr>
          <a:lstStyle/>
          <a:p>
            <a:pPr algn="l">
              <a:lnSpc>
                <a:spcPts val="4399"/>
              </a:lnSpc>
            </a:pPr>
            <a:r>
              <a:rPr lang="en-US" b="true" sz="3999">
                <a:solidFill>
                  <a:srgbClr val="E47373"/>
                </a:solidFill>
                <a:latin typeface="Avenir Bold"/>
                <a:ea typeface="Avenir Bold"/>
                <a:cs typeface="Avenir Bold"/>
                <a:sym typeface="Avenir Bold"/>
              </a:rPr>
              <a:t>STEP 4</a:t>
            </a:r>
          </a:p>
        </p:txBody>
      </p:sp>
      <p:sp>
        <p:nvSpPr>
          <p:cNvPr name="TextBox 11" id="11"/>
          <p:cNvSpPr txBox="true"/>
          <p:nvPr/>
        </p:nvSpPr>
        <p:spPr>
          <a:xfrm rot="0">
            <a:off x="15809536" y="7841340"/>
            <a:ext cx="2147524" cy="641350"/>
          </a:xfrm>
          <a:prstGeom prst="rect">
            <a:avLst/>
          </a:prstGeom>
        </p:spPr>
        <p:txBody>
          <a:bodyPr anchor="t" rtlCol="false" tIns="0" lIns="0" bIns="0" rIns="0">
            <a:spAutoFit/>
          </a:bodyPr>
          <a:lstStyle/>
          <a:p>
            <a:pPr algn="r">
              <a:lnSpc>
                <a:spcPts val="4399"/>
              </a:lnSpc>
            </a:pPr>
            <a:r>
              <a:rPr lang="en-US" b="true" sz="3999">
                <a:solidFill>
                  <a:srgbClr val="E47373"/>
                </a:solidFill>
                <a:latin typeface="Avenir Bold"/>
                <a:ea typeface="Avenir Bold"/>
                <a:cs typeface="Avenir Bold"/>
                <a:sym typeface="Avenir Bold"/>
              </a:rPr>
              <a:t>STEP 3</a:t>
            </a:r>
          </a:p>
        </p:txBody>
      </p:sp>
      <p:sp>
        <p:nvSpPr>
          <p:cNvPr name="TextBox 12" id="12"/>
          <p:cNvSpPr txBox="true"/>
          <p:nvPr/>
        </p:nvSpPr>
        <p:spPr>
          <a:xfrm rot="0">
            <a:off x="172219" y="2059992"/>
            <a:ext cx="2426978" cy="912495"/>
          </a:xfrm>
          <a:prstGeom prst="rect">
            <a:avLst/>
          </a:prstGeom>
        </p:spPr>
        <p:txBody>
          <a:bodyPr anchor="t" rtlCol="false" tIns="0" lIns="0" bIns="0" rIns="0">
            <a:spAutoFit/>
          </a:bodyPr>
          <a:lstStyle/>
          <a:p>
            <a:pPr algn="l">
              <a:lnSpc>
                <a:spcPts val="2310"/>
              </a:lnSpc>
            </a:pPr>
            <a:r>
              <a:rPr lang="en-US" sz="2100">
                <a:solidFill>
                  <a:srgbClr val="737373"/>
                </a:solidFill>
                <a:latin typeface="Avenir"/>
                <a:ea typeface="Avenir"/>
                <a:cs typeface="Avenir"/>
                <a:sym typeface="Avenir"/>
              </a:rPr>
              <a:t>Look up student name to verify SAP and enrollment.</a:t>
            </a:r>
          </a:p>
        </p:txBody>
      </p:sp>
      <p:sp>
        <p:nvSpPr>
          <p:cNvPr name="TextBox 13" id="13"/>
          <p:cNvSpPr txBox="true"/>
          <p:nvPr/>
        </p:nvSpPr>
        <p:spPr>
          <a:xfrm rot="0">
            <a:off x="15601296" y="3207518"/>
            <a:ext cx="2355765" cy="340995"/>
          </a:xfrm>
          <a:prstGeom prst="rect">
            <a:avLst/>
          </a:prstGeom>
        </p:spPr>
        <p:txBody>
          <a:bodyPr anchor="t" rtlCol="false" tIns="0" lIns="0" bIns="0" rIns="0">
            <a:spAutoFit/>
          </a:bodyPr>
          <a:lstStyle/>
          <a:p>
            <a:pPr algn="r">
              <a:lnSpc>
                <a:spcPts val="2310"/>
              </a:lnSpc>
            </a:pPr>
            <a:r>
              <a:rPr lang="en-US" sz="2100">
                <a:solidFill>
                  <a:srgbClr val="737373"/>
                </a:solidFill>
                <a:latin typeface="Avenir"/>
                <a:ea typeface="Avenir"/>
                <a:cs typeface="Avenir"/>
                <a:sym typeface="Avenir"/>
              </a:rPr>
              <a:t>Fill in student ID</a:t>
            </a:r>
          </a:p>
        </p:txBody>
      </p:sp>
      <p:sp>
        <p:nvSpPr>
          <p:cNvPr name="TextBox 14" id="14"/>
          <p:cNvSpPr txBox="true"/>
          <p:nvPr/>
        </p:nvSpPr>
        <p:spPr>
          <a:xfrm rot="0">
            <a:off x="172219" y="8152490"/>
            <a:ext cx="4267497" cy="1769745"/>
          </a:xfrm>
          <a:prstGeom prst="rect">
            <a:avLst/>
          </a:prstGeom>
        </p:spPr>
        <p:txBody>
          <a:bodyPr anchor="t" rtlCol="false" tIns="0" lIns="0" bIns="0" rIns="0">
            <a:spAutoFit/>
          </a:bodyPr>
          <a:lstStyle/>
          <a:p>
            <a:pPr algn="l">
              <a:lnSpc>
                <a:spcPts val="2310"/>
              </a:lnSpc>
            </a:pPr>
            <a:r>
              <a:rPr lang="en-US" sz="2100">
                <a:solidFill>
                  <a:srgbClr val="737373"/>
                </a:solidFill>
                <a:latin typeface="Avenir"/>
                <a:ea typeface="Avenir"/>
                <a:cs typeface="Avenir"/>
                <a:sym typeface="Avenir"/>
              </a:rPr>
              <a:t>If student is ineligible change here and select ineligible reason. For students already marked ineligible, they do not meet NCTAP requirements and no further action is needed.</a:t>
            </a:r>
          </a:p>
        </p:txBody>
      </p:sp>
      <p:sp>
        <p:nvSpPr>
          <p:cNvPr name="TextBox 15" id="15"/>
          <p:cNvSpPr txBox="true"/>
          <p:nvPr/>
        </p:nvSpPr>
        <p:spPr>
          <a:xfrm rot="0">
            <a:off x="13264326" y="8454115"/>
            <a:ext cx="4572000" cy="912495"/>
          </a:xfrm>
          <a:prstGeom prst="rect">
            <a:avLst/>
          </a:prstGeom>
        </p:spPr>
        <p:txBody>
          <a:bodyPr anchor="t" rtlCol="false" tIns="0" lIns="0" bIns="0" rIns="0">
            <a:spAutoFit/>
          </a:bodyPr>
          <a:lstStyle/>
          <a:p>
            <a:pPr algn="r">
              <a:lnSpc>
                <a:spcPts val="2310"/>
              </a:lnSpc>
            </a:pPr>
            <a:r>
              <a:rPr lang="en-US" sz="2100">
                <a:solidFill>
                  <a:srgbClr val="737373"/>
                </a:solidFill>
                <a:latin typeface="Avenir"/>
                <a:ea typeface="Avenir"/>
                <a:cs typeface="Avenir"/>
                <a:sym typeface="Avenir"/>
              </a:rPr>
              <a:t>Verify correct tuition amount. if incorrect please change it and note changes in changes box on page 3. </a:t>
            </a:r>
          </a:p>
        </p:txBody>
      </p:sp>
      <p:sp>
        <p:nvSpPr>
          <p:cNvPr name="TextBox 16" id="16"/>
          <p:cNvSpPr txBox="true"/>
          <p:nvPr/>
        </p:nvSpPr>
        <p:spPr>
          <a:xfrm rot="0">
            <a:off x="5694163" y="403945"/>
            <a:ext cx="6899674" cy="1841503"/>
          </a:xfrm>
          <a:prstGeom prst="rect">
            <a:avLst/>
          </a:prstGeom>
        </p:spPr>
        <p:txBody>
          <a:bodyPr anchor="t" rtlCol="false" tIns="0" lIns="0" bIns="0" rIns="0">
            <a:spAutoFit/>
          </a:bodyPr>
          <a:lstStyle/>
          <a:p>
            <a:pPr algn="l">
              <a:lnSpc>
                <a:spcPts val="4950"/>
              </a:lnSpc>
            </a:pPr>
            <a:r>
              <a:rPr lang="en-US" sz="4500" b="true">
                <a:solidFill>
                  <a:srgbClr val="5778DB"/>
                </a:solidFill>
                <a:latin typeface="Avenir Bold"/>
                <a:ea typeface="Avenir Bold"/>
                <a:cs typeface="Avenir Bold"/>
                <a:sym typeface="Avenir Bold"/>
              </a:rPr>
              <a:t>FILLING OUT CERTIFICATION FORMS </a:t>
            </a:r>
          </a:p>
          <a:p>
            <a:pPr algn="l">
              <a:lnSpc>
                <a:spcPts val="3850"/>
              </a:lnSpc>
            </a:pPr>
            <a:r>
              <a:rPr lang="en-US" b="true" sz="3500">
                <a:solidFill>
                  <a:srgbClr val="E47373"/>
                </a:solidFill>
                <a:latin typeface="Avenir Bold"/>
                <a:ea typeface="Avenir Bold"/>
                <a:cs typeface="Avenir Bold"/>
                <a:sym typeface="Avenir Bold"/>
              </a:rPr>
              <a:t>STUDENT INFO</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156322" y="0"/>
            <a:ext cx="4102978" cy="3133183"/>
          </a:xfrm>
          <a:custGeom>
            <a:avLst/>
            <a:gdLst/>
            <a:ahLst/>
            <a:cxnLst/>
            <a:rect r="r" b="b" t="t" l="l"/>
            <a:pathLst>
              <a:path h="3133183" w="4102978">
                <a:moveTo>
                  <a:pt x="0" y="0"/>
                </a:moveTo>
                <a:lnTo>
                  <a:pt x="4102978" y="0"/>
                </a:lnTo>
                <a:lnTo>
                  <a:pt x="4102978" y="3133183"/>
                </a:lnTo>
                <a:lnTo>
                  <a:pt x="0" y="313318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2417556" y="9164276"/>
            <a:ext cx="4102978" cy="2245448"/>
          </a:xfrm>
          <a:custGeom>
            <a:avLst/>
            <a:gdLst/>
            <a:ahLst/>
            <a:cxnLst/>
            <a:rect r="r" b="b" t="t" l="l"/>
            <a:pathLst>
              <a:path h="2245448" w="4102978">
                <a:moveTo>
                  <a:pt x="0" y="0"/>
                </a:moveTo>
                <a:lnTo>
                  <a:pt x="4102979" y="0"/>
                </a:lnTo>
                <a:lnTo>
                  <a:pt x="4102979" y="2245448"/>
                </a:lnTo>
                <a:lnTo>
                  <a:pt x="0" y="224544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0" y="0"/>
            <a:ext cx="2969806" cy="2851688"/>
          </a:xfrm>
          <a:custGeom>
            <a:avLst/>
            <a:gdLst/>
            <a:ahLst/>
            <a:cxnLst/>
            <a:rect r="r" b="b" t="t" l="l"/>
            <a:pathLst>
              <a:path h="2851688" w="2969806">
                <a:moveTo>
                  <a:pt x="0" y="0"/>
                </a:moveTo>
                <a:lnTo>
                  <a:pt x="2969806" y="0"/>
                </a:lnTo>
                <a:lnTo>
                  <a:pt x="2969806" y="2851688"/>
                </a:lnTo>
                <a:lnTo>
                  <a:pt x="0" y="2851688"/>
                </a:lnTo>
                <a:lnTo>
                  <a:pt x="0" y="0"/>
                </a:lnTo>
                <a:close/>
              </a:path>
            </a:pathLst>
          </a:custGeom>
          <a:blipFill>
            <a:blip r:embed="rId6"/>
            <a:stretch>
              <a:fillRect l="0" t="0" r="0" b="0"/>
            </a:stretch>
          </a:blipFill>
        </p:spPr>
      </p:sp>
      <p:sp>
        <p:nvSpPr>
          <p:cNvPr name="TextBox 5" id="5"/>
          <p:cNvSpPr txBox="true"/>
          <p:nvPr/>
        </p:nvSpPr>
        <p:spPr>
          <a:xfrm rot="0">
            <a:off x="11759210" y="6991350"/>
            <a:ext cx="5500090" cy="2266950"/>
          </a:xfrm>
          <a:prstGeom prst="rect">
            <a:avLst/>
          </a:prstGeom>
        </p:spPr>
        <p:txBody>
          <a:bodyPr anchor="t" rtlCol="false" tIns="0" lIns="0" bIns="0" rIns="0">
            <a:spAutoFit/>
          </a:bodyPr>
          <a:lstStyle/>
          <a:p>
            <a:pPr algn="r">
              <a:lnSpc>
                <a:spcPts val="8250"/>
              </a:lnSpc>
            </a:pPr>
            <a:r>
              <a:rPr lang="en-US" b="true" sz="7500">
                <a:solidFill>
                  <a:srgbClr val="5778DB"/>
                </a:solidFill>
                <a:latin typeface="Avenir Bold"/>
                <a:ea typeface="Avenir Bold"/>
                <a:cs typeface="Avenir Bold"/>
                <a:sym typeface="Avenir Bold"/>
              </a:rPr>
              <a:t>TABLE OF</a:t>
            </a:r>
          </a:p>
          <a:p>
            <a:pPr algn="r">
              <a:lnSpc>
                <a:spcPts val="8250"/>
              </a:lnSpc>
            </a:pPr>
            <a:r>
              <a:rPr lang="en-US" b="true" sz="7500">
                <a:solidFill>
                  <a:srgbClr val="5778DB"/>
                </a:solidFill>
                <a:latin typeface="Avenir Bold"/>
                <a:ea typeface="Avenir Bold"/>
                <a:cs typeface="Avenir Bold"/>
                <a:sym typeface="Avenir Bold"/>
              </a:rPr>
              <a:t>CONTENT</a:t>
            </a:r>
          </a:p>
        </p:txBody>
      </p:sp>
      <p:sp>
        <p:nvSpPr>
          <p:cNvPr name="TextBox 6" id="6"/>
          <p:cNvSpPr txBox="true"/>
          <p:nvPr/>
        </p:nvSpPr>
        <p:spPr>
          <a:xfrm rot="0">
            <a:off x="2417556" y="2200594"/>
            <a:ext cx="1938412" cy="1136658"/>
          </a:xfrm>
          <a:prstGeom prst="rect">
            <a:avLst/>
          </a:prstGeom>
        </p:spPr>
        <p:txBody>
          <a:bodyPr anchor="t" rtlCol="false" tIns="0" lIns="0" bIns="0" rIns="0">
            <a:spAutoFit/>
          </a:bodyPr>
          <a:lstStyle/>
          <a:p>
            <a:pPr algn="l">
              <a:lnSpc>
                <a:spcPts val="7700"/>
              </a:lnSpc>
            </a:pPr>
            <a:r>
              <a:rPr lang="en-US" b="true" sz="7000">
                <a:solidFill>
                  <a:srgbClr val="5778DB"/>
                </a:solidFill>
                <a:latin typeface="Avenir Bold"/>
                <a:ea typeface="Avenir Bold"/>
                <a:cs typeface="Avenir Bold"/>
                <a:sym typeface="Avenir Bold"/>
              </a:rPr>
              <a:t>01.</a:t>
            </a:r>
          </a:p>
        </p:txBody>
      </p:sp>
      <p:sp>
        <p:nvSpPr>
          <p:cNvPr name="TextBox 7" id="7"/>
          <p:cNvSpPr txBox="true"/>
          <p:nvPr/>
        </p:nvSpPr>
        <p:spPr>
          <a:xfrm rot="0">
            <a:off x="2417556" y="3722581"/>
            <a:ext cx="1938412" cy="1136658"/>
          </a:xfrm>
          <a:prstGeom prst="rect">
            <a:avLst/>
          </a:prstGeom>
        </p:spPr>
        <p:txBody>
          <a:bodyPr anchor="t" rtlCol="false" tIns="0" lIns="0" bIns="0" rIns="0">
            <a:spAutoFit/>
          </a:bodyPr>
          <a:lstStyle/>
          <a:p>
            <a:pPr algn="l">
              <a:lnSpc>
                <a:spcPts val="7700"/>
              </a:lnSpc>
            </a:pPr>
            <a:r>
              <a:rPr lang="en-US" b="true" sz="7000">
                <a:solidFill>
                  <a:srgbClr val="5778DB"/>
                </a:solidFill>
                <a:latin typeface="Avenir Bold"/>
                <a:ea typeface="Avenir Bold"/>
                <a:cs typeface="Avenir Bold"/>
                <a:sym typeface="Avenir Bold"/>
              </a:rPr>
              <a:t>02.</a:t>
            </a:r>
          </a:p>
        </p:txBody>
      </p:sp>
      <p:sp>
        <p:nvSpPr>
          <p:cNvPr name="TextBox 8" id="8"/>
          <p:cNvSpPr txBox="true"/>
          <p:nvPr/>
        </p:nvSpPr>
        <p:spPr>
          <a:xfrm rot="0">
            <a:off x="4355969" y="2503807"/>
            <a:ext cx="10153286" cy="568331"/>
          </a:xfrm>
          <a:prstGeom prst="rect">
            <a:avLst/>
          </a:prstGeom>
        </p:spPr>
        <p:txBody>
          <a:bodyPr anchor="t" rtlCol="false" tIns="0" lIns="0" bIns="0" rIns="0">
            <a:spAutoFit/>
          </a:bodyPr>
          <a:lstStyle/>
          <a:p>
            <a:pPr algn="l">
              <a:lnSpc>
                <a:spcPts val="3850"/>
              </a:lnSpc>
            </a:pPr>
            <a:r>
              <a:rPr lang="en-US" b="true" sz="3500">
                <a:solidFill>
                  <a:srgbClr val="E47373"/>
                </a:solidFill>
                <a:latin typeface="Avenir Bold"/>
                <a:ea typeface="Avenir Bold"/>
                <a:cs typeface="Avenir Bold"/>
                <a:sym typeface="Avenir Bold"/>
              </a:rPr>
              <a:t>RESPONSIBILITIES OF STUDENT VS. VENDOR </a:t>
            </a:r>
          </a:p>
        </p:txBody>
      </p:sp>
      <p:sp>
        <p:nvSpPr>
          <p:cNvPr name="TextBox 9" id="9"/>
          <p:cNvSpPr txBox="true"/>
          <p:nvPr/>
        </p:nvSpPr>
        <p:spPr>
          <a:xfrm rot="0">
            <a:off x="4355969" y="4025794"/>
            <a:ext cx="6726444" cy="568331"/>
          </a:xfrm>
          <a:prstGeom prst="rect">
            <a:avLst/>
          </a:prstGeom>
        </p:spPr>
        <p:txBody>
          <a:bodyPr anchor="t" rtlCol="false" tIns="0" lIns="0" bIns="0" rIns="0">
            <a:spAutoFit/>
          </a:bodyPr>
          <a:lstStyle/>
          <a:p>
            <a:pPr algn="l">
              <a:lnSpc>
                <a:spcPts val="3850"/>
              </a:lnSpc>
            </a:pPr>
            <a:r>
              <a:rPr lang="en-US" b="true" sz="3500">
                <a:solidFill>
                  <a:srgbClr val="E47373"/>
                </a:solidFill>
                <a:latin typeface="Avenir Bold"/>
                <a:ea typeface="Avenir Bold"/>
                <a:cs typeface="Avenir Bold"/>
                <a:sym typeface="Avenir Bold"/>
              </a:rPr>
              <a:t>BECOMING A VENDOR </a:t>
            </a:r>
          </a:p>
        </p:txBody>
      </p:sp>
      <p:sp>
        <p:nvSpPr>
          <p:cNvPr name="TextBox 10" id="10"/>
          <p:cNvSpPr txBox="true"/>
          <p:nvPr/>
        </p:nvSpPr>
        <p:spPr>
          <a:xfrm rot="0">
            <a:off x="2417556" y="5244567"/>
            <a:ext cx="1938412" cy="1136658"/>
          </a:xfrm>
          <a:prstGeom prst="rect">
            <a:avLst/>
          </a:prstGeom>
        </p:spPr>
        <p:txBody>
          <a:bodyPr anchor="t" rtlCol="false" tIns="0" lIns="0" bIns="0" rIns="0">
            <a:spAutoFit/>
          </a:bodyPr>
          <a:lstStyle/>
          <a:p>
            <a:pPr algn="l">
              <a:lnSpc>
                <a:spcPts val="7700"/>
              </a:lnSpc>
            </a:pPr>
            <a:r>
              <a:rPr lang="en-US" b="true" sz="7000">
                <a:solidFill>
                  <a:srgbClr val="5778DB"/>
                </a:solidFill>
                <a:latin typeface="Avenir Bold"/>
                <a:ea typeface="Avenir Bold"/>
                <a:cs typeface="Avenir Bold"/>
                <a:sym typeface="Avenir Bold"/>
              </a:rPr>
              <a:t>03.</a:t>
            </a:r>
          </a:p>
        </p:txBody>
      </p:sp>
      <p:sp>
        <p:nvSpPr>
          <p:cNvPr name="TextBox 11" id="11"/>
          <p:cNvSpPr txBox="true"/>
          <p:nvPr/>
        </p:nvSpPr>
        <p:spPr>
          <a:xfrm rot="0">
            <a:off x="2417556" y="6766554"/>
            <a:ext cx="1938412" cy="1136658"/>
          </a:xfrm>
          <a:prstGeom prst="rect">
            <a:avLst/>
          </a:prstGeom>
        </p:spPr>
        <p:txBody>
          <a:bodyPr anchor="t" rtlCol="false" tIns="0" lIns="0" bIns="0" rIns="0">
            <a:spAutoFit/>
          </a:bodyPr>
          <a:lstStyle/>
          <a:p>
            <a:pPr algn="l">
              <a:lnSpc>
                <a:spcPts val="7700"/>
              </a:lnSpc>
            </a:pPr>
            <a:r>
              <a:rPr lang="en-US" b="true" sz="7000">
                <a:solidFill>
                  <a:srgbClr val="5778DB"/>
                </a:solidFill>
                <a:latin typeface="Avenir Bold"/>
                <a:ea typeface="Avenir Bold"/>
                <a:cs typeface="Avenir Bold"/>
                <a:sym typeface="Avenir Bold"/>
              </a:rPr>
              <a:t>04.</a:t>
            </a:r>
          </a:p>
        </p:txBody>
      </p:sp>
      <p:sp>
        <p:nvSpPr>
          <p:cNvPr name="TextBox 12" id="12"/>
          <p:cNvSpPr txBox="true"/>
          <p:nvPr/>
        </p:nvSpPr>
        <p:spPr>
          <a:xfrm rot="0">
            <a:off x="4355969" y="7065869"/>
            <a:ext cx="7827110" cy="568331"/>
          </a:xfrm>
          <a:prstGeom prst="rect">
            <a:avLst/>
          </a:prstGeom>
        </p:spPr>
        <p:txBody>
          <a:bodyPr anchor="t" rtlCol="false" tIns="0" lIns="0" bIns="0" rIns="0">
            <a:spAutoFit/>
          </a:bodyPr>
          <a:lstStyle/>
          <a:p>
            <a:pPr algn="l">
              <a:lnSpc>
                <a:spcPts val="3850"/>
              </a:lnSpc>
            </a:pPr>
            <a:r>
              <a:rPr lang="en-US" b="true" sz="3500">
                <a:solidFill>
                  <a:srgbClr val="E47373"/>
                </a:solidFill>
                <a:latin typeface="Avenir Bold"/>
                <a:ea typeface="Avenir Bold"/>
                <a:cs typeface="Avenir Bold"/>
                <a:sym typeface="Avenir Bold"/>
              </a:rPr>
              <a:t>BENEFITS</a:t>
            </a:r>
          </a:p>
        </p:txBody>
      </p:sp>
      <p:sp>
        <p:nvSpPr>
          <p:cNvPr name="TextBox 13" id="13"/>
          <p:cNvSpPr txBox="true"/>
          <p:nvPr/>
        </p:nvSpPr>
        <p:spPr>
          <a:xfrm rot="0">
            <a:off x="4355969" y="5545038"/>
            <a:ext cx="6726444" cy="568331"/>
          </a:xfrm>
          <a:prstGeom prst="rect">
            <a:avLst/>
          </a:prstGeom>
        </p:spPr>
        <p:txBody>
          <a:bodyPr anchor="t" rtlCol="false" tIns="0" lIns="0" bIns="0" rIns="0">
            <a:spAutoFit/>
          </a:bodyPr>
          <a:lstStyle/>
          <a:p>
            <a:pPr algn="l">
              <a:lnSpc>
                <a:spcPts val="3850"/>
              </a:lnSpc>
            </a:pPr>
            <a:r>
              <a:rPr lang="en-US" b="true" sz="3500">
                <a:solidFill>
                  <a:srgbClr val="E47373"/>
                </a:solidFill>
                <a:latin typeface="Avenir Bold"/>
                <a:ea typeface="Avenir Bold"/>
                <a:cs typeface="Avenir Bold"/>
                <a:sym typeface="Avenir Bold"/>
              </a:rPr>
              <a:t>CERTIFICATION FORMS</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E47373"/>
        </a:solidFill>
      </p:bgPr>
    </p:bg>
    <p:spTree>
      <p:nvGrpSpPr>
        <p:cNvPr id="1" name=""/>
        <p:cNvGrpSpPr/>
        <p:nvPr/>
      </p:nvGrpSpPr>
      <p:grpSpPr>
        <a:xfrm>
          <a:off x="0" y="0"/>
          <a:ext cx="0" cy="0"/>
          <a:chOff x="0" y="0"/>
          <a:chExt cx="0" cy="0"/>
        </a:xfrm>
      </p:grpSpPr>
      <p:grpSp>
        <p:nvGrpSpPr>
          <p:cNvPr name="Group 2" id="2"/>
          <p:cNvGrpSpPr/>
          <p:nvPr/>
        </p:nvGrpSpPr>
        <p:grpSpPr>
          <a:xfrm rot="0">
            <a:off x="1028700" y="837972"/>
            <a:ext cx="16230600" cy="8645279"/>
            <a:chOff x="0" y="0"/>
            <a:chExt cx="4274726" cy="2276946"/>
          </a:xfrm>
        </p:grpSpPr>
        <p:sp>
          <p:nvSpPr>
            <p:cNvPr name="Freeform 3" id="3"/>
            <p:cNvSpPr/>
            <p:nvPr/>
          </p:nvSpPr>
          <p:spPr>
            <a:xfrm flipH="false" flipV="false" rot="0">
              <a:off x="0" y="0"/>
              <a:ext cx="4274726" cy="2276946"/>
            </a:xfrm>
            <a:custGeom>
              <a:avLst/>
              <a:gdLst/>
              <a:ahLst/>
              <a:cxnLst/>
              <a:rect r="r" b="b" t="t" l="l"/>
              <a:pathLst>
                <a:path h="2276946" w="4274726">
                  <a:moveTo>
                    <a:pt x="19080" y="0"/>
                  </a:moveTo>
                  <a:lnTo>
                    <a:pt x="4255646" y="0"/>
                  </a:lnTo>
                  <a:cubicBezTo>
                    <a:pt x="4266183" y="0"/>
                    <a:pt x="4274726" y="8542"/>
                    <a:pt x="4274726" y="19080"/>
                  </a:cubicBezTo>
                  <a:lnTo>
                    <a:pt x="4274726" y="2257866"/>
                  </a:lnTo>
                  <a:cubicBezTo>
                    <a:pt x="4274726" y="2262927"/>
                    <a:pt x="4272716" y="2267780"/>
                    <a:pt x="4269137" y="2271358"/>
                  </a:cubicBezTo>
                  <a:cubicBezTo>
                    <a:pt x="4265559" y="2274936"/>
                    <a:pt x="4260706" y="2276946"/>
                    <a:pt x="4255646" y="2276946"/>
                  </a:cubicBezTo>
                  <a:lnTo>
                    <a:pt x="19080" y="2276946"/>
                  </a:lnTo>
                  <a:cubicBezTo>
                    <a:pt x="8542" y="2276946"/>
                    <a:pt x="0" y="2268404"/>
                    <a:pt x="0" y="2257866"/>
                  </a:cubicBezTo>
                  <a:lnTo>
                    <a:pt x="0" y="19080"/>
                  </a:lnTo>
                  <a:cubicBezTo>
                    <a:pt x="0" y="8542"/>
                    <a:pt x="8542" y="0"/>
                    <a:pt x="19080" y="0"/>
                  </a:cubicBezTo>
                  <a:close/>
                </a:path>
              </a:pathLst>
            </a:custGeom>
            <a:solidFill>
              <a:srgbClr val="000000">
                <a:alpha val="0"/>
              </a:srgbClr>
            </a:solidFill>
            <a:ln w="38100" cap="rnd">
              <a:solidFill>
                <a:srgbClr val="FFFFFF"/>
              </a:solidFill>
              <a:prstDash val="solid"/>
              <a:round/>
            </a:ln>
          </p:spPr>
        </p:sp>
        <p:sp>
          <p:nvSpPr>
            <p:cNvPr name="TextBox 4" id="4"/>
            <p:cNvSpPr txBox="true"/>
            <p:nvPr/>
          </p:nvSpPr>
          <p:spPr>
            <a:xfrm>
              <a:off x="0" y="-38100"/>
              <a:ext cx="4274726" cy="2315046"/>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2798294" y="4137440"/>
            <a:ext cx="2618968" cy="616879"/>
            <a:chOff x="0" y="0"/>
            <a:chExt cx="985454" cy="232117"/>
          </a:xfrm>
        </p:grpSpPr>
        <p:sp>
          <p:nvSpPr>
            <p:cNvPr name="Freeform 6" id="6"/>
            <p:cNvSpPr/>
            <p:nvPr/>
          </p:nvSpPr>
          <p:spPr>
            <a:xfrm flipH="false" flipV="false" rot="0">
              <a:off x="0" y="0"/>
              <a:ext cx="985454" cy="232117"/>
            </a:xfrm>
            <a:custGeom>
              <a:avLst/>
              <a:gdLst/>
              <a:ahLst/>
              <a:cxnLst/>
              <a:rect r="r" b="b" t="t" l="l"/>
              <a:pathLst>
                <a:path h="232117" w="985454">
                  <a:moveTo>
                    <a:pt x="116058" y="0"/>
                  </a:moveTo>
                  <a:lnTo>
                    <a:pt x="869396" y="0"/>
                  </a:lnTo>
                  <a:cubicBezTo>
                    <a:pt x="900176" y="0"/>
                    <a:pt x="929696" y="12228"/>
                    <a:pt x="951461" y="33993"/>
                  </a:cubicBezTo>
                  <a:cubicBezTo>
                    <a:pt x="973227" y="55758"/>
                    <a:pt x="985454" y="85278"/>
                    <a:pt x="985454" y="116058"/>
                  </a:cubicBezTo>
                  <a:lnTo>
                    <a:pt x="985454" y="116058"/>
                  </a:lnTo>
                  <a:cubicBezTo>
                    <a:pt x="985454" y="146839"/>
                    <a:pt x="973227" y="176359"/>
                    <a:pt x="951461" y="198124"/>
                  </a:cubicBezTo>
                  <a:cubicBezTo>
                    <a:pt x="929696" y="219889"/>
                    <a:pt x="900176" y="232117"/>
                    <a:pt x="869396" y="232117"/>
                  </a:cubicBezTo>
                  <a:lnTo>
                    <a:pt x="116058" y="232117"/>
                  </a:lnTo>
                  <a:cubicBezTo>
                    <a:pt x="85278" y="232117"/>
                    <a:pt x="55758" y="219889"/>
                    <a:pt x="33993" y="198124"/>
                  </a:cubicBezTo>
                  <a:cubicBezTo>
                    <a:pt x="12228" y="176359"/>
                    <a:pt x="0" y="146839"/>
                    <a:pt x="0" y="116058"/>
                  </a:cubicBezTo>
                  <a:lnTo>
                    <a:pt x="0" y="116058"/>
                  </a:lnTo>
                  <a:cubicBezTo>
                    <a:pt x="0" y="85278"/>
                    <a:pt x="12228" y="55758"/>
                    <a:pt x="33993" y="33993"/>
                  </a:cubicBezTo>
                  <a:cubicBezTo>
                    <a:pt x="55758" y="12228"/>
                    <a:pt x="85278" y="0"/>
                    <a:pt x="116058" y="0"/>
                  </a:cubicBezTo>
                  <a:close/>
                </a:path>
              </a:pathLst>
            </a:custGeom>
            <a:solidFill>
              <a:srgbClr val="FFFFFF"/>
            </a:solidFill>
          </p:spPr>
        </p:sp>
        <p:sp>
          <p:nvSpPr>
            <p:cNvPr name="TextBox 7" id="7"/>
            <p:cNvSpPr txBox="true"/>
            <p:nvPr/>
          </p:nvSpPr>
          <p:spPr>
            <a:xfrm>
              <a:off x="0" y="-38100"/>
              <a:ext cx="985454" cy="270217"/>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p:nvPr/>
        </p:nvGrpSpPr>
        <p:grpSpPr>
          <a:xfrm rot="0">
            <a:off x="2798294" y="7028104"/>
            <a:ext cx="2618968" cy="616879"/>
            <a:chOff x="0" y="0"/>
            <a:chExt cx="985454" cy="232117"/>
          </a:xfrm>
        </p:grpSpPr>
        <p:sp>
          <p:nvSpPr>
            <p:cNvPr name="Freeform 9" id="9"/>
            <p:cNvSpPr/>
            <p:nvPr/>
          </p:nvSpPr>
          <p:spPr>
            <a:xfrm flipH="false" flipV="false" rot="0">
              <a:off x="0" y="0"/>
              <a:ext cx="985454" cy="232117"/>
            </a:xfrm>
            <a:custGeom>
              <a:avLst/>
              <a:gdLst/>
              <a:ahLst/>
              <a:cxnLst/>
              <a:rect r="r" b="b" t="t" l="l"/>
              <a:pathLst>
                <a:path h="232117" w="985454">
                  <a:moveTo>
                    <a:pt x="116058" y="0"/>
                  </a:moveTo>
                  <a:lnTo>
                    <a:pt x="869396" y="0"/>
                  </a:lnTo>
                  <a:cubicBezTo>
                    <a:pt x="900176" y="0"/>
                    <a:pt x="929696" y="12228"/>
                    <a:pt x="951461" y="33993"/>
                  </a:cubicBezTo>
                  <a:cubicBezTo>
                    <a:pt x="973227" y="55758"/>
                    <a:pt x="985454" y="85278"/>
                    <a:pt x="985454" y="116058"/>
                  </a:cubicBezTo>
                  <a:lnTo>
                    <a:pt x="985454" y="116058"/>
                  </a:lnTo>
                  <a:cubicBezTo>
                    <a:pt x="985454" y="146839"/>
                    <a:pt x="973227" y="176359"/>
                    <a:pt x="951461" y="198124"/>
                  </a:cubicBezTo>
                  <a:cubicBezTo>
                    <a:pt x="929696" y="219889"/>
                    <a:pt x="900176" y="232117"/>
                    <a:pt x="869396" y="232117"/>
                  </a:cubicBezTo>
                  <a:lnTo>
                    <a:pt x="116058" y="232117"/>
                  </a:lnTo>
                  <a:cubicBezTo>
                    <a:pt x="85278" y="232117"/>
                    <a:pt x="55758" y="219889"/>
                    <a:pt x="33993" y="198124"/>
                  </a:cubicBezTo>
                  <a:cubicBezTo>
                    <a:pt x="12228" y="176359"/>
                    <a:pt x="0" y="146839"/>
                    <a:pt x="0" y="116058"/>
                  </a:cubicBezTo>
                  <a:lnTo>
                    <a:pt x="0" y="116058"/>
                  </a:lnTo>
                  <a:cubicBezTo>
                    <a:pt x="0" y="85278"/>
                    <a:pt x="12228" y="55758"/>
                    <a:pt x="33993" y="33993"/>
                  </a:cubicBezTo>
                  <a:cubicBezTo>
                    <a:pt x="55758" y="12228"/>
                    <a:pt x="85278" y="0"/>
                    <a:pt x="116058" y="0"/>
                  </a:cubicBezTo>
                  <a:close/>
                </a:path>
              </a:pathLst>
            </a:custGeom>
            <a:solidFill>
              <a:srgbClr val="FFFFFF"/>
            </a:solidFill>
          </p:spPr>
        </p:sp>
        <p:sp>
          <p:nvSpPr>
            <p:cNvPr name="TextBox 10" id="10"/>
            <p:cNvSpPr txBox="true"/>
            <p:nvPr/>
          </p:nvSpPr>
          <p:spPr>
            <a:xfrm>
              <a:off x="0" y="-38100"/>
              <a:ext cx="985454" cy="270217"/>
            </a:xfrm>
            <a:prstGeom prst="rect">
              <a:avLst/>
            </a:prstGeom>
          </p:spPr>
          <p:txBody>
            <a:bodyPr anchor="ctr" rtlCol="false" tIns="50800" lIns="50800" bIns="50800" rIns="50800"/>
            <a:lstStyle/>
            <a:p>
              <a:pPr algn="ctr">
                <a:lnSpc>
                  <a:spcPts val="2659"/>
                </a:lnSpc>
                <a:spcBef>
                  <a:spcPct val="0"/>
                </a:spcBef>
              </a:pPr>
            </a:p>
          </p:txBody>
        </p:sp>
      </p:grpSp>
      <p:sp>
        <p:nvSpPr>
          <p:cNvPr name="Freeform 11" id="11"/>
          <p:cNvSpPr/>
          <p:nvPr/>
        </p:nvSpPr>
        <p:spPr>
          <a:xfrm flipH="false" flipV="false" rot="0">
            <a:off x="7938673" y="3051816"/>
            <a:ext cx="8108530" cy="3405006"/>
          </a:xfrm>
          <a:custGeom>
            <a:avLst/>
            <a:gdLst/>
            <a:ahLst/>
            <a:cxnLst/>
            <a:rect r="r" b="b" t="t" l="l"/>
            <a:pathLst>
              <a:path h="3405006" w="8108530">
                <a:moveTo>
                  <a:pt x="0" y="0"/>
                </a:moveTo>
                <a:lnTo>
                  <a:pt x="8108530" y="0"/>
                </a:lnTo>
                <a:lnTo>
                  <a:pt x="8108530" y="3405006"/>
                </a:lnTo>
                <a:lnTo>
                  <a:pt x="0" y="3405006"/>
                </a:lnTo>
                <a:lnTo>
                  <a:pt x="0" y="0"/>
                </a:lnTo>
                <a:close/>
              </a:path>
            </a:pathLst>
          </a:custGeom>
          <a:blipFill>
            <a:blip r:embed="rId3"/>
            <a:stretch>
              <a:fillRect l="0" t="0" r="0" b="0"/>
            </a:stretch>
          </a:blipFill>
        </p:spPr>
      </p:sp>
      <p:sp>
        <p:nvSpPr>
          <p:cNvPr name="Freeform 12" id="12"/>
          <p:cNvSpPr/>
          <p:nvPr/>
        </p:nvSpPr>
        <p:spPr>
          <a:xfrm flipH="false" flipV="false" rot="0">
            <a:off x="7331496" y="6881572"/>
            <a:ext cx="9322884" cy="2139169"/>
          </a:xfrm>
          <a:custGeom>
            <a:avLst/>
            <a:gdLst/>
            <a:ahLst/>
            <a:cxnLst/>
            <a:rect r="r" b="b" t="t" l="l"/>
            <a:pathLst>
              <a:path h="2139169" w="9322884">
                <a:moveTo>
                  <a:pt x="0" y="0"/>
                </a:moveTo>
                <a:lnTo>
                  <a:pt x="9322884" y="0"/>
                </a:lnTo>
                <a:lnTo>
                  <a:pt x="9322884" y="2139168"/>
                </a:lnTo>
                <a:lnTo>
                  <a:pt x="0" y="2139168"/>
                </a:lnTo>
                <a:lnTo>
                  <a:pt x="0" y="0"/>
                </a:lnTo>
                <a:close/>
              </a:path>
            </a:pathLst>
          </a:custGeom>
          <a:blipFill>
            <a:blip r:embed="rId4"/>
            <a:stretch>
              <a:fillRect l="0" t="-70" r="0" b="-70"/>
            </a:stretch>
          </a:blipFill>
        </p:spPr>
      </p:sp>
      <p:sp>
        <p:nvSpPr>
          <p:cNvPr name="TextBox 13" id="13"/>
          <p:cNvSpPr txBox="true"/>
          <p:nvPr/>
        </p:nvSpPr>
        <p:spPr>
          <a:xfrm rot="0">
            <a:off x="3552611" y="7105087"/>
            <a:ext cx="1250832" cy="434340"/>
          </a:xfrm>
          <a:prstGeom prst="rect">
            <a:avLst/>
          </a:prstGeom>
        </p:spPr>
        <p:txBody>
          <a:bodyPr anchor="t" rtlCol="false" tIns="0" lIns="0" bIns="0" rIns="0">
            <a:spAutoFit/>
          </a:bodyPr>
          <a:lstStyle/>
          <a:p>
            <a:pPr algn="l">
              <a:lnSpc>
                <a:spcPts val="2970"/>
              </a:lnSpc>
            </a:pPr>
            <a:r>
              <a:rPr lang="en-US" b="true" sz="2700">
                <a:solidFill>
                  <a:srgbClr val="5778DB"/>
                </a:solidFill>
                <a:latin typeface="Avenir Bold"/>
                <a:ea typeface="Avenir Bold"/>
                <a:cs typeface="Avenir Bold"/>
                <a:sym typeface="Avenir Bold"/>
              </a:rPr>
              <a:t>STEP 6</a:t>
            </a:r>
          </a:p>
        </p:txBody>
      </p:sp>
      <p:sp>
        <p:nvSpPr>
          <p:cNvPr name="TextBox 14" id="14"/>
          <p:cNvSpPr txBox="true"/>
          <p:nvPr/>
        </p:nvSpPr>
        <p:spPr>
          <a:xfrm rot="0">
            <a:off x="1933168" y="7913911"/>
            <a:ext cx="4572000" cy="882650"/>
          </a:xfrm>
          <a:prstGeom prst="rect">
            <a:avLst/>
          </a:prstGeom>
        </p:spPr>
        <p:txBody>
          <a:bodyPr anchor="t" rtlCol="false" tIns="0" lIns="0" bIns="0" rIns="0">
            <a:spAutoFit/>
          </a:bodyPr>
          <a:lstStyle/>
          <a:p>
            <a:pPr algn="l">
              <a:lnSpc>
                <a:spcPts val="2200"/>
              </a:lnSpc>
            </a:pPr>
            <a:r>
              <a:rPr lang="en-US" sz="2000">
                <a:solidFill>
                  <a:srgbClr val="FFFFFF"/>
                </a:solidFill>
                <a:latin typeface="Avenir"/>
                <a:ea typeface="Avenir"/>
                <a:cs typeface="Avenir"/>
                <a:sym typeface="Avenir"/>
              </a:rPr>
              <a:t>POC is required to sign and date at the bottom of page 2 before returning to NCTAP. </a:t>
            </a:r>
          </a:p>
        </p:txBody>
      </p:sp>
      <p:sp>
        <p:nvSpPr>
          <p:cNvPr name="TextBox 15" id="15"/>
          <p:cNvSpPr txBox="true"/>
          <p:nvPr/>
        </p:nvSpPr>
        <p:spPr>
          <a:xfrm rot="0">
            <a:off x="5526698" y="1131647"/>
            <a:ext cx="7234605" cy="1920169"/>
          </a:xfrm>
          <a:prstGeom prst="rect">
            <a:avLst/>
          </a:prstGeom>
        </p:spPr>
        <p:txBody>
          <a:bodyPr anchor="t" rtlCol="false" tIns="0" lIns="0" bIns="0" rIns="0">
            <a:spAutoFit/>
          </a:bodyPr>
          <a:lstStyle/>
          <a:p>
            <a:pPr algn="l">
              <a:lnSpc>
                <a:spcPts val="5190"/>
              </a:lnSpc>
            </a:pPr>
            <a:r>
              <a:rPr lang="en-US" sz="4718" b="true">
                <a:solidFill>
                  <a:srgbClr val="FFFFFF"/>
                </a:solidFill>
                <a:latin typeface="Avenir Bold"/>
                <a:ea typeface="Avenir Bold"/>
                <a:cs typeface="Avenir Bold"/>
                <a:sym typeface="Avenir Bold"/>
              </a:rPr>
              <a:t>FILLING OUT CERTIFICATION FORMS </a:t>
            </a:r>
          </a:p>
          <a:p>
            <a:pPr algn="l">
              <a:lnSpc>
                <a:spcPts val="4036"/>
              </a:lnSpc>
            </a:pPr>
            <a:r>
              <a:rPr lang="en-US" b="true" sz="3669">
                <a:solidFill>
                  <a:srgbClr val="5778DB"/>
                </a:solidFill>
                <a:latin typeface="Avenir Bold"/>
                <a:ea typeface="Avenir Bold"/>
                <a:cs typeface="Avenir Bold"/>
                <a:sym typeface="Avenir Bold"/>
              </a:rPr>
              <a:t>CONTINUED</a:t>
            </a:r>
          </a:p>
        </p:txBody>
      </p:sp>
      <p:sp>
        <p:nvSpPr>
          <p:cNvPr name="TextBox 16" id="16"/>
          <p:cNvSpPr txBox="true"/>
          <p:nvPr/>
        </p:nvSpPr>
        <p:spPr>
          <a:xfrm rot="0">
            <a:off x="3499161" y="4248237"/>
            <a:ext cx="1217236" cy="434340"/>
          </a:xfrm>
          <a:prstGeom prst="rect">
            <a:avLst/>
          </a:prstGeom>
        </p:spPr>
        <p:txBody>
          <a:bodyPr anchor="t" rtlCol="false" tIns="0" lIns="0" bIns="0" rIns="0">
            <a:spAutoFit/>
          </a:bodyPr>
          <a:lstStyle/>
          <a:p>
            <a:pPr algn="l">
              <a:lnSpc>
                <a:spcPts val="2970"/>
              </a:lnSpc>
            </a:pPr>
            <a:r>
              <a:rPr lang="en-US" b="true" sz="2700">
                <a:solidFill>
                  <a:srgbClr val="5778DB"/>
                </a:solidFill>
                <a:latin typeface="Avenir Bold"/>
                <a:ea typeface="Avenir Bold"/>
                <a:cs typeface="Avenir Bold"/>
                <a:sym typeface="Avenir Bold"/>
              </a:rPr>
              <a:t>STEP 5</a:t>
            </a:r>
          </a:p>
        </p:txBody>
      </p:sp>
      <p:sp>
        <p:nvSpPr>
          <p:cNvPr name="TextBox 17" id="17"/>
          <p:cNvSpPr txBox="true"/>
          <p:nvPr/>
        </p:nvSpPr>
        <p:spPr>
          <a:xfrm rot="0">
            <a:off x="1933168" y="5045331"/>
            <a:ext cx="4572000" cy="882650"/>
          </a:xfrm>
          <a:prstGeom prst="rect">
            <a:avLst/>
          </a:prstGeom>
        </p:spPr>
        <p:txBody>
          <a:bodyPr anchor="t" rtlCol="false" tIns="0" lIns="0" bIns="0" rIns="0">
            <a:spAutoFit/>
          </a:bodyPr>
          <a:lstStyle/>
          <a:p>
            <a:pPr algn="l">
              <a:lnSpc>
                <a:spcPts val="2200"/>
              </a:lnSpc>
            </a:pPr>
            <a:r>
              <a:rPr lang="en-US" sz="2000">
                <a:solidFill>
                  <a:srgbClr val="FFFFFF"/>
                </a:solidFill>
                <a:latin typeface="Avenir"/>
                <a:ea typeface="Avenir"/>
                <a:cs typeface="Avenir"/>
                <a:sym typeface="Avenir"/>
              </a:rPr>
              <a:t>Indicate any changes made in this box which is located on page 3 of the form. </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858035" y="1745855"/>
            <a:ext cx="14571929" cy="7844276"/>
          </a:xfrm>
          <a:custGeom>
            <a:avLst/>
            <a:gdLst/>
            <a:ahLst/>
            <a:cxnLst/>
            <a:rect r="r" b="b" t="t" l="l"/>
            <a:pathLst>
              <a:path h="7844276" w="14571929">
                <a:moveTo>
                  <a:pt x="0" y="0"/>
                </a:moveTo>
                <a:lnTo>
                  <a:pt x="14571930" y="0"/>
                </a:lnTo>
                <a:lnTo>
                  <a:pt x="14571930" y="7844276"/>
                </a:lnTo>
                <a:lnTo>
                  <a:pt x="0" y="7844276"/>
                </a:lnTo>
                <a:lnTo>
                  <a:pt x="0" y="0"/>
                </a:lnTo>
                <a:close/>
              </a:path>
            </a:pathLst>
          </a:custGeom>
          <a:blipFill>
            <a:blip r:embed="rId3"/>
            <a:stretch>
              <a:fillRect l="0" t="0" r="0" b="0"/>
            </a:stretch>
          </a:blipFill>
        </p:spPr>
      </p:sp>
      <p:sp>
        <p:nvSpPr>
          <p:cNvPr name="TextBox 3" id="3"/>
          <p:cNvSpPr txBox="true"/>
          <p:nvPr/>
        </p:nvSpPr>
        <p:spPr>
          <a:xfrm rot="0">
            <a:off x="3855995" y="981075"/>
            <a:ext cx="11201376" cy="764780"/>
          </a:xfrm>
          <a:prstGeom prst="rect">
            <a:avLst/>
          </a:prstGeom>
        </p:spPr>
        <p:txBody>
          <a:bodyPr anchor="t" rtlCol="false" tIns="0" lIns="0" bIns="0" rIns="0">
            <a:spAutoFit/>
          </a:bodyPr>
          <a:lstStyle/>
          <a:p>
            <a:pPr algn="l">
              <a:lnSpc>
                <a:spcPts val="5190"/>
              </a:lnSpc>
            </a:pPr>
            <a:r>
              <a:rPr lang="en-US" b="true" sz="4718">
                <a:solidFill>
                  <a:srgbClr val="E47373"/>
                </a:solidFill>
                <a:latin typeface="Avenir Bold"/>
                <a:ea typeface="Avenir Bold"/>
                <a:cs typeface="Avenir Bold"/>
                <a:sym typeface="Avenir Bold"/>
              </a:rPr>
              <a:t>EXAMPLE CERT AND AWARD LETTER</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0">
            <a:off x="1190625" y="5133975"/>
            <a:ext cx="16068675" cy="0"/>
          </a:xfrm>
          <a:prstGeom prst="line">
            <a:avLst/>
          </a:prstGeom>
          <a:ln cap="rnd" w="19050">
            <a:solidFill>
              <a:srgbClr val="5778DB"/>
            </a:solidFill>
            <a:prstDash val="solid"/>
            <a:headEnd type="none" len="sm" w="sm"/>
            <a:tailEnd type="none" len="sm" w="sm"/>
          </a:ln>
        </p:spPr>
      </p:sp>
      <p:grpSp>
        <p:nvGrpSpPr>
          <p:cNvPr name="Group 3" id="3"/>
          <p:cNvGrpSpPr/>
          <p:nvPr/>
        </p:nvGrpSpPr>
        <p:grpSpPr>
          <a:xfrm rot="0">
            <a:off x="1028700" y="4981575"/>
            <a:ext cx="323850" cy="323850"/>
            <a:chOff x="0" y="0"/>
            <a:chExt cx="6350000" cy="6350000"/>
          </a:xfrm>
        </p:grpSpPr>
        <p:sp>
          <p:nvSpPr>
            <p:cNvPr name="Freeform 4" id="4"/>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778DB"/>
            </a:solidFill>
          </p:spPr>
        </p:sp>
      </p:grpSp>
      <p:grpSp>
        <p:nvGrpSpPr>
          <p:cNvPr name="Group 5" id="5"/>
          <p:cNvGrpSpPr/>
          <p:nvPr/>
        </p:nvGrpSpPr>
        <p:grpSpPr>
          <a:xfrm rot="0">
            <a:off x="5317258" y="4972050"/>
            <a:ext cx="323850" cy="323850"/>
            <a:chOff x="0" y="0"/>
            <a:chExt cx="6350000" cy="6350000"/>
          </a:xfrm>
        </p:grpSpPr>
        <p:sp>
          <p:nvSpPr>
            <p:cNvPr name="Freeform 6" id="6"/>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778DB"/>
            </a:solidFill>
          </p:spPr>
        </p:sp>
      </p:grpSp>
      <p:grpSp>
        <p:nvGrpSpPr>
          <p:cNvPr name="Group 7" id="7"/>
          <p:cNvGrpSpPr/>
          <p:nvPr/>
        </p:nvGrpSpPr>
        <p:grpSpPr>
          <a:xfrm rot="0">
            <a:off x="9605817" y="4972050"/>
            <a:ext cx="323850" cy="323850"/>
            <a:chOff x="0" y="0"/>
            <a:chExt cx="6350000" cy="6350000"/>
          </a:xfrm>
        </p:grpSpPr>
        <p:sp>
          <p:nvSpPr>
            <p:cNvPr name="Freeform 8" id="8"/>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778DB"/>
            </a:solidFill>
          </p:spPr>
        </p:sp>
      </p:grpSp>
      <p:grpSp>
        <p:nvGrpSpPr>
          <p:cNvPr name="Group 9" id="9"/>
          <p:cNvGrpSpPr/>
          <p:nvPr/>
        </p:nvGrpSpPr>
        <p:grpSpPr>
          <a:xfrm rot="0">
            <a:off x="13894375" y="4972050"/>
            <a:ext cx="323850" cy="323850"/>
            <a:chOff x="0" y="0"/>
            <a:chExt cx="6350000" cy="6350000"/>
          </a:xfrm>
        </p:grpSpPr>
        <p:sp>
          <p:nvSpPr>
            <p:cNvPr name="Freeform 10" id="10"/>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778DB"/>
            </a:solidFill>
          </p:spPr>
        </p:sp>
      </p:grpSp>
      <p:sp>
        <p:nvSpPr>
          <p:cNvPr name="Freeform 11" id="11"/>
          <p:cNvSpPr/>
          <p:nvPr/>
        </p:nvSpPr>
        <p:spPr>
          <a:xfrm flipH="false" flipV="false" rot="0">
            <a:off x="13570477" y="7505885"/>
            <a:ext cx="4548089" cy="2614843"/>
          </a:xfrm>
          <a:custGeom>
            <a:avLst/>
            <a:gdLst/>
            <a:ahLst/>
            <a:cxnLst/>
            <a:rect r="r" b="b" t="t" l="l"/>
            <a:pathLst>
              <a:path h="2614843" w="4548089">
                <a:moveTo>
                  <a:pt x="0" y="0"/>
                </a:moveTo>
                <a:lnTo>
                  <a:pt x="4548088" y="0"/>
                </a:lnTo>
                <a:lnTo>
                  <a:pt x="4548088" y="2614843"/>
                </a:lnTo>
                <a:lnTo>
                  <a:pt x="0" y="2614843"/>
                </a:lnTo>
                <a:lnTo>
                  <a:pt x="0" y="0"/>
                </a:lnTo>
                <a:close/>
              </a:path>
            </a:pathLst>
          </a:custGeom>
          <a:blipFill>
            <a:blip r:embed="rId3"/>
            <a:stretch>
              <a:fillRect l="0" t="0" r="-16631" b="-9256"/>
            </a:stretch>
          </a:blipFill>
        </p:spPr>
      </p:sp>
      <p:sp>
        <p:nvSpPr>
          <p:cNvPr name="TextBox 12" id="12"/>
          <p:cNvSpPr txBox="true"/>
          <p:nvPr/>
        </p:nvSpPr>
        <p:spPr>
          <a:xfrm rot="0">
            <a:off x="1028700" y="1009650"/>
            <a:ext cx="16230600" cy="1238250"/>
          </a:xfrm>
          <a:prstGeom prst="rect">
            <a:avLst/>
          </a:prstGeom>
        </p:spPr>
        <p:txBody>
          <a:bodyPr anchor="t" rtlCol="false" tIns="0" lIns="0" bIns="0" rIns="0">
            <a:spAutoFit/>
          </a:bodyPr>
          <a:lstStyle/>
          <a:p>
            <a:pPr algn="l" marL="0" indent="0" lvl="0">
              <a:lnSpc>
                <a:spcPts val="9600"/>
              </a:lnSpc>
              <a:spcBef>
                <a:spcPct val="0"/>
              </a:spcBef>
            </a:pPr>
            <a:r>
              <a:rPr lang="en-US" sz="8000">
                <a:solidFill>
                  <a:srgbClr val="E47373"/>
                </a:solidFill>
                <a:latin typeface="Lilita One"/>
                <a:ea typeface="Lilita One"/>
                <a:cs typeface="Lilita One"/>
                <a:sym typeface="Lilita One"/>
              </a:rPr>
              <a:t>TIMELINE</a:t>
            </a:r>
          </a:p>
        </p:txBody>
      </p:sp>
      <p:sp>
        <p:nvSpPr>
          <p:cNvPr name="TextBox 13" id="13"/>
          <p:cNvSpPr txBox="true"/>
          <p:nvPr/>
        </p:nvSpPr>
        <p:spPr>
          <a:xfrm rot="0">
            <a:off x="1028700" y="3632447"/>
            <a:ext cx="3364925" cy="459740"/>
          </a:xfrm>
          <a:prstGeom prst="rect">
            <a:avLst/>
          </a:prstGeom>
        </p:spPr>
        <p:txBody>
          <a:bodyPr anchor="t" rtlCol="false" tIns="0" lIns="0" bIns="0" rIns="0">
            <a:spAutoFit/>
          </a:bodyPr>
          <a:lstStyle/>
          <a:p>
            <a:pPr algn="l" marL="0" indent="0" lvl="0">
              <a:lnSpc>
                <a:spcPts val="3639"/>
              </a:lnSpc>
              <a:spcBef>
                <a:spcPct val="0"/>
              </a:spcBef>
            </a:pPr>
            <a:r>
              <a:rPr lang="en-US" sz="2799">
                <a:solidFill>
                  <a:srgbClr val="5778DB"/>
                </a:solidFill>
                <a:latin typeface="Lilita One"/>
                <a:ea typeface="Lilita One"/>
                <a:cs typeface="Lilita One"/>
                <a:sym typeface="Lilita One"/>
              </a:rPr>
              <a:t>APPLY FOR BENEFITS</a:t>
            </a:r>
          </a:p>
        </p:txBody>
      </p:sp>
      <p:sp>
        <p:nvSpPr>
          <p:cNvPr name="TextBox 14" id="14"/>
          <p:cNvSpPr txBox="true"/>
          <p:nvPr/>
        </p:nvSpPr>
        <p:spPr>
          <a:xfrm rot="0">
            <a:off x="1028700" y="5545265"/>
            <a:ext cx="4016265" cy="2213610"/>
          </a:xfrm>
          <a:prstGeom prst="rect">
            <a:avLst/>
          </a:prstGeom>
        </p:spPr>
        <p:txBody>
          <a:bodyPr anchor="t" rtlCol="false" tIns="0" lIns="0" bIns="0" rIns="0">
            <a:spAutoFit/>
          </a:bodyPr>
          <a:lstStyle/>
          <a:p>
            <a:pPr algn="just" marL="0" indent="0" lvl="0">
              <a:lnSpc>
                <a:spcPts val="2940"/>
              </a:lnSpc>
              <a:spcBef>
                <a:spcPct val="0"/>
              </a:spcBef>
            </a:pPr>
            <a:r>
              <a:rPr lang="en-US" sz="2100">
                <a:solidFill>
                  <a:srgbClr val="5778DB"/>
                </a:solidFill>
                <a:latin typeface="Montserrat"/>
                <a:ea typeface="Montserrat"/>
                <a:cs typeface="Montserrat"/>
                <a:sym typeface="Montserrat"/>
              </a:rPr>
              <a:t>Apply for the current semester during our open application period. Also, send in supporting documentation before the deadline in order to be approved. </a:t>
            </a:r>
          </a:p>
        </p:txBody>
      </p:sp>
      <p:sp>
        <p:nvSpPr>
          <p:cNvPr name="TextBox 15" id="15"/>
          <p:cNvSpPr txBox="true"/>
          <p:nvPr/>
        </p:nvSpPr>
        <p:spPr>
          <a:xfrm rot="0">
            <a:off x="5317258" y="5943410"/>
            <a:ext cx="3612583" cy="459740"/>
          </a:xfrm>
          <a:prstGeom prst="rect">
            <a:avLst/>
          </a:prstGeom>
        </p:spPr>
        <p:txBody>
          <a:bodyPr anchor="t" rtlCol="false" tIns="0" lIns="0" bIns="0" rIns="0">
            <a:spAutoFit/>
          </a:bodyPr>
          <a:lstStyle/>
          <a:p>
            <a:pPr algn="l" marL="0" indent="0" lvl="0">
              <a:lnSpc>
                <a:spcPts val="3639"/>
              </a:lnSpc>
              <a:spcBef>
                <a:spcPct val="0"/>
              </a:spcBef>
            </a:pPr>
            <a:r>
              <a:rPr lang="en-US" sz="2799">
                <a:solidFill>
                  <a:srgbClr val="5778DB"/>
                </a:solidFill>
                <a:latin typeface="Lilita One"/>
                <a:ea typeface="Lilita One"/>
                <a:cs typeface="Lilita One"/>
                <a:sym typeface="Lilita One"/>
              </a:rPr>
              <a:t>REQUIREMENT CHECKS</a:t>
            </a:r>
          </a:p>
        </p:txBody>
      </p:sp>
      <p:sp>
        <p:nvSpPr>
          <p:cNvPr name="TextBox 16" id="16"/>
          <p:cNvSpPr txBox="true"/>
          <p:nvPr/>
        </p:nvSpPr>
        <p:spPr>
          <a:xfrm rot="0">
            <a:off x="5317258" y="3298507"/>
            <a:ext cx="3364925" cy="1470660"/>
          </a:xfrm>
          <a:prstGeom prst="rect">
            <a:avLst/>
          </a:prstGeom>
        </p:spPr>
        <p:txBody>
          <a:bodyPr anchor="t" rtlCol="false" tIns="0" lIns="0" bIns="0" rIns="0">
            <a:spAutoFit/>
          </a:bodyPr>
          <a:lstStyle/>
          <a:p>
            <a:pPr algn="just" marL="0" indent="0" lvl="0">
              <a:lnSpc>
                <a:spcPts val="2940"/>
              </a:lnSpc>
              <a:spcBef>
                <a:spcPct val="0"/>
              </a:spcBef>
            </a:pPr>
            <a:r>
              <a:rPr lang="en-US" sz="2100">
                <a:solidFill>
                  <a:srgbClr val="5778DB"/>
                </a:solidFill>
                <a:latin typeface="Montserrat"/>
                <a:ea typeface="Montserrat"/>
                <a:cs typeface="Montserrat"/>
                <a:sym typeface="Montserrat"/>
              </a:rPr>
              <a:t>During this time NCTAP will check student ETS dates and FTA funds to ensure eligibility. </a:t>
            </a:r>
          </a:p>
        </p:txBody>
      </p:sp>
      <p:sp>
        <p:nvSpPr>
          <p:cNvPr name="TextBox 17" id="17"/>
          <p:cNvSpPr txBox="true"/>
          <p:nvPr/>
        </p:nvSpPr>
        <p:spPr>
          <a:xfrm rot="0">
            <a:off x="9605817" y="3632447"/>
            <a:ext cx="3364925" cy="459740"/>
          </a:xfrm>
          <a:prstGeom prst="rect">
            <a:avLst/>
          </a:prstGeom>
        </p:spPr>
        <p:txBody>
          <a:bodyPr anchor="t" rtlCol="false" tIns="0" lIns="0" bIns="0" rIns="0">
            <a:spAutoFit/>
          </a:bodyPr>
          <a:lstStyle/>
          <a:p>
            <a:pPr algn="l" marL="0" indent="0" lvl="0">
              <a:lnSpc>
                <a:spcPts val="3639"/>
              </a:lnSpc>
              <a:spcBef>
                <a:spcPct val="0"/>
              </a:spcBef>
            </a:pPr>
            <a:r>
              <a:rPr lang="en-US" sz="2799">
                <a:solidFill>
                  <a:srgbClr val="5778DB"/>
                </a:solidFill>
                <a:latin typeface="Lilita One"/>
                <a:ea typeface="Lilita One"/>
                <a:cs typeface="Lilita One"/>
                <a:sym typeface="Lilita One"/>
              </a:rPr>
              <a:t>CERTIFICATIONS</a:t>
            </a:r>
          </a:p>
        </p:txBody>
      </p:sp>
      <p:sp>
        <p:nvSpPr>
          <p:cNvPr name="TextBox 18" id="18"/>
          <p:cNvSpPr txBox="true"/>
          <p:nvPr/>
        </p:nvSpPr>
        <p:spPr>
          <a:xfrm rot="0">
            <a:off x="9605817" y="5619750"/>
            <a:ext cx="3774208" cy="2213610"/>
          </a:xfrm>
          <a:prstGeom prst="rect">
            <a:avLst/>
          </a:prstGeom>
        </p:spPr>
        <p:txBody>
          <a:bodyPr anchor="t" rtlCol="false" tIns="0" lIns="0" bIns="0" rIns="0">
            <a:spAutoFit/>
          </a:bodyPr>
          <a:lstStyle/>
          <a:p>
            <a:pPr algn="l" marL="0" indent="0" lvl="0">
              <a:lnSpc>
                <a:spcPts val="2940"/>
              </a:lnSpc>
              <a:spcBef>
                <a:spcPct val="0"/>
              </a:spcBef>
            </a:pPr>
            <a:r>
              <a:rPr lang="en-US" sz="2100">
                <a:solidFill>
                  <a:srgbClr val="5778DB"/>
                </a:solidFill>
                <a:latin typeface="Montserrat"/>
                <a:ea typeface="Montserrat"/>
                <a:cs typeface="Montserrat"/>
                <a:sym typeface="Montserrat"/>
              </a:rPr>
              <a:t>NCTAP will coordinate with schools to verify student information and enrollment. This process should be complete within 5-7 business days. </a:t>
            </a:r>
          </a:p>
        </p:txBody>
      </p:sp>
      <p:sp>
        <p:nvSpPr>
          <p:cNvPr name="TextBox 19" id="19"/>
          <p:cNvSpPr txBox="true"/>
          <p:nvPr/>
        </p:nvSpPr>
        <p:spPr>
          <a:xfrm rot="0">
            <a:off x="13894375" y="5962650"/>
            <a:ext cx="3364925" cy="459740"/>
          </a:xfrm>
          <a:prstGeom prst="rect">
            <a:avLst/>
          </a:prstGeom>
        </p:spPr>
        <p:txBody>
          <a:bodyPr anchor="t" rtlCol="false" tIns="0" lIns="0" bIns="0" rIns="0">
            <a:spAutoFit/>
          </a:bodyPr>
          <a:lstStyle/>
          <a:p>
            <a:pPr algn="l" marL="0" indent="0" lvl="0">
              <a:lnSpc>
                <a:spcPts val="3639"/>
              </a:lnSpc>
              <a:spcBef>
                <a:spcPct val="0"/>
              </a:spcBef>
            </a:pPr>
            <a:r>
              <a:rPr lang="en-US" sz="2799">
                <a:solidFill>
                  <a:srgbClr val="5778DB"/>
                </a:solidFill>
                <a:latin typeface="Lilita One"/>
                <a:ea typeface="Lilita One"/>
                <a:cs typeface="Lilita One"/>
                <a:sym typeface="Lilita One"/>
              </a:rPr>
              <a:t>DISBURSMENTS</a:t>
            </a:r>
          </a:p>
        </p:txBody>
      </p:sp>
      <p:sp>
        <p:nvSpPr>
          <p:cNvPr name="TextBox 20" id="20"/>
          <p:cNvSpPr txBox="true"/>
          <p:nvPr/>
        </p:nvSpPr>
        <p:spPr>
          <a:xfrm rot="0">
            <a:off x="13380025" y="326707"/>
            <a:ext cx="4393625" cy="4442460"/>
          </a:xfrm>
          <a:prstGeom prst="rect">
            <a:avLst/>
          </a:prstGeom>
        </p:spPr>
        <p:txBody>
          <a:bodyPr anchor="t" rtlCol="false" tIns="0" lIns="0" bIns="0" rIns="0">
            <a:spAutoFit/>
          </a:bodyPr>
          <a:lstStyle/>
          <a:p>
            <a:pPr algn="just" marL="453390" indent="-226695" lvl="1">
              <a:lnSpc>
                <a:spcPts val="2940"/>
              </a:lnSpc>
              <a:buFont typeface="Arial"/>
              <a:buChar char="•"/>
            </a:pPr>
            <a:r>
              <a:rPr lang="en-US" sz="2100">
                <a:solidFill>
                  <a:srgbClr val="5778DB"/>
                </a:solidFill>
                <a:latin typeface="Montserrat"/>
                <a:ea typeface="Montserrat"/>
                <a:cs typeface="Montserrat"/>
                <a:sym typeface="Montserrat"/>
              </a:rPr>
              <a:t>Funding is disbursed by the North Carolina Department of Public Safety.</a:t>
            </a:r>
          </a:p>
          <a:p>
            <a:pPr algn="just" marL="453390" indent="-226695" lvl="1">
              <a:lnSpc>
                <a:spcPts val="2940"/>
              </a:lnSpc>
              <a:buFont typeface="Arial"/>
              <a:buChar char="•"/>
            </a:pPr>
            <a:r>
              <a:rPr lang="en-US" sz="2100">
                <a:solidFill>
                  <a:srgbClr val="5778DB"/>
                </a:solidFill>
                <a:latin typeface="Montserrat"/>
                <a:ea typeface="Montserrat"/>
                <a:cs typeface="Montserrat"/>
                <a:sym typeface="Montserrat"/>
              </a:rPr>
              <a:t>NCTAP is a reimbursement program and </a:t>
            </a:r>
            <a:r>
              <a:rPr lang="en-US" sz="2100">
                <a:solidFill>
                  <a:srgbClr val="E47373"/>
                </a:solidFill>
                <a:latin typeface="Montserrat"/>
                <a:ea typeface="Montserrat"/>
                <a:cs typeface="Montserrat"/>
                <a:sym typeface="Montserrat"/>
              </a:rPr>
              <a:t>NOT</a:t>
            </a:r>
            <a:r>
              <a:rPr lang="en-US" sz="2100">
                <a:solidFill>
                  <a:srgbClr val="5778DB"/>
                </a:solidFill>
                <a:latin typeface="Montserrat"/>
                <a:ea typeface="Montserrat"/>
                <a:cs typeface="Montserrat"/>
                <a:sym typeface="Montserrat"/>
              </a:rPr>
              <a:t> designed to meet deadlines set by the school.</a:t>
            </a:r>
          </a:p>
          <a:p>
            <a:pPr algn="just" marL="453390" indent="-226695" lvl="1">
              <a:lnSpc>
                <a:spcPts val="2940"/>
              </a:lnSpc>
              <a:buFont typeface="Arial"/>
              <a:buChar char="•"/>
            </a:pPr>
            <a:r>
              <a:rPr lang="en-US" sz="2100">
                <a:solidFill>
                  <a:srgbClr val="5778DB"/>
                </a:solidFill>
                <a:latin typeface="Montserrat"/>
                <a:ea typeface="Montserrat"/>
                <a:cs typeface="Montserrat"/>
                <a:sym typeface="Montserrat"/>
              </a:rPr>
              <a:t>Funds are typically disbursed no later than </a:t>
            </a:r>
            <a:r>
              <a:rPr lang="en-US" sz="2100">
                <a:solidFill>
                  <a:srgbClr val="E47373"/>
                </a:solidFill>
                <a:latin typeface="Montserrat"/>
                <a:ea typeface="Montserrat"/>
                <a:cs typeface="Montserrat"/>
                <a:sym typeface="Montserrat"/>
              </a:rPr>
              <a:t>end of term</a:t>
            </a:r>
            <a:r>
              <a:rPr lang="en-US" sz="2100">
                <a:solidFill>
                  <a:srgbClr val="5778DB"/>
                </a:solidFill>
                <a:latin typeface="Montserrat"/>
                <a:ea typeface="Montserrat"/>
                <a:cs typeface="Montserrat"/>
                <a:sym typeface="Montserrat"/>
              </a:rPr>
              <a:t> and reach the school 1-2 weeks after disbursement date but </a:t>
            </a:r>
            <a:r>
              <a:rPr lang="en-US" sz="2100">
                <a:solidFill>
                  <a:srgbClr val="E47373"/>
                </a:solidFill>
                <a:latin typeface="Montserrat"/>
                <a:ea typeface="Montserrat"/>
                <a:cs typeface="Montserrat"/>
                <a:sym typeface="Montserrat"/>
              </a:rPr>
              <a:t>can take longer.</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28700" y="1028700"/>
            <a:ext cx="16230600" cy="8229600"/>
            <a:chOff x="0" y="0"/>
            <a:chExt cx="4274726" cy="2167467"/>
          </a:xfrm>
        </p:grpSpPr>
        <p:sp>
          <p:nvSpPr>
            <p:cNvPr name="Freeform 3" id="3"/>
            <p:cNvSpPr/>
            <p:nvPr/>
          </p:nvSpPr>
          <p:spPr>
            <a:xfrm flipH="false" flipV="false" rot="0">
              <a:off x="0" y="0"/>
              <a:ext cx="4274726" cy="2167467"/>
            </a:xfrm>
            <a:custGeom>
              <a:avLst/>
              <a:gdLst/>
              <a:ahLst/>
              <a:cxnLst/>
              <a:rect r="r" b="b" t="t" l="l"/>
              <a:pathLst>
                <a:path h="2167467" w="4274726">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385FBF"/>
            </a:solidFill>
          </p:spPr>
        </p:sp>
        <p:sp>
          <p:nvSpPr>
            <p:cNvPr name="TextBox 4" id="4"/>
            <p:cNvSpPr txBox="true"/>
            <p:nvPr/>
          </p:nvSpPr>
          <p:spPr>
            <a:xfrm>
              <a:off x="0" y="-38100"/>
              <a:ext cx="4274726" cy="2205567"/>
            </a:xfrm>
            <a:prstGeom prst="rect">
              <a:avLst/>
            </a:prstGeom>
          </p:spPr>
          <p:txBody>
            <a:bodyPr anchor="ctr" rtlCol="false" tIns="50800" lIns="50800" bIns="50800" rIns="50800"/>
            <a:lstStyle/>
            <a:p>
              <a:pPr algn="ctr">
                <a:lnSpc>
                  <a:spcPts val="2659"/>
                </a:lnSpc>
                <a:spcBef>
                  <a:spcPct val="0"/>
                </a:spcBef>
              </a:pPr>
            </a:p>
          </p:txBody>
        </p:sp>
      </p:grpSp>
      <p:sp>
        <p:nvSpPr>
          <p:cNvPr name="TextBox 5" id="5"/>
          <p:cNvSpPr txBox="true"/>
          <p:nvPr/>
        </p:nvSpPr>
        <p:spPr>
          <a:xfrm rot="0">
            <a:off x="5901312" y="3971925"/>
            <a:ext cx="7571992" cy="1219200"/>
          </a:xfrm>
          <a:prstGeom prst="rect">
            <a:avLst/>
          </a:prstGeom>
        </p:spPr>
        <p:txBody>
          <a:bodyPr anchor="t" rtlCol="false" tIns="0" lIns="0" bIns="0" rIns="0">
            <a:spAutoFit/>
          </a:bodyPr>
          <a:lstStyle/>
          <a:p>
            <a:pPr algn="r">
              <a:lnSpc>
                <a:spcPts val="8250"/>
              </a:lnSpc>
            </a:pPr>
            <a:r>
              <a:rPr lang="en-US" b="true" sz="7500">
                <a:solidFill>
                  <a:srgbClr val="FFFFFF"/>
                </a:solidFill>
                <a:latin typeface="Avenir Bold"/>
                <a:ea typeface="Avenir Bold"/>
                <a:cs typeface="Avenir Bold"/>
                <a:sym typeface="Avenir Bold"/>
              </a:rPr>
              <a:t>BENEFITS</a:t>
            </a:r>
          </a:p>
        </p:txBody>
      </p:sp>
      <p:sp>
        <p:nvSpPr>
          <p:cNvPr name="TextBox 6" id="6"/>
          <p:cNvSpPr txBox="true"/>
          <p:nvPr/>
        </p:nvSpPr>
        <p:spPr>
          <a:xfrm rot="0">
            <a:off x="1790700" y="1714500"/>
            <a:ext cx="1938412" cy="1136658"/>
          </a:xfrm>
          <a:prstGeom prst="rect">
            <a:avLst/>
          </a:prstGeom>
        </p:spPr>
        <p:txBody>
          <a:bodyPr anchor="t" rtlCol="false" tIns="0" lIns="0" bIns="0" rIns="0">
            <a:spAutoFit/>
          </a:bodyPr>
          <a:lstStyle/>
          <a:p>
            <a:pPr algn="l">
              <a:lnSpc>
                <a:spcPts val="7700"/>
              </a:lnSpc>
            </a:pPr>
            <a:r>
              <a:rPr lang="en-US" b="true" sz="7000">
                <a:solidFill>
                  <a:srgbClr val="FFFFFF"/>
                </a:solidFill>
                <a:latin typeface="Avenir Bold"/>
                <a:ea typeface="Avenir Bold"/>
                <a:cs typeface="Avenir Bold"/>
                <a:sym typeface="Avenir Bold"/>
              </a:rPr>
              <a:t>04.</a:t>
            </a:r>
          </a:p>
        </p:txBody>
      </p:sp>
      <p:sp>
        <p:nvSpPr>
          <p:cNvPr name="Freeform 7" id="7"/>
          <p:cNvSpPr/>
          <p:nvPr/>
        </p:nvSpPr>
        <p:spPr>
          <a:xfrm flipH="false" flipV="false" rot="0">
            <a:off x="5893678" y="8135576"/>
            <a:ext cx="4102978" cy="2245448"/>
          </a:xfrm>
          <a:custGeom>
            <a:avLst/>
            <a:gdLst/>
            <a:ahLst/>
            <a:cxnLst/>
            <a:rect r="r" b="b" t="t" l="l"/>
            <a:pathLst>
              <a:path h="2245448" w="410297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1028700" y="8135576"/>
            <a:ext cx="4102978" cy="3133183"/>
          </a:xfrm>
          <a:custGeom>
            <a:avLst/>
            <a:gdLst/>
            <a:ahLst/>
            <a:cxnLst/>
            <a:rect r="r" b="b" t="t" l="l"/>
            <a:pathLst>
              <a:path h="3133183" w="4102978">
                <a:moveTo>
                  <a:pt x="0" y="0"/>
                </a:moveTo>
                <a:lnTo>
                  <a:pt x="4102978" y="0"/>
                </a:lnTo>
                <a:lnTo>
                  <a:pt x="4102978" y="3133183"/>
                </a:lnTo>
                <a:lnTo>
                  <a:pt x="0" y="313318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9" id="9"/>
          <p:cNvGrpSpPr/>
          <p:nvPr/>
        </p:nvGrpSpPr>
        <p:grpSpPr>
          <a:xfrm rot="0">
            <a:off x="13543121" y="-308824"/>
            <a:ext cx="7549097" cy="8444400"/>
            <a:chOff x="0" y="0"/>
            <a:chExt cx="10065462" cy="11259200"/>
          </a:xfrm>
        </p:grpSpPr>
        <p:sp>
          <p:nvSpPr>
            <p:cNvPr name="AutoShape 10" id="10"/>
            <p:cNvSpPr/>
            <p:nvPr/>
          </p:nvSpPr>
          <p:spPr>
            <a:xfrm flipV="true">
              <a:off x="23020" y="10735"/>
              <a:ext cx="5240240" cy="11237731"/>
            </a:xfrm>
            <a:prstGeom prst="line">
              <a:avLst/>
            </a:prstGeom>
            <a:ln cap="flat" w="50800">
              <a:solidFill>
                <a:srgbClr val="E47373"/>
              </a:solidFill>
              <a:prstDash val="solid"/>
              <a:headEnd type="none" len="sm" w="sm"/>
              <a:tailEnd type="none" len="sm" w="sm"/>
            </a:ln>
          </p:spPr>
        </p:sp>
        <p:sp>
          <p:nvSpPr>
            <p:cNvPr name="AutoShape 11" id="11"/>
            <p:cNvSpPr/>
            <p:nvPr/>
          </p:nvSpPr>
          <p:spPr>
            <a:xfrm flipV="true">
              <a:off x="554040" y="10735"/>
              <a:ext cx="5240240" cy="11237731"/>
            </a:xfrm>
            <a:prstGeom prst="line">
              <a:avLst/>
            </a:prstGeom>
            <a:ln cap="flat" w="50800">
              <a:solidFill>
                <a:srgbClr val="E47373"/>
              </a:solidFill>
              <a:prstDash val="solid"/>
              <a:headEnd type="none" len="sm" w="sm"/>
              <a:tailEnd type="none" len="sm" w="sm"/>
            </a:ln>
          </p:spPr>
        </p:sp>
        <p:sp>
          <p:nvSpPr>
            <p:cNvPr name="AutoShape 12" id="12"/>
            <p:cNvSpPr/>
            <p:nvPr/>
          </p:nvSpPr>
          <p:spPr>
            <a:xfrm flipV="true">
              <a:off x="1085061" y="10735"/>
              <a:ext cx="5240240" cy="11237731"/>
            </a:xfrm>
            <a:prstGeom prst="line">
              <a:avLst/>
            </a:prstGeom>
            <a:ln cap="flat" w="50800">
              <a:solidFill>
                <a:srgbClr val="E47373"/>
              </a:solidFill>
              <a:prstDash val="solid"/>
              <a:headEnd type="none" len="sm" w="sm"/>
              <a:tailEnd type="none" len="sm" w="sm"/>
            </a:ln>
          </p:spPr>
        </p:sp>
        <p:sp>
          <p:nvSpPr>
            <p:cNvPr name="AutoShape 13" id="13"/>
            <p:cNvSpPr/>
            <p:nvPr/>
          </p:nvSpPr>
          <p:spPr>
            <a:xfrm flipV="true">
              <a:off x="1616081" y="10735"/>
              <a:ext cx="5240240" cy="11237731"/>
            </a:xfrm>
            <a:prstGeom prst="line">
              <a:avLst/>
            </a:prstGeom>
            <a:ln cap="flat" w="50800">
              <a:solidFill>
                <a:srgbClr val="E47373"/>
              </a:solidFill>
              <a:prstDash val="solid"/>
              <a:headEnd type="none" len="sm" w="sm"/>
              <a:tailEnd type="none" len="sm" w="sm"/>
            </a:ln>
          </p:spPr>
        </p:sp>
        <p:sp>
          <p:nvSpPr>
            <p:cNvPr name="AutoShape 14" id="14"/>
            <p:cNvSpPr/>
            <p:nvPr/>
          </p:nvSpPr>
          <p:spPr>
            <a:xfrm flipV="true">
              <a:off x="2147101" y="10735"/>
              <a:ext cx="5240240" cy="11237731"/>
            </a:xfrm>
            <a:prstGeom prst="line">
              <a:avLst/>
            </a:prstGeom>
            <a:ln cap="flat" w="50800">
              <a:solidFill>
                <a:srgbClr val="E47373"/>
              </a:solidFill>
              <a:prstDash val="solid"/>
              <a:headEnd type="none" len="sm" w="sm"/>
              <a:tailEnd type="none" len="sm" w="sm"/>
            </a:ln>
          </p:spPr>
        </p:sp>
        <p:sp>
          <p:nvSpPr>
            <p:cNvPr name="AutoShape 15" id="15"/>
            <p:cNvSpPr/>
            <p:nvPr/>
          </p:nvSpPr>
          <p:spPr>
            <a:xfrm flipV="true">
              <a:off x="2678121" y="10735"/>
              <a:ext cx="5240240" cy="11237731"/>
            </a:xfrm>
            <a:prstGeom prst="line">
              <a:avLst/>
            </a:prstGeom>
            <a:ln cap="flat" w="50800">
              <a:solidFill>
                <a:srgbClr val="E47373"/>
              </a:solidFill>
              <a:prstDash val="solid"/>
              <a:headEnd type="none" len="sm" w="sm"/>
              <a:tailEnd type="none" len="sm" w="sm"/>
            </a:ln>
          </p:spPr>
        </p:sp>
        <p:sp>
          <p:nvSpPr>
            <p:cNvPr name="AutoShape 16" id="16"/>
            <p:cNvSpPr/>
            <p:nvPr/>
          </p:nvSpPr>
          <p:spPr>
            <a:xfrm flipV="true">
              <a:off x="3209142" y="10735"/>
              <a:ext cx="5240240" cy="11237731"/>
            </a:xfrm>
            <a:prstGeom prst="line">
              <a:avLst/>
            </a:prstGeom>
            <a:ln cap="flat" w="50800">
              <a:solidFill>
                <a:srgbClr val="E47373"/>
              </a:solidFill>
              <a:prstDash val="solid"/>
              <a:headEnd type="none" len="sm" w="sm"/>
              <a:tailEnd type="none" len="sm" w="sm"/>
            </a:ln>
          </p:spPr>
        </p:sp>
        <p:sp>
          <p:nvSpPr>
            <p:cNvPr name="AutoShape 17" id="17"/>
            <p:cNvSpPr/>
            <p:nvPr/>
          </p:nvSpPr>
          <p:spPr>
            <a:xfrm flipV="true">
              <a:off x="3740162" y="10735"/>
              <a:ext cx="5240240" cy="11237731"/>
            </a:xfrm>
            <a:prstGeom prst="line">
              <a:avLst/>
            </a:prstGeom>
            <a:ln cap="flat" w="50800">
              <a:solidFill>
                <a:srgbClr val="E47373"/>
              </a:solidFill>
              <a:prstDash val="solid"/>
              <a:headEnd type="none" len="sm" w="sm"/>
              <a:tailEnd type="none" len="sm" w="sm"/>
            </a:ln>
          </p:spPr>
        </p:sp>
        <p:sp>
          <p:nvSpPr>
            <p:cNvPr name="AutoShape 18" id="18"/>
            <p:cNvSpPr/>
            <p:nvPr/>
          </p:nvSpPr>
          <p:spPr>
            <a:xfrm flipV="true">
              <a:off x="4271182" y="10735"/>
              <a:ext cx="5240240" cy="11237731"/>
            </a:xfrm>
            <a:prstGeom prst="line">
              <a:avLst/>
            </a:prstGeom>
            <a:ln cap="flat" w="50800">
              <a:solidFill>
                <a:srgbClr val="E47373"/>
              </a:solidFill>
              <a:prstDash val="solid"/>
              <a:headEnd type="none" len="sm" w="sm"/>
              <a:tailEnd type="none" len="sm" w="sm"/>
            </a:ln>
          </p:spPr>
        </p:sp>
        <p:sp>
          <p:nvSpPr>
            <p:cNvPr name="AutoShape 19" id="19"/>
            <p:cNvSpPr/>
            <p:nvPr/>
          </p:nvSpPr>
          <p:spPr>
            <a:xfrm flipV="true">
              <a:off x="4802202" y="10735"/>
              <a:ext cx="5240240" cy="11237731"/>
            </a:xfrm>
            <a:prstGeom prst="line">
              <a:avLst/>
            </a:prstGeom>
            <a:ln cap="flat" w="50800">
              <a:solidFill>
                <a:srgbClr val="E47373"/>
              </a:solidFill>
              <a:prstDash val="solid"/>
              <a:headEnd type="none" len="sm" w="sm"/>
              <a:tailEnd type="none" len="sm" w="sm"/>
            </a:ln>
          </p:spPr>
        </p:sp>
      </p:gr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13482016" y="-2080942"/>
            <a:ext cx="5450085" cy="4161883"/>
          </a:xfrm>
          <a:custGeom>
            <a:avLst/>
            <a:gdLst/>
            <a:ahLst/>
            <a:cxnLst/>
            <a:rect r="r" b="b" t="t" l="l"/>
            <a:pathLst>
              <a:path h="4161883" w="5450085">
                <a:moveTo>
                  <a:pt x="0" y="0"/>
                </a:moveTo>
                <a:lnTo>
                  <a:pt x="5450085" y="0"/>
                </a:lnTo>
                <a:lnTo>
                  <a:pt x="5450085" y="4161884"/>
                </a:lnTo>
                <a:lnTo>
                  <a:pt x="0" y="416188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028700" y="1028700"/>
            <a:ext cx="16230600" cy="8229600"/>
            <a:chOff x="0" y="0"/>
            <a:chExt cx="4274726" cy="2167467"/>
          </a:xfrm>
        </p:grpSpPr>
        <p:sp>
          <p:nvSpPr>
            <p:cNvPr name="Freeform 4" id="4"/>
            <p:cNvSpPr/>
            <p:nvPr/>
          </p:nvSpPr>
          <p:spPr>
            <a:xfrm flipH="false" flipV="false" rot="0">
              <a:off x="0" y="0"/>
              <a:ext cx="4274726" cy="2167467"/>
            </a:xfrm>
            <a:custGeom>
              <a:avLst/>
              <a:gdLst/>
              <a:ahLst/>
              <a:cxnLst/>
              <a:rect r="r" b="b" t="t" l="l"/>
              <a:pathLst>
                <a:path h="2167467" w="4274726">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385FBF"/>
            </a:solidFill>
          </p:spPr>
        </p:sp>
        <p:sp>
          <p:nvSpPr>
            <p:cNvPr name="TextBox 5" id="5"/>
            <p:cNvSpPr txBox="true"/>
            <p:nvPr/>
          </p:nvSpPr>
          <p:spPr>
            <a:xfrm>
              <a:off x="0" y="-38100"/>
              <a:ext cx="4274726" cy="2205567"/>
            </a:xfrm>
            <a:prstGeom prst="rect">
              <a:avLst/>
            </a:prstGeom>
          </p:spPr>
          <p:txBody>
            <a:bodyPr anchor="ctr" rtlCol="false" tIns="50800" lIns="50800" bIns="50800" rIns="50800"/>
            <a:lstStyle/>
            <a:p>
              <a:pPr algn="ctr">
                <a:lnSpc>
                  <a:spcPts val="2659"/>
                </a:lnSpc>
                <a:spcBef>
                  <a:spcPct val="0"/>
                </a:spcBef>
              </a:pPr>
            </a:p>
          </p:txBody>
        </p:sp>
      </p:grpSp>
      <p:grpSp>
        <p:nvGrpSpPr>
          <p:cNvPr name="Group 6" id="6"/>
          <p:cNvGrpSpPr/>
          <p:nvPr/>
        </p:nvGrpSpPr>
        <p:grpSpPr>
          <a:xfrm rot="0">
            <a:off x="1968914" y="3570358"/>
            <a:ext cx="3741646" cy="881318"/>
            <a:chOff x="0" y="0"/>
            <a:chExt cx="985454" cy="232117"/>
          </a:xfrm>
        </p:grpSpPr>
        <p:sp>
          <p:nvSpPr>
            <p:cNvPr name="Freeform 7" id="7"/>
            <p:cNvSpPr/>
            <p:nvPr/>
          </p:nvSpPr>
          <p:spPr>
            <a:xfrm flipH="false" flipV="false" rot="0">
              <a:off x="0" y="0"/>
              <a:ext cx="985454" cy="232117"/>
            </a:xfrm>
            <a:custGeom>
              <a:avLst/>
              <a:gdLst/>
              <a:ahLst/>
              <a:cxnLst/>
              <a:rect r="r" b="b" t="t" l="l"/>
              <a:pathLst>
                <a:path h="232117" w="985454">
                  <a:moveTo>
                    <a:pt x="105525" y="0"/>
                  </a:moveTo>
                  <a:lnTo>
                    <a:pt x="879929" y="0"/>
                  </a:lnTo>
                  <a:cubicBezTo>
                    <a:pt x="907916" y="0"/>
                    <a:pt x="934757" y="11118"/>
                    <a:pt x="954547" y="30908"/>
                  </a:cubicBezTo>
                  <a:cubicBezTo>
                    <a:pt x="974336" y="50697"/>
                    <a:pt x="985454" y="77538"/>
                    <a:pt x="985454" y="105525"/>
                  </a:cubicBezTo>
                  <a:lnTo>
                    <a:pt x="985454" y="126592"/>
                  </a:lnTo>
                  <a:cubicBezTo>
                    <a:pt x="985454" y="154579"/>
                    <a:pt x="974336" y="181419"/>
                    <a:pt x="954547" y="201209"/>
                  </a:cubicBezTo>
                  <a:cubicBezTo>
                    <a:pt x="934757" y="220999"/>
                    <a:pt x="907916" y="232117"/>
                    <a:pt x="879929" y="232117"/>
                  </a:cubicBezTo>
                  <a:lnTo>
                    <a:pt x="105525" y="232117"/>
                  </a:lnTo>
                  <a:cubicBezTo>
                    <a:pt x="77538" y="232117"/>
                    <a:pt x="50697" y="220999"/>
                    <a:pt x="30908" y="201209"/>
                  </a:cubicBezTo>
                  <a:cubicBezTo>
                    <a:pt x="11118" y="181419"/>
                    <a:pt x="0" y="154579"/>
                    <a:pt x="0" y="126592"/>
                  </a:cubicBezTo>
                  <a:lnTo>
                    <a:pt x="0" y="105525"/>
                  </a:lnTo>
                  <a:cubicBezTo>
                    <a:pt x="0" y="77538"/>
                    <a:pt x="11118" y="50697"/>
                    <a:pt x="30908" y="30908"/>
                  </a:cubicBezTo>
                  <a:cubicBezTo>
                    <a:pt x="50697" y="11118"/>
                    <a:pt x="77538" y="0"/>
                    <a:pt x="105525" y="0"/>
                  </a:cubicBezTo>
                  <a:close/>
                </a:path>
              </a:pathLst>
            </a:custGeom>
            <a:solidFill>
              <a:srgbClr val="FFFFFF"/>
            </a:solidFill>
          </p:spPr>
        </p:sp>
        <p:sp>
          <p:nvSpPr>
            <p:cNvPr name="TextBox 8" id="8"/>
            <p:cNvSpPr txBox="true"/>
            <p:nvPr/>
          </p:nvSpPr>
          <p:spPr>
            <a:xfrm>
              <a:off x="0" y="-38100"/>
              <a:ext cx="985454" cy="270217"/>
            </a:xfrm>
            <a:prstGeom prst="rect">
              <a:avLst/>
            </a:prstGeom>
          </p:spPr>
          <p:txBody>
            <a:bodyPr anchor="ctr" rtlCol="false" tIns="50800" lIns="50800" bIns="50800" rIns="50800"/>
            <a:lstStyle/>
            <a:p>
              <a:pPr algn="ctr">
                <a:lnSpc>
                  <a:spcPts val="2659"/>
                </a:lnSpc>
                <a:spcBef>
                  <a:spcPct val="0"/>
                </a:spcBef>
              </a:pPr>
            </a:p>
          </p:txBody>
        </p:sp>
      </p:grpSp>
      <p:grpSp>
        <p:nvGrpSpPr>
          <p:cNvPr name="Group 9" id="9"/>
          <p:cNvGrpSpPr/>
          <p:nvPr/>
        </p:nvGrpSpPr>
        <p:grpSpPr>
          <a:xfrm rot="0">
            <a:off x="12571105" y="3570358"/>
            <a:ext cx="3741646" cy="881318"/>
            <a:chOff x="0" y="0"/>
            <a:chExt cx="985454" cy="232117"/>
          </a:xfrm>
        </p:grpSpPr>
        <p:sp>
          <p:nvSpPr>
            <p:cNvPr name="Freeform 10" id="10"/>
            <p:cNvSpPr/>
            <p:nvPr/>
          </p:nvSpPr>
          <p:spPr>
            <a:xfrm flipH="false" flipV="false" rot="0">
              <a:off x="0" y="0"/>
              <a:ext cx="985454" cy="232117"/>
            </a:xfrm>
            <a:custGeom>
              <a:avLst/>
              <a:gdLst/>
              <a:ahLst/>
              <a:cxnLst/>
              <a:rect r="r" b="b" t="t" l="l"/>
              <a:pathLst>
                <a:path h="232117" w="985454">
                  <a:moveTo>
                    <a:pt x="105525" y="0"/>
                  </a:moveTo>
                  <a:lnTo>
                    <a:pt x="879929" y="0"/>
                  </a:lnTo>
                  <a:cubicBezTo>
                    <a:pt x="907916" y="0"/>
                    <a:pt x="934757" y="11118"/>
                    <a:pt x="954547" y="30908"/>
                  </a:cubicBezTo>
                  <a:cubicBezTo>
                    <a:pt x="974336" y="50697"/>
                    <a:pt x="985454" y="77538"/>
                    <a:pt x="985454" y="105525"/>
                  </a:cubicBezTo>
                  <a:lnTo>
                    <a:pt x="985454" y="126592"/>
                  </a:lnTo>
                  <a:cubicBezTo>
                    <a:pt x="985454" y="154579"/>
                    <a:pt x="974336" y="181419"/>
                    <a:pt x="954547" y="201209"/>
                  </a:cubicBezTo>
                  <a:cubicBezTo>
                    <a:pt x="934757" y="220999"/>
                    <a:pt x="907916" y="232117"/>
                    <a:pt x="879929" y="232117"/>
                  </a:cubicBezTo>
                  <a:lnTo>
                    <a:pt x="105525" y="232117"/>
                  </a:lnTo>
                  <a:cubicBezTo>
                    <a:pt x="77538" y="232117"/>
                    <a:pt x="50697" y="220999"/>
                    <a:pt x="30908" y="201209"/>
                  </a:cubicBezTo>
                  <a:cubicBezTo>
                    <a:pt x="11118" y="181419"/>
                    <a:pt x="0" y="154579"/>
                    <a:pt x="0" y="126592"/>
                  </a:cubicBezTo>
                  <a:lnTo>
                    <a:pt x="0" y="105525"/>
                  </a:lnTo>
                  <a:cubicBezTo>
                    <a:pt x="0" y="77538"/>
                    <a:pt x="11118" y="50697"/>
                    <a:pt x="30908" y="30908"/>
                  </a:cubicBezTo>
                  <a:cubicBezTo>
                    <a:pt x="50697" y="11118"/>
                    <a:pt x="77538" y="0"/>
                    <a:pt x="105525" y="0"/>
                  </a:cubicBezTo>
                  <a:close/>
                </a:path>
              </a:pathLst>
            </a:custGeom>
            <a:solidFill>
              <a:srgbClr val="FFFFFF"/>
            </a:solidFill>
          </p:spPr>
        </p:sp>
        <p:sp>
          <p:nvSpPr>
            <p:cNvPr name="TextBox 11" id="11"/>
            <p:cNvSpPr txBox="true"/>
            <p:nvPr/>
          </p:nvSpPr>
          <p:spPr>
            <a:xfrm>
              <a:off x="0" y="-38100"/>
              <a:ext cx="985454" cy="270217"/>
            </a:xfrm>
            <a:prstGeom prst="rect">
              <a:avLst/>
            </a:prstGeom>
          </p:spPr>
          <p:txBody>
            <a:bodyPr anchor="ctr" rtlCol="false" tIns="50800" lIns="50800" bIns="50800" rIns="50800"/>
            <a:lstStyle/>
            <a:p>
              <a:pPr algn="ctr">
                <a:lnSpc>
                  <a:spcPts val="2659"/>
                </a:lnSpc>
                <a:spcBef>
                  <a:spcPct val="0"/>
                </a:spcBef>
              </a:pPr>
            </a:p>
          </p:txBody>
        </p:sp>
      </p:grpSp>
      <p:grpSp>
        <p:nvGrpSpPr>
          <p:cNvPr name="Group 12" id="12"/>
          <p:cNvGrpSpPr/>
          <p:nvPr/>
        </p:nvGrpSpPr>
        <p:grpSpPr>
          <a:xfrm rot="0">
            <a:off x="-3393548" y="9258300"/>
            <a:ext cx="7549097" cy="8444400"/>
            <a:chOff x="0" y="0"/>
            <a:chExt cx="10065462" cy="11259200"/>
          </a:xfrm>
        </p:grpSpPr>
        <p:sp>
          <p:nvSpPr>
            <p:cNvPr name="AutoShape 13" id="13"/>
            <p:cNvSpPr/>
            <p:nvPr/>
          </p:nvSpPr>
          <p:spPr>
            <a:xfrm flipV="true">
              <a:off x="23020" y="10735"/>
              <a:ext cx="5240240" cy="11237731"/>
            </a:xfrm>
            <a:prstGeom prst="line">
              <a:avLst/>
            </a:prstGeom>
            <a:ln cap="flat" w="50800">
              <a:solidFill>
                <a:srgbClr val="E47373"/>
              </a:solidFill>
              <a:prstDash val="solid"/>
              <a:headEnd type="none" len="sm" w="sm"/>
              <a:tailEnd type="none" len="sm" w="sm"/>
            </a:ln>
          </p:spPr>
        </p:sp>
        <p:sp>
          <p:nvSpPr>
            <p:cNvPr name="AutoShape 14" id="14"/>
            <p:cNvSpPr/>
            <p:nvPr/>
          </p:nvSpPr>
          <p:spPr>
            <a:xfrm flipV="true">
              <a:off x="554040" y="10735"/>
              <a:ext cx="5240240" cy="11237731"/>
            </a:xfrm>
            <a:prstGeom prst="line">
              <a:avLst/>
            </a:prstGeom>
            <a:ln cap="flat" w="50800">
              <a:solidFill>
                <a:srgbClr val="E47373"/>
              </a:solidFill>
              <a:prstDash val="solid"/>
              <a:headEnd type="none" len="sm" w="sm"/>
              <a:tailEnd type="none" len="sm" w="sm"/>
            </a:ln>
          </p:spPr>
        </p:sp>
        <p:sp>
          <p:nvSpPr>
            <p:cNvPr name="AutoShape 15" id="15"/>
            <p:cNvSpPr/>
            <p:nvPr/>
          </p:nvSpPr>
          <p:spPr>
            <a:xfrm flipV="true">
              <a:off x="1085061" y="10735"/>
              <a:ext cx="5240240" cy="11237731"/>
            </a:xfrm>
            <a:prstGeom prst="line">
              <a:avLst/>
            </a:prstGeom>
            <a:ln cap="flat" w="50800">
              <a:solidFill>
                <a:srgbClr val="E47373"/>
              </a:solidFill>
              <a:prstDash val="solid"/>
              <a:headEnd type="none" len="sm" w="sm"/>
              <a:tailEnd type="none" len="sm" w="sm"/>
            </a:ln>
          </p:spPr>
        </p:sp>
        <p:sp>
          <p:nvSpPr>
            <p:cNvPr name="AutoShape 16" id="16"/>
            <p:cNvSpPr/>
            <p:nvPr/>
          </p:nvSpPr>
          <p:spPr>
            <a:xfrm flipV="true">
              <a:off x="1616081" y="10735"/>
              <a:ext cx="5240240" cy="11237731"/>
            </a:xfrm>
            <a:prstGeom prst="line">
              <a:avLst/>
            </a:prstGeom>
            <a:ln cap="flat" w="50800">
              <a:solidFill>
                <a:srgbClr val="E47373"/>
              </a:solidFill>
              <a:prstDash val="solid"/>
              <a:headEnd type="none" len="sm" w="sm"/>
              <a:tailEnd type="none" len="sm" w="sm"/>
            </a:ln>
          </p:spPr>
        </p:sp>
        <p:sp>
          <p:nvSpPr>
            <p:cNvPr name="AutoShape 17" id="17"/>
            <p:cNvSpPr/>
            <p:nvPr/>
          </p:nvSpPr>
          <p:spPr>
            <a:xfrm flipV="true">
              <a:off x="2147101" y="10735"/>
              <a:ext cx="5240240" cy="11237731"/>
            </a:xfrm>
            <a:prstGeom prst="line">
              <a:avLst/>
            </a:prstGeom>
            <a:ln cap="flat" w="50800">
              <a:solidFill>
                <a:srgbClr val="E47373"/>
              </a:solidFill>
              <a:prstDash val="solid"/>
              <a:headEnd type="none" len="sm" w="sm"/>
              <a:tailEnd type="none" len="sm" w="sm"/>
            </a:ln>
          </p:spPr>
        </p:sp>
        <p:sp>
          <p:nvSpPr>
            <p:cNvPr name="AutoShape 18" id="18"/>
            <p:cNvSpPr/>
            <p:nvPr/>
          </p:nvSpPr>
          <p:spPr>
            <a:xfrm flipV="true">
              <a:off x="2678121" y="10735"/>
              <a:ext cx="5240240" cy="11237731"/>
            </a:xfrm>
            <a:prstGeom prst="line">
              <a:avLst/>
            </a:prstGeom>
            <a:ln cap="flat" w="50800">
              <a:solidFill>
                <a:srgbClr val="E47373"/>
              </a:solidFill>
              <a:prstDash val="solid"/>
              <a:headEnd type="none" len="sm" w="sm"/>
              <a:tailEnd type="none" len="sm" w="sm"/>
            </a:ln>
          </p:spPr>
        </p:sp>
        <p:sp>
          <p:nvSpPr>
            <p:cNvPr name="AutoShape 19" id="19"/>
            <p:cNvSpPr/>
            <p:nvPr/>
          </p:nvSpPr>
          <p:spPr>
            <a:xfrm flipV="true">
              <a:off x="3209142" y="10735"/>
              <a:ext cx="5240240" cy="11237731"/>
            </a:xfrm>
            <a:prstGeom prst="line">
              <a:avLst/>
            </a:prstGeom>
            <a:ln cap="flat" w="50800">
              <a:solidFill>
                <a:srgbClr val="E47373"/>
              </a:solidFill>
              <a:prstDash val="solid"/>
              <a:headEnd type="none" len="sm" w="sm"/>
              <a:tailEnd type="none" len="sm" w="sm"/>
            </a:ln>
          </p:spPr>
        </p:sp>
        <p:sp>
          <p:nvSpPr>
            <p:cNvPr name="AutoShape 20" id="20"/>
            <p:cNvSpPr/>
            <p:nvPr/>
          </p:nvSpPr>
          <p:spPr>
            <a:xfrm flipV="true">
              <a:off x="3740162" y="10735"/>
              <a:ext cx="5240240" cy="11237731"/>
            </a:xfrm>
            <a:prstGeom prst="line">
              <a:avLst/>
            </a:prstGeom>
            <a:ln cap="flat" w="50800">
              <a:solidFill>
                <a:srgbClr val="E47373"/>
              </a:solidFill>
              <a:prstDash val="solid"/>
              <a:headEnd type="none" len="sm" w="sm"/>
              <a:tailEnd type="none" len="sm" w="sm"/>
            </a:ln>
          </p:spPr>
        </p:sp>
        <p:sp>
          <p:nvSpPr>
            <p:cNvPr name="AutoShape 21" id="21"/>
            <p:cNvSpPr/>
            <p:nvPr/>
          </p:nvSpPr>
          <p:spPr>
            <a:xfrm flipV="true">
              <a:off x="4271182" y="10735"/>
              <a:ext cx="5240240" cy="11237731"/>
            </a:xfrm>
            <a:prstGeom prst="line">
              <a:avLst/>
            </a:prstGeom>
            <a:ln cap="flat" w="50800">
              <a:solidFill>
                <a:srgbClr val="E47373"/>
              </a:solidFill>
              <a:prstDash val="solid"/>
              <a:headEnd type="none" len="sm" w="sm"/>
              <a:tailEnd type="none" len="sm" w="sm"/>
            </a:ln>
          </p:spPr>
        </p:sp>
        <p:sp>
          <p:nvSpPr>
            <p:cNvPr name="AutoShape 22" id="22"/>
            <p:cNvSpPr/>
            <p:nvPr/>
          </p:nvSpPr>
          <p:spPr>
            <a:xfrm flipV="true">
              <a:off x="4802202" y="10735"/>
              <a:ext cx="5240240" cy="11237731"/>
            </a:xfrm>
            <a:prstGeom prst="line">
              <a:avLst/>
            </a:prstGeom>
            <a:ln cap="flat" w="50800">
              <a:solidFill>
                <a:srgbClr val="E47373"/>
              </a:solidFill>
              <a:prstDash val="solid"/>
              <a:headEnd type="none" len="sm" w="sm"/>
              <a:tailEnd type="none" len="sm" w="sm"/>
            </a:ln>
          </p:spPr>
        </p:sp>
      </p:grpSp>
      <p:sp>
        <p:nvSpPr>
          <p:cNvPr name="TextBox 23" id="23"/>
          <p:cNvSpPr txBox="true"/>
          <p:nvPr/>
        </p:nvSpPr>
        <p:spPr>
          <a:xfrm rot="0">
            <a:off x="4687816" y="1638644"/>
            <a:ext cx="8912367" cy="1116335"/>
          </a:xfrm>
          <a:prstGeom prst="rect">
            <a:avLst/>
          </a:prstGeom>
        </p:spPr>
        <p:txBody>
          <a:bodyPr anchor="t" rtlCol="false" tIns="0" lIns="0" bIns="0" rIns="0">
            <a:spAutoFit/>
          </a:bodyPr>
          <a:lstStyle/>
          <a:p>
            <a:pPr algn="ctr">
              <a:lnSpc>
                <a:spcPts val="7590"/>
              </a:lnSpc>
            </a:pPr>
            <a:r>
              <a:rPr lang="en-US" b="true" sz="6900">
                <a:solidFill>
                  <a:srgbClr val="FFFFFF"/>
                </a:solidFill>
                <a:latin typeface="Avenir Bold"/>
                <a:ea typeface="Avenir Bold"/>
                <a:cs typeface="Avenir Bold"/>
                <a:sym typeface="Avenir Bold"/>
              </a:rPr>
              <a:t>OTHER BENEFITS</a:t>
            </a:r>
          </a:p>
        </p:txBody>
      </p:sp>
      <p:sp>
        <p:nvSpPr>
          <p:cNvPr name="TextBox 24" id="24"/>
          <p:cNvSpPr txBox="true"/>
          <p:nvPr/>
        </p:nvSpPr>
        <p:spPr>
          <a:xfrm rot="0">
            <a:off x="1653102" y="3707802"/>
            <a:ext cx="4373269" cy="568331"/>
          </a:xfrm>
          <a:prstGeom prst="rect">
            <a:avLst/>
          </a:prstGeom>
        </p:spPr>
        <p:txBody>
          <a:bodyPr anchor="t" rtlCol="false" tIns="0" lIns="0" bIns="0" rIns="0">
            <a:spAutoFit/>
          </a:bodyPr>
          <a:lstStyle/>
          <a:p>
            <a:pPr algn="ctr">
              <a:lnSpc>
                <a:spcPts val="3850"/>
              </a:lnSpc>
            </a:pPr>
            <a:r>
              <a:rPr lang="en-US" b="true" sz="3500">
                <a:solidFill>
                  <a:srgbClr val="5778DB"/>
                </a:solidFill>
                <a:latin typeface="Avenir Bold"/>
                <a:ea typeface="Avenir Bold"/>
                <a:cs typeface="Avenir Bold"/>
                <a:sym typeface="Avenir Bold"/>
              </a:rPr>
              <a:t>CH33/CH1606</a:t>
            </a:r>
          </a:p>
        </p:txBody>
      </p:sp>
      <p:sp>
        <p:nvSpPr>
          <p:cNvPr name="TextBox 25" id="25"/>
          <p:cNvSpPr txBox="true"/>
          <p:nvPr/>
        </p:nvSpPr>
        <p:spPr>
          <a:xfrm rot="0">
            <a:off x="1306807" y="4746648"/>
            <a:ext cx="4719565" cy="4059555"/>
          </a:xfrm>
          <a:prstGeom prst="rect">
            <a:avLst/>
          </a:prstGeom>
        </p:spPr>
        <p:txBody>
          <a:bodyPr anchor="t" rtlCol="false" tIns="0" lIns="0" bIns="0" rIns="0">
            <a:spAutoFit/>
          </a:bodyPr>
          <a:lstStyle/>
          <a:p>
            <a:pPr algn="ctr" marL="518160" indent="-259080" lvl="1">
              <a:lnSpc>
                <a:spcPts val="2640"/>
              </a:lnSpc>
              <a:buFont typeface="Arial"/>
              <a:buChar char="•"/>
            </a:pPr>
            <a:r>
              <a:rPr lang="en-US" b="true" sz="2400">
                <a:solidFill>
                  <a:srgbClr val="E47373"/>
                </a:solidFill>
                <a:latin typeface="Avenir Bold"/>
                <a:ea typeface="Avenir Bold"/>
                <a:cs typeface="Avenir Bold"/>
                <a:sym typeface="Avenir Bold"/>
              </a:rPr>
              <a:t>VA CH33 is the Post 911 GI Bill.</a:t>
            </a:r>
          </a:p>
          <a:p>
            <a:pPr algn="ctr" marL="518160" indent="-259080" lvl="1">
              <a:lnSpc>
                <a:spcPts val="2640"/>
              </a:lnSpc>
              <a:buFont typeface="Arial"/>
              <a:buChar char="•"/>
            </a:pPr>
            <a:r>
              <a:rPr lang="en-US" sz="2400">
                <a:solidFill>
                  <a:srgbClr val="FFFFFF"/>
                </a:solidFill>
                <a:latin typeface="Avenir"/>
                <a:ea typeface="Avenir"/>
                <a:cs typeface="Avenir"/>
                <a:sym typeface="Avenir"/>
              </a:rPr>
              <a:t>If student receives CH33 at </a:t>
            </a:r>
            <a:r>
              <a:rPr lang="en-US" b="true" sz="2400">
                <a:solidFill>
                  <a:srgbClr val="FF5757"/>
                </a:solidFill>
                <a:latin typeface="Avenir Bold"/>
                <a:ea typeface="Avenir Bold"/>
                <a:cs typeface="Avenir Bold"/>
                <a:sym typeface="Avenir Bold"/>
              </a:rPr>
              <a:t>100% rating</a:t>
            </a:r>
            <a:r>
              <a:rPr lang="en-US" sz="2400">
                <a:solidFill>
                  <a:srgbClr val="FFFFFF"/>
                </a:solidFill>
                <a:latin typeface="Avenir"/>
                <a:ea typeface="Avenir"/>
                <a:cs typeface="Avenir"/>
                <a:sym typeface="Avenir"/>
              </a:rPr>
              <a:t> they will </a:t>
            </a:r>
            <a:r>
              <a:rPr lang="en-US" b="true" sz="2400">
                <a:solidFill>
                  <a:srgbClr val="FF5757"/>
                </a:solidFill>
                <a:latin typeface="Avenir Bold"/>
                <a:ea typeface="Avenir Bold"/>
                <a:cs typeface="Avenir Bold"/>
                <a:sym typeface="Avenir Bold"/>
              </a:rPr>
              <a:t>NOT</a:t>
            </a:r>
            <a:r>
              <a:rPr lang="en-US" sz="2400">
                <a:solidFill>
                  <a:srgbClr val="FFFFFF"/>
                </a:solidFill>
                <a:latin typeface="Avenir"/>
                <a:ea typeface="Avenir"/>
                <a:cs typeface="Avenir"/>
                <a:sym typeface="Avenir"/>
              </a:rPr>
              <a:t> be eligible for NCTAP. </a:t>
            </a:r>
          </a:p>
          <a:p>
            <a:pPr algn="ctr" marL="518160" indent="-259080" lvl="1">
              <a:lnSpc>
                <a:spcPts val="2640"/>
              </a:lnSpc>
              <a:buFont typeface="Arial"/>
              <a:buChar char="•"/>
            </a:pPr>
            <a:r>
              <a:rPr lang="en-US" sz="2400">
                <a:solidFill>
                  <a:srgbClr val="FFFFFF"/>
                </a:solidFill>
                <a:latin typeface="Avenir"/>
                <a:ea typeface="Avenir"/>
                <a:cs typeface="Avenir"/>
                <a:sym typeface="Avenir"/>
              </a:rPr>
              <a:t>If student receives CH33 at a lower rating, NCTAP will pay the remaining cost of tuition up to our cap plus fees</a:t>
            </a:r>
            <a:r>
              <a:rPr lang="en-US" sz="2400">
                <a:solidFill>
                  <a:srgbClr val="E47373"/>
                </a:solidFill>
                <a:latin typeface="Avenir"/>
                <a:ea typeface="Avenir"/>
                <a:cs typeface="Avenir"/>
                <a:sym typeface="Avenir"/>
              </a:rPr>
              <a:t> (VA will pay first). </a:t>
            </a:r>
          </a:p>
          <a:p>
            <a:pPr algn="ctr" marL="518160" indent="-259080" lvl="1">
              <a:lnSpc>
                <a:spcPts val="2640"/>
              </a:lnSpc>
              <a:buFont typeface="Arial"/>
              <a:buChar char="•"/>
            </a:pPr>
            <a:r>
              <a:rPr lang="en-US" sz="2400">
                <a:solidFill>
                  <a:srgbClr val="FFFFFF"/>
                </a:solidFill>
                <a:latin typeface="Avenir"/>
                <a:ea typeface="Avenir"/>
                <a:cs typeface="Avenir"/>
                <a:sym typeface="Avenir"/>
              </a:rPr>
              <a:t>Students may combine CH1606 with NCTAP </a:t>
            </a:r>
          </a:p>
        </p:txBody>
      </p:sp>
      <p:sp>
        <p:nvSpPr>
          <p:cNvPr name="TextBox 26" id="26"/>
          <p:cNvSpPr txBox="true"/>
          <p:nvPr/>
        </p:nvSpPr>
        <p:spPr>
          <a:xfrm rot="0">
            <a:off x="12255294" y="3707802"/>
            <a:ext cx="4373269" cy="568331"/>
          </a:xfrm>
          <a:prstGeom prst="rect">
            <a:avLst/>
          </a:prstGeom>
        </p:spPr>
        <p:txBody>
          <a:bodyPr anchor="t" rtlCol="false" tIns="0" lIns="0" bIns="0" rIns="0">
            <a:spAutoFit/>
          </a:bodyPr>
          <a:lstStyle/>
          <a:p>
            <a:pPr algn="ctr">
              <a:lnSpc>
                <a:spcPts val="3850"/>
              </a:lnSpc>
            </a:pPr>
            <a:r>
              <a:rPr lang="en-US" b="true" sz="3500">
                <a:solidFill>
                  <a:srgbClr val="5778DB"/>
                </a:solidFill>
                <a:latin typeface="Avenir Bold"/>
                <a:ea typeface="Avenir Bold"/>
                <a:cs typeface="Avenir Bold"/>
                <a:sym typeface="Avenir Bold"/>
              </a:rPr>
              <a:t>FTA</a:t>
            </a:r>
          </a:p>
        </p:txBody>
      </p:sp>
      <p:sp>
        <p:nvSpPr>
          <p:cNvPr name="TextBox 27" id="27"/>
          <p:cNvSpPr txBox="true"/>
          <p:nvPr/>
        </p:nvSpPr>
        <p:spPr>
          <a:xfrm rot="0">
            <a:off x="11965703" y="4746648"/>
            <a:ext cx="4952449" cy="3392805"/>
          </a:xfrm>
          <a:prstGeom prst="rect">
            <a:avLst/>
          </a:prstGeom>
        </p:spPr>
        <p:txBody>
          <a:bodyPr anchor="t" rtlCol="false" tIns="0" lIns="0" bIns="0" rIns="0">
            <a:spAutoFit/>
          </a:bodyPr>
          <a:lstStyle/>
          <a:p>
            <a:pPr algn="ctr" marL="518160" indent="-259080" lvl="1">
              <a:lnSpc>
                <a:spcPts val="2640"/>
              </a:lnSpc>
              <a:buFont typeface="Arial"/>
              <a:buChar char="•"/>
            </a:pPr>
            <a:r>
              <a:rPr lang="en-US" b="true" sz="2400">
                <a:solidFill>
                  <a:srgbClr val="E47373"/>
                </a:solidFill>
                <a:latin typeface="Avenir Bold"/>
                <a:ea typeface="Avenir Bold"/>
                <a:cs typeface="Avenir Bold"/>
                <a:sym typeface="Avenir Bold"/>
              </a:rPr>
              <a:t>FTA is Federal Tuition Assistance</a:t>
            </a:r>
            <a:r>
              <a:rPr lang="en-US" sz="2400">
                <a:solidFill>
                  <a:srgbClr val="E47373"/>
                </a:solidFill>
                <a:latin typeface="Avenir"/>
                <a:ea typeface="Avenir"/>
                <a:cs typeface="Avenir"/>
                <a:sym typeface="Avenir"/>
              </a:rPr>
              <a:t> </a:t>
            </a:r>
          </a:p>
          <a:p>
            <a:pPr algn="ctr" marL="518160" indent="-259080" lvl="1">
              <a:lnSpc>
                <a:spcPts val="2640"/>
              </a:lnSpc>
              <a:buFont typeface="Arial"/>
              <a:buChar char="•"/>
            </a:pPr>
            <a:r>
              <a:rPr lang="en-US" sz="2400">
                <a:solidFill>
                  <a:srgbClr val="FFFFFF"/>
                </a:solidFill>
                <a:latin typeface="Avenir"/>
                <a:ea typeface="Avenir"/>
                <a:cs typeface="Avenir"/>
                <a:sym typeface="Avenir"/>
              </a:rPr>
              <a:t>If student receives FTA and it covers the full tuition, they will </a:t>
            </a:r>
            <a:r>
              <a:rPr lang="en-US" b="true" sz="2400">
                <a:solidFill>
                  <a:srgbClr val="FF5757"/>
                </a:solidFill>
                <a:latin typeface="Avenir Bold"/>
                <a:ea typeface="Avenir Bold"/>
                <a:cs typeface="Avenir Bold"/>
                <a:sym typeface="Avenir Bold"/>
              </a:rPr>
              <a:t>NOT</a:t>
            </a:r>
            <a:r>
              <a:rPr lang="en-US" sz="2400">
                <a:solidFill>
                  <a:srgbClr val="FFFFFF"/>
                </a:solidFill>
                <a:latin typeface="Avenir"/>
                <a:ea typeface="Avenir"/>
                <a:cs typeface="Avenir"/>
                <a:sym typeface="Avenir"/>
              </a:rPr>
              <a:t> be eligible for NCTAP.  </a:t>
            </a:r>
          </a:p>
          <a:p>
            <a:pPr algn="ctr" marL="518160" indent="-259080" lvl="1">
              <a:lnSpc>
                <a:spcPts val="2640"/>
              </a:lnSpc>
              <a:buFont typeface="Arial"/>
              <a:buChar char="•"/>
            </a:pPr>
            <a:r>
              <a:rPr lang="en-US" sz="2400">
                <a:solidFill>
                  <a:srgbClr val="FFFFFF"/>
                </a:solidFill>
                <a:latin typeface="Avenir"/>
                <a:ea typeface="Avenir"/>
                <a:cs typeface="Avenir"/>
                <a:sym typeface="Avenir"/>
              </a:rPr>
              <a:t>If student receives FTA and it does cover the full tuition, NCTAP will cover the remaining cost of tuition up to our cap plus fees </a:t>
            </a:r>
            <a:r>
              <a:rPr lang="en-US" sz="2400">
                <a:solidFill>
                  <a:srgbClr val="E47373"/>
                </a:solidFill>
                <a:latin typeface="Avenir"/>
                <a:ea typeface="Avenir"/>
                <a:cs typeface="Avenir"/>
                <a:sym typeface="Avenir"/>
              </a:rPr>
              <a:t>(FTA will pay first). </a:t>
            </a:r>
          </a:p>
        </p:txBody>
      </p:sp>
      <p:grpSp>
        <p:nvGrpSpPr>
          <p:cNvPr name="Group 28" id="28"/>
          <p:cNvGrpSpPr/>
          <p:nvPr/>
        </p:nvGrpSpPr>
        <p:grpSpPr>
          <a:xfrm rot="0">
            <a:off x="7273177" y="3570358"/>
            <a:ext cx="3741646" cy="881318"/>
            <a:chOff x="0" y="0"/>
            <a:chExt cx="985454" cy="232117"/>
          </a:xfrm>
        </p:grpSpPr>
        <p:sp>
          <p:nvSpPr>
            <p:cNvPr name="Freeform 29" id="29"/>
            <p:cNvSpPr/>
            <p:nvPr/>
          </p:nvSpPr>
          <p:spPr>
            <a:xfrm flipH="false" flipV="false" rot="0">
              <a:off x="0" y="0"/>
              <a:ext cx="985454" cy="232117"/>
            </a:xfrm>
            <a:custGeom>
              <a:avLst/>
              <a:gdLst/>
              <a:ahLst/>
              <a:cxnLst/>
              <a:rect r="r" b="b" t="t" l="l"/>
              <a:pathLst>
                <a:path h="232117" w="985454">
                  <a:moveTo>
                    <a:pt x="105525" y="0"/>
                  </a:moveTo>
                  <a:lnTo>
                    <a:pt x="879929" y="0"/>
                  </a:lnTo>
                  <a:cubicBezTo>
                    <a:pt x="907916" y="0"/>
                    <a:pt x="934757" y="11118"/>
                    <a:pt x="954547" y="30908"/>
                  </a:cubicBezTo>
                  <a:cubicBezTo>
                    <a:pt x="974336" y="50697"/>
                    <a:pt x="985454" y="77538"/>
                    <a:pt x="985454" y="105525"/>
                  </a:cubicBezTo>
                  <a:lnTo>
                    <a:pt x="985454" y="126592"/>
                  </a:lnTo>
                  <a:cubicBezTo>
                    <a:pt x="985454" y="154579"/>
                    <a:pt x="974336" y="181419"/>
                    <a:pt x="954547" y="201209"/>
                  </a:cubicBezTo>
                  <a:cubicBezTo>
                    <a:pt x="934757" y="220999"/>
                    <a:pt x="907916" y="232117"/>
                    <a:pt x="879929" y="232117"/>
                  </a:cubicBezTo>
                  <a:lnTo>
                    <a:pt x="105525" y="232117"/>
                  </a:lnTo>
                  <a:cubicBezTo>
                    <a:pt x="77538" y="232117"/>
                    <a:pt x="50697" y="220999"/>
                    <a:pt x="30908" y="201209"/>
                  </a:cubicBezTo>
                  <a:cubicBezTo>
                    <a:pt x="11118" y="181419"/>
                    <a:pt x="0" y="154579"/>
                    <a:pt x="0" y="126592"/>
                  </a:cubicBezTo>
                  <a:lnTo>
                    <a:pt x="0" y="105525"/>
                  </a:lnTo>
                  <a:cubicBezTo>
                    <a:pt x="0" y="77538"/>
                    <a:pt x="11118" y="50697"/>
                    <a:pt x="30908" y="30908"/>
                  </a:cubicBezTo>
                  <a:cubicBezTo>
                    <a:pt x="50697" y="11118"/>
                    <a:pt x="77538" y="0"/>
                    <a:pt x="105525" y="0"/>
                  </a:cubicBezTo>
                  <a:close/>
                </a:path>
              </a:pathLst>
            </a:custGeom>
            <a:solidFill>
              <a:srgbClr val="FFFFFF"/>
            </a:solidFill>
          </p:spPr>
        </p:sp>
        <p:sp>
          <p:nvSpPr>
            <p:cNvPr name="TextBox 30" id="30"/>
            <p:cNvSpPr txBox="true"/>
            <p:nvPr/>
          </p:nvSpPr>
          <p:spPr>
            <a:xfrm>
              <a:off x="0" y="-38100"/>
              <a:ext cx="985454" cy="270217"/>
            </a:xfrm>
            <a:prstGeom prst="rect">
              <a:avLst/>
            </a:prstGeom>
          </p:spPr>
          <p:txBody>
            <a:bodyPr anchor="ctr" rtlCol="false" tIns="50800" lIns="50800" bIns="50800" rIns="50800"/>
            <a:lstStyle/>
            <a:p>
              <a:pPr algn="ctr">
                <a:lnSpc>
                  <a:spcPts val="2659"/>
                </a:lnSpc>
                <a:spcBef>
                  <a:spcPct val="0"/>
                </a:spcBef>
              </a:pPr>
            </a:p>
          </p:txBody>
        </p:sp>
      </p:grpSp>
      <p:sp>
        <p:nvSpPr>
          <p:cNvPr name="TextBox 31" id="31"/>
          <p:cNvSpPr txBox="true"/>
          <p:nvPr/>
        </p:nvSpPr>
        <p:spPr>
          <a:xfrm rot="0">
            <a:off x="6667775" y="4746648"/>
            <a:ext cx="4952449" cy="1725930"/>
          </a:xfrm>
          <a:prstGeom prst="rect">
            <a:avLst/>
          </a:prstGeom>
        </p:spPr>
        <p:txBody>
          <a:bodyPr anchor="t" rtlCol="false" tIns="0" lIns="0" bIns="0" rIns="0">
            <a:spAutoFit/>
          </a:bodyPr>
          <a:lstStyle/>
          <a:p>
            <a:pPr algn="ctr" marL="518160" indent="-259080" lvl="1">
              <a:lnSpc>
                <a:spcPts val="2640"/>
              </a:lnSpc>
              <a:buFont typeface="Arial"/>
              <a:buChar char="•"/>
            </a:pPr>
            <a:r>
              <a:rPr lang="en-US" b="true" sz="2400">
                <a:solidFill>
                  <a:srgbClr val="E47373"/>
                </a:solidFill>
                <a:latin typeface="Avenir Bold"/>
                <a:ea typeface="Avenir Bold"/>
                <a:cs typeface="Avenir Bold"/>
                <a:sym typeface="Avenir Bold"/>
              </a:rPr>
              <a:t>CA is Credential Assistance</a:t>
            </a:r>
          </a:p>
          <a:p>
            <a:pPr algn="ctr" marL="518160" indent="-259080" lvl="1">
              <a:lnSpc>
                <a:spcPts val="2640"/>
              </a:lnSpc>
              <a:buFont typeface="Arial"/>
              <a:buChar char="•"/>
            </a:pPr>
            <a:r>
              <a:rPr lang="en-US" b="true" sz="2400">
                <a:solidFill>
                  <a:srgbClr val="FFFFFF"/>
                </a:solidFill>
                <a:latin typeface="Avenir Bold"/>
                <a:ea typeface="Avenir Bold"/>
                <a:cs typeface="Avenir Bold"/>
                <a:sym typeface="Avenir Bold"/>
              </a:rPr>
              <a:t>Students may use CA and NCTAP combined if perusing a certification in addition to a degree </a:t>
            </a:r>
          </a:p>
        </p:txBody>
      </p:sp>
      <p:sp>
        <p:nvSpPr>
          <p:cNvPr name="TextBox 32" id="32"/>
          <p:cNvSpPr txBox="true"/>
          <p:nvPr/>
        </p:nvSpPr>
        <p:spPr>
          <a:xfrm rot="0">
            <a:off x="6957365" y="3707802"/>
            <a:ext cx="4373269" cy="568331"/>
          </a:xfrm>
          <a:prstGeom prst="rect">
            <a:avLst/>
          </a:prstGeom>
        </p:spPr>
        <p:txBody>
          <a:bodyPr anchor="t" rtlCol="false" tIns="0" lIns="0" bIns="0" rIns="0">
            <a:spAutoFit/>
          </a:bodyPr>
          <a:lstStyle/>
          <a:p>
            <a:pPr algn="ctr">
              <a:lnSpc>
                <a:spcPts val="3850"/>
              </a:lnSpc>
            </a:pPr>
            <a:r>
              <a:rPr lang="en-US" b="true" sz="3500">
                <a:solidFill>
                  <a:srgbClr val="5778DB"/>
                </a:solidFill>
                <a:latin typeface="Avenir Bold"/>
                <a:ea typeface="Avenir Bold"/>
                <a:cs typeface="Avenir Bold"/>
                <a:sym typeface="Avenir Bold"/>
              </a:rPr>
              <a:t>CA</a:t>
            </a:r>
          </a:p>
        </p:txBody>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bg>
      <p:bgPr>
        <a:solidFill>
          <a:srgbClr val="E47373"/>
        </a:solidFill>
      </p:bgPr>
    </p:bg>
    <p:spTree>
      <p:nvGrpSpPr>
        <p:cNvPr id="1" name=""/>
        <p:cNvGrpSpPr/>
        <p:nvPr/>
      </p:nvGrpSpPr>
      <p:grpSpPr>
        <a:xfrm>
          <a:off x="0" y="0"/>
          <a:ext cx="0" cy="0"/>
          <a:chOff x="0" y="0"/>
          <a:chExt cx="0" cy="0"/>
        </a:xfrm>
      </p:grpSpPr>
      <p:sp>
        <p:nvSpPr>
          <p:cNvPr name="Freeform 2" id="2"/>
          <p:cNvSpPr/>
          <p:nvPr/>
        </p:nvSpPr>
        <p:spPr>
          <a:xfrm flipH="true" flipV="false" rot="0">
            <a:off x="-366875" y="6803268"/>
            <a:ext cx="7315200" cy="2724912"/>
          </a:xfrm>
          <a:custGeom>
            <a:avLst/>
            <a:gdLst/>
            <a:ahLst/>
            <a:cxnLst/>
            <a:rect r="r" b="b" t="t" l="l"/>
            <a:pathLst>
              <a:path h="2724912" w="7315200">
                <a:moveTo>
                  <a:pt x="7315200" y="0"/>
                </a:moveTo>
                <a:lnTo>
                  <a:pt x="0" y="0"/>
                </a:lnTo>
                <a:lnTo>
                  <a:pt x="0" y="2724912"/>
                </a:lnTo>
                <a:lnTo>
                  <a:pt x="7315200" y="2724912"/>
                </a:lnTo>
                <a:lnTo>
                  <a:pt x="731520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0">
            <a:off x="1428391" y="-1570855"/>
            <a:ext cx="5075632" cy="5199111"/>
          </a:xfrm>
          <a:custGeom>
            <a:avLst/>
            <a:gdLst/>
            <a:ahLst/>
            <a:cxnLst/>
            <a:rect r="r" b="b" t="t" l="l"/>
            <a:pathLst>
              <a:path h="5199111" w="5075632">
                <a:moveTo>
                  <a:pt x="5075632" y="0"/>
                </a:moveTo>
                <a:lnTo>
                  <a:pt x="0" y="0"/>
                </a:lnTo>
                <a:lnTo>
                  <a:pt x="0" y="5199110"/>
                </a:lnTo>
                <a:lnTo>
                  <a:pt x="5075632" y="5199110"/>
                </a:lnTo>
                <a:lnTo>
                  <a:pt x="5075632"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1028700" y="1028700"/>
            <a:ext cx="16230600" cy="8229600"/>
            <a:chOff x="0" y="0"/>
            <a:chExt cx="37467722" cy="18997718"/>
          </a:xfrm>
        </p:grpSpPr>
        <p:sp>
          <p:nvSpPr>
            <p:cNvPr name="Freeform 5" id="5"/>
            <p:cNvSpPr/>
            <p:nvPr/>
          </p:nvSpPr>
          <p:spPr>
            <a:xfrm flipH="false" flipV="false" rot="0">
              <a:off x="0" y="0"/>
              <a:ext cx="37467722" cy="18997718"/>
            </a:xfrm>
            <a:custGeom>
              <a:avLst/>
              <a:gdLst/>
              <a:ahLst/>
              <a:cxnLst/>
              <a:rect r="r" b="b" t="t" l="l"/>
              <a:pathLst>
                <a:path h="18997718" w="37467722">
                  <a:moveTo>
                    <a:pt x="0" y="0"/>
                  </a:moveTo>
                  <a:lnTo>
                    <a:pt x="0" y="18997718"/>
                  </a:lnTo>
                  <a:lnTo>
                    <a:pt x="37467722" y="18997718"/>
                  </a:lnTo>
                  <a:lnTo>
                    <a:pt x="37467722" y="0"/>
                  </a:lnTo>
                  <a:lnTo>
                    <a:pt x="0" y="0"/>
                  </a:lnTo>
                  <a:close/>
                  <a:moveTo>
                    <a:pt x="37406762" y="18936757"/>
                  </a:moveTo>
                  <a:lnTo>
                    <a:pt x="59690" y="18936757"/>
                  </a:lnTo>
                  <a:lnTo>
                    <a:pt x="59690" y="59690"/>
                  </a:lnTo>
                  <a:lnTo>
                    <a:pt x="37406762" y="59690"/>
                  </a:lnTo>
                  <a:lnTo>
                    <a:pt x="37406762" y="18936757"/>
                  </a:lnTo>
                  <a:close/>
                </a:path>
              </a:pathLst>
            </a:custGeom>
            <a:solidFill>
              <a:srgbClr val="5778DB"/>
            </a:solidFill>
          </p:spPr>
        </p:sp>
      </p:grpSp>
      <p:sp>
        <p:nvSpPr>
          <p:cNvPr name="TextBox 6" id="6"/>
          <p:cNvSpPr txBox="true"/>
          <p:nvPr/>
        </p:nvSpPr>
        <p:spPr>
          <a:xfrm rot="0">
            <a:off x="2278771" y="4248871"/>
            <a:ext cx="6865229" cy="488039"/>
          </a:xfrm>
          <a:prstGeom prst="rect">
            <a:avLst/>
          </a:prstGeom>
        </p:spPr>
        <p:txBody>
          <a:bodyPr anchor="t" rtlCol="false" tIns="0" lIns="0" bIns="0" rIns="0">
            <a:spAutoFit/>
          </a:bodyPr>
          <a:lstStyle/>
          <a:p>
            <a:pPr algn="l">
              <a:lnSpc>
                <a:spcPts val="4075"/>
              </a:lnSpc>
              <a:spcBef>
                <a:spcPct val="0"/>
              </a:spcBef>
            </a:pPr>
            <a:r>
              <a:rPr lang="en-US" b="true" sz="2910" spc="145">
                <a:solidFill>
                  <a:srgbClr val="FFFFFF"/>
                </a:solidFill>
                <a:latin typeface="Montserrat Medium"/>
                <a:ea typeface="Montserrat Medium"/>
                <a:cs typeface="Montserrat Medium"/>
                <a:sym typeface="Montserrat Medium"/>
              </a:rPr>
              <a:t>QUESTION 1</a:t>
            </a:r>
          </a:p>
        </p:txBody>
      </p:sp>
      <p:sp>
        <p:nvSpPr>
          <p:cNvPr name="TextBox 7" id="7"/>
          <p:cNvSpPr txBox="true"/>
          <p:nvPr/>
        </p:nvSpPr>
        <p:spPr>
          <a:xfrm rot="0">
            <a:off x="9144000" y="4714875"/>
            <a:ext cx="5636787" cy="771525"/>
          </a:xfrm>
          <a:prstGeom prst="rect">
            <a:avLst/>
          </a:prstGeom>
        </p:spPr>
        <p:txBody>
          <a:bodyPr anchor="t" rtlCol="false" tIns="0" lIns="0" bIns="0" rIns="0">
            <a:spAutoFit/>
          </a:bodyPr>
          <a:lstStyle/>
          <a:p>
            <a:pPr algn="l">
              <a:lnSpc>
                <a:spcPts val="6300"/>
              </a:lnSpc>
              <a:spcBef>
                <a:spcPct val="0"/>
              </a:spcBef>
            </a:pPr>
            <a:r>
              <a:rPr lang="en-US" sz="4500">
                <a:solidFill>
                  <a:srgbClr val="FFFFFF"/>
                </a:solidFill>
                <a:latin typeface="Montserrat"/>
                <a:ea typeface="Montserrat"/>
                <a:cs typeface="Montserrat"/>
                <a:sym typeface="Montserrat"/>
              </a:rPr>
              <a:t>What is NCTAP?</a:t>
            </a:r>
          </a:p>
        </p:txBody>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bg>
      <p:bgPr>
        <a:solidFill>
          <a:srgbClr val="E47373"/>
        </a:solidFill>
      </p:bgPr>
    </p:bg>
    <p:spTree>
      <p:nvGrpSpPr>
        <p:cNvPr id="1" name=""/>
        <p:cNvGrpSpPr/>
        <p:nvPr/>
      </p:nvGrpSpPr>
      <p:grpSpPr>
        <a:xfrm>
          <a:off x="0" y="0"/>
          <a:ext cx="0" cy="0"/>
          <a:chOff x="0" y="0"/>
          <a:chExt cx="0" cy="0"/>
        </a:xfrm>
      </p:grpSpPr>
      <p:sp>
        <p:nvSpPr>
          <p:cNvPr name="Freeform 2" id="2"/>
          <p:cNvSpPr/>
          <p:nvPr/>
        </p:nvSpPr>
        <p:spPr>
          <a:xfrm flipH="false" flipV="false" rot="0">
            <a:off x="12183668" y="6803268"/>
            <a:ext cx="7315200" cy="2724912"/>
          </a:xfrm>
          <a:custGeom>
            <a:avLst/>
            <a:gdLst/>
            <a:ahLst/>
            <a:cxnLst/>
            <a:rect r="r" b="b" t="t" l="l"/>
            <a:pathLst>
              <a:path h="2724912" w="7315200">
                <a:moveTo>
                  <a:pt x="0" y="0"/>
                </a:moveTo>
                <a:lnTo>
                  <a:pt x="7315200" y="0"/>
                </a:lnTo>
                <a:lnTo>
                  <a:pt x="7315200" y="2724912"/>
                </a:lnTo>
                <a:lnTo>
                  <a:pt x="0" y="272491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2183668" y="-1570855"/>
            <a:ext cx="5075632" cy="5199111"/>
          </a:xfrm>
          <a:custGeom>
            <a:avLst/>
            <a:gdLst/>
            <a:ahLst/>
            <a:cxnLst/>
            <a:rect r="r" b="b" t="t" l="l"/>
            <a:pathLst>
              <a:path h="5199111" w="5075632">
                <a:moveTo>
                  <a:pt x="0" y="0"/>
                </a:moveTo>
                <a:lnTo>
                  <a:pt x="5075632" y="0"/>
                </a:lnTo>
                <a:lnTo>
                  <a:pt x="5075632" y="5199110"/>
                </a:lnTo>
                <a:lnTo>
                  <a:pt x="0" y="519911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1028700" y="1028700"/>
            <a:ext cx="16230600" cy="8229600"/>
            <a:chOff x="0" y="0"/>
            <a:chExt cx="37467722" cy="18997718"/>
          </a:xfrm>
        </p:grpSpPr>
        <p:sp>
          <p:nvSpPr>
            <p:cNvPr name="Freeform 5" id="5"/>
            <p:cNvSpPr/>
            <p:nvPr/>
          </p:nvSpPr>
          <p:spPr>
            <a:xfrm flipH="false" flipV="false" rot="0">
              <a:off x="0" y="0"/>
              <a:ext cx="37467722" cy="18997718"/>
            </a:xfrm>
            <a:custGeom>
              <a:avLst/>
              <a:gdLst/>
              <a:ahLst/>
              <a:cxnLst/>
              <a:rect r="r" b="b" t="t" l="l"/>
              <a:pathLst>
                <a:path h="18997718" w="37467722">
                  <a:moveTo>
                    <a:pt x="0" y="0"/>
                  </a:moveTo>
                  <a:lnTo>
                    <a:pt x="0" y="18997718"/>
                  </a:lnTo>
                  <a:lnTo>
                    <a:pt x="37467722" y="18997718"/>
                  </a:lnTo>
                  <a:lnTo>
                    <a:pt x="37467722" y="0"/>
                  </a:lnTo>
                  <a:lnTo>
                    <a:pt x="0" y="0"/>
                  </a:lnTo>
                  <a:close/>
                  <a:moveTo>
                    <a:pt x="37406762" y="18936757"/>
                  </a:moveTo>
                  <a:lnTo>
                    <a:pt x="59690" y="18936757"/>
                  </a:lnTo>
                  <a:lnTo>
                    <a:pt x="59690" y="59690"/>
                  </a:lnTo>
                  <a:lnTo>
                    <a:pt x="37406762" y="59690"/>
                  </a:lnTo>
                  <a:lnTo>
                    <a:pt x="37406762" y="18936757"/>
                  </a:lnTo>
                  <a:close/>
                </a:path>
              </a:pathLst>
            </a:custGeom>
            <a:solidFill>
              <a:srgbClr val="5778DB"/>
            </a:solidFill>
          </p:spPr>
        </p:sp>
      </p:grpSp>
      <p:sp>
        <p:nvSpPr>
          <p:cNvPr name="TextBox 6" id="6"/>
          <p:cNvSpPr txBox="true"/>
          <p:nvPr/>
        </p:nvSpPr>
        <p:spPr>
          <a:xfrm rot="0">
            <a:off x="2278771" y="4248871"/>
            <a:ext cx="4284727" cy="488039"/>
          </a:xfrm>
          <a:prstGeom prst="rect">
            <a:avLst/>
          </a:prstGeom>
        </p:spPr>
        <p:txBody>
          <a:bodyPr anchor="t" rtlCol="false" tIns="0" lIns="0" bIns="0" rIns="0">
            <a:spAutoFit/>
          </a:bodyPr>
          <a:lstStyle/>
          <a:p>
            <a:pPr algn="l">
              <a:lnSpc>
                <a:spcPts val="4075"/>
              </a:lnSpc>
              <a:spcBef>
                <a:spcPct val="0"/>
              </a:spcBef>
            </a:pPr>
            <a:r>
              <a:rPr lang="en-US" b="true" sz="2910" spc="145">
                <a:solidFill>
                  <a:srgbClr val="FFFFFF"/>
                </a:solidFill>
                <a:latin typeface="Montserrat Medium"/>
                <a:ea typeface="Montserrat Medium"/>
                <a:cs typeface="Montserrat Medium"/>
                <a:sym typeface="Montserrat Medium"/>
              </a:rPr>
              <a:t>QUESTION 2</a:t>
            </a:r>
          </a:p>
        </p:txBody>
      </p:sp>
      <p:sp>
        <p:nvSpPr>
          <p:cNvPr name="TextBox 7" id="7"/>
          <p:cNvSpPr txBox="true"/>
          <p:nvPr/>
        </p:nvSpPr>
        <p:spPr>
          <a:xfrm rot="0">
            <a:off x="8788701" y="3755059"/>
            <a:ext cx="6590237" cy="3048209"/>
          </a:xfrm>
          <a:prstGeom prst="rect">
            <a:avLst/>
          </a:prstGeom>
        </p:spPr>
        <p:txBody>
          <a:bodyPr anchor="t" rtlCol="false" tIns="0" lIns="0" bIns="0" rIns="0">
            <a:spAutoFit/>
          </a:bodyPr>
          <a:lstStyle/>
          <a:p>
            <a:pPr algn="l">
              <a:lnSpc>
                <a:spcPts val="6047"/>
              </a:lnSpc>
              <a:spcBef>
                <a:spcPct val="0"/>
              </a:spcBef>
            </a:pPr>
            <a:r>
              <a:rPr lang="en-US" sz="4319">
                <a:solidFill>
                  <a:srgbClr val="FFFFFF"/>
                </a:solidFill>
                <a:latin typeface="Montserrat"/>
                <a:ea typeface="Montserrat"/>
                <a:cs typeface="Montserrat"/>
                <a:sym typeface="Montserrat"/>
              </a:rPr>
              <a:t>What documents do vendors need to submit with the State to become a vendor?</a:t>
            </a:r>
          </a:p>
        </p:txBody>
      </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bg>
      <p:bgPr>
        <a:solidFill>
          <a:srgbClr val="E47373"/>
        </a:solidFill>
      </p:bgPr>
    </p:bg>
    <p:spTree>
      <p:nvGrpSpPr>
        <p:cNvPr id="1" name=""/>
        <p:cNvGrpSpPr/>
        <p:nvPr/>
      </p:nvGrpSpPr>
      <p:grpSpPr>
        <a:xfrm>
          <a:off x="0" y="0"/>
          <a:ext cx="0" cy="0"/>
          <a:chOff x="0" y="0"/>
          <a:chExt cx="0" cy="0"/>
        </a:xfrm>
      </p:grpSpPr>
      <p:sp>
        <p:nvSpPr>
          <p:cNvPr name="Freeform 2" id="2"/>
          <p:cNvSpPr/>
          <p:nvPr/>
        </p:nvSpPr>
        <p:spPr>
          <a:xfrm flipH="false" flipV="false" rot="0">
            <a:off x="12183668" y="6803268"/>
            <a:ext cx="7315200" cy="2724912"/>
          </a:xfrm>
          <a:custGeom>
            <a:avLst/>
            <a:gdLst/>
            <a:ahLst/>
            <a:cxnLst/>
            <a:rect r="r" b="b" t="t" l="l"/>
            <a:pathLst>
              <a:path h="2724912" w="7315200">
                <a:moveTo>
                  <a:pt x="0" y="0"/>
                </a:moveTo>
                <a:lnTo>
                  <a:pt x="7315200" y="0"/>
                </a:lnTo>
                <a:lnTo>
                  <a:pt x="7315200" y="2724912"/>
                </a:lnTo>
                <a:lnTo>
                  <a:pt x="0" y="272491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2183668" y="-1570855"/>
            <a:ext cx="5075632" cy="5199111"/>
          </a:xfrm>
          <a:custGeom>
            <a:avLst/>
            <a:gdLst/>
            <a:ahLst/>
            <a:cxnLst/>
            <a:rect r="r" b="b" t="t" l="l"/>
            <a:pathLst>
              <a:path h="5199111" w="5075632">
                <a:moveTo>
                  <a:pt x="0" y="0"/>
                </a:moveTo>
                <a:lnTo>
                  <a:pt x="5075632" y="0"/>
                </a:lnTo>
                <a:lnTo>
                  <a:pt x="5075632" y="5199110"/>
                </a:lnTo>
                <a:lnTo>
                  <a:pt x="0" y="519911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1028700" y="1028700"/>
            <a:ext cx="16230600" cy="8229600"/>
            <a:chOff x="0" y="0"/>
            <a:chExt cx="37467722" cy="18997718"/>
          </a:xfrm>
        </p:grpSpPr>
        <p:sp>
          <p:nvSpPr>
            <p:cNvPr name="Freeform 5" id="5"/>
            <p:cNvSpPr/>
            <p:nvPr/>
          </p:nvSpPr>
          <p:spPr>
            <a:xfrm flipH="false" flipV="false" rot="0">
              <a:off x="0" y="0"/>
              <a:ext cx="37467722" cy="18997718"/>
            </a:xfrm>
            <a:custGeom>
              <a:avLst/>
              <a:gdLst/>
              <a:ahLst/>
              <a:cxnLst/>
              <a:rect r="r" b="b" t="t" l="l"/>
              <a:pathLst>
                <a:path h="18997718" w="37467722">
                  <a:moveTo>
                    <a:pt x="0" y="0"/>
                  </a:moveTo>
                  <a:lnTo>
                    <a:pt x="0" y="18997718"/>
                  </a:lnTo>
                  <a:lnTo>
                    <a:pt x="37467722" y="18997718"/>
                  </a:lnTo>
                  <a:lnTo>
                    <a:pt x="37467722" y="0"/>
                  </a:lnTo>
                  <a:lnTo>
                    <a:pt x="0" y="0"/>
                  </a:lnTo>
                  <a:close/>
                  <a:moveTo>
                    <a:pt x="37406762" y="18936757"/>
                  </a:moveTo>
                  <a:lnTo>
                    <a:pt x="59690" y="18936757"/>
                  </a:lnTo>
                  <a:lnTo>
                    <a:pt x="59690" y="59690"/>
                  </a:lnTo>
                  <a:lnTo>
                    <a:pt x="37406762" y="59690"/>
                  </a:lnTo>
                  <a:lnTo>
                    <a:pt x="37406762" y="18936757"/>
                  </a:lnTo>
                  <a:close/>
                </a:path>
              </a:pathLst>
            </a:custGeom>
            <a:solidFill>
              <a:srgbClr val="5778DB"/>
            </a:solidFill>
          </p:spPr>
        </p:sp>
      </p:grpSp>
      <p:sp>
        <p:nvSpPr>
          <p:cNvPr name="TextBox 6" id="6"/>
          <p:cNvSpPr txBox="true"/>
          <p:nvPr/>
        </p:nvSpPr>
        <p:spPr>
          <a:xfrm rot="0">
            <a:off x="2278771" y="4248871"/>
            <a:ext cx="6865229" cy="488039"/>
          </a:xfrm>
          <a:prstGeom prst="rect">
            <a:avLst/>
          </a:prstGeom>
        </p:spPr>
        <p:txBody>
          <a:bodyPr anchor="t" rtlCol="false" tIns="0" lIns="0" bIns="0" rIns="0">
            <a:spAutoFit/>
          </a:bodyPr>
          <a:lstStyle/>
          <a:p>
            <a:pPr algn="l">
              <a:lnSpc>
                <a:spcPts val="4075"/>
              </a:lnSpc>
              <a:spcBef>
                <a:spcPct val="0"/>
              </a:spcBef>
            </a:pPr>
            <a:r>
              <a:rPr lang="en-US" b="true" sz="2910" spc="145">
                <a:solidFill>
                  <a:srgbClr val="FFFFFF"/>
                </a:solidFill>
                <a:latin typeface="Montserrat Medium"/>
                <a:ea typeface="Montserrat Medium"/>
                <a:cs typeface="Montserrat Medium"/>
                <a:sym typeface="Montserrat Medium"/>
              </a:rPr>
              <a:t>QUESTION 3</a:t>
            </a:r>
          </a:p>
        </p:txBody>
      </p:sp>
      <p:sp>
        <p:nvSpPr>
          <p:cNvPr name="TextBox 7" id="7"/>
          <p:cNvSpPr txBox="true"/>
          <p:nvPr/>
        </p:nvSpPr>
        <p:spPr>
          <a:xfrm rot="0">
            <a:off x="2278771" y="4799137"/>
            <a:ext cx="6865229" cy="1129531"/>
          </a:xfrm>
          <a:prstGeom prst="rect">
            <a:avLst/>
          </a:prstGeom>
        </p:spPr>
        <p:txBody>
          <a:bodyPr anchor="t" rtlCol="false" tIns="0" lIns="0" bIns="0" rIns="0">
            <a:spAutoFit/>
          </a:bodyPr>
          <a:lstStyle/>
          <a:p>
            <a:pPr algn="l">
              <a:lnSpc>
                <a:spcPts val="9187"/>
              </a:lnSpc>
              <a:spcBef>
                <a:spcPct val="0"/>
              </a:spcBef>
            </a:pPr>
            <a:r>
              <a:rPr lang="en-US" sz="6562">
                <a:solidFill>
                  <a:srgbClr val="FFFFFF"/>
                </a:solidFill>
                <a:latin typeface="Pluma"/>
                <a:ea typeface="Pluma"/>
                <a:cs typeface="Pluma"/>
                <a:sym typeface="Pluma"/>
              </a:rPr>
              <a:t>True or False</a:t>
            </a:r>
          </a:p>
        </p:txBody>
      </p:sp>
      <p:sp>
        <p:nvSpPr>
          <p:cNvPr name="TextBox 8" id="8"/>
          <p:cNvSpPr txBox="true"/>
          <p:nvPr/>
        </p:nvSpPr>
        <p:spPr>
          <a:xfrm rot="0">
            <a:off x="9144000" y="3914775"/>
            <a:ext cx="6865229" cy="3171825"/>
          </a:xfrm>
          <a:prstGeom prst="rect">
            <a:avLst/>
          </a:prstGeom>
        </p:spPr>
        <p:txBody>
          <a:bodyPr anchor="t" rtlCol="false" tIns="0" lIns="0" bIns="0" rIns="0">
            <a:spAutoFit/>
          </a:bodyPr>
          <a:lstStyle/>
          <a:p>
            <a:pPr algn="l">
              <a:lnSpc>
                <a:spcPts val="6300"/>
              </a:lnSpc>
              <a:spcBef>
                <a:spcPct val="0"/>
              </a:spcBef>
            </a:pPr>
            <a:r>
              <a:rPr lang="en-US" sz="4500">
                <a:solidFill>
                  <a:srgbClr val="FFFFFF"/>
                </a:solidFill>
                <a:latin typeface="Montserrat"/>
                <a:ea typeface="Montserrat"/>
                <a:cs typeface="Montserrat"/>
                <a:sym typeface="Montserrat"/>
              </a:rPr>
              <a:t>NCTAP covers 100% tuition and fees for every school in the State.</a:t>
            </a:r>
          </a:p>
        </p:txBody>
      </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bg>
      <p:bgPr>
        <a:solidFill>
          <a:srgbClr val="E47373"/>
        </a:solidFill>
      </p:bgPr>
    </p:bg>
    <p:spTree>
      <p:nvGrpSpPr>
        <p:cNvPr id="1" name=""/>
        <p:cNvGrpSpPr/>
        <p:nvPr/>
      </p:nvGrpSpPr>
      <p:grpSpPr>
        <a:xfrm>
          <a:off x="0" y="0"/>
          <a:ext cx="0" cy="0"/>
          <a:chOff x="0" y="0"/>
          <a:chExt cx="0" cy="0"/>
        </a:xfrm>
      </p:grpSpPr>
      <p:sp>
        <p:nvSpPr>
          <p:cNvPr name="Freeform 2" id="2"/>
          <p:cNvSpPr/>
          <p:nvPr/>
        </p:nvSpPr>
        <p:spPr>
          <a:xfrm flipH="false" flipV="false" rot="0">
            <a:off x="12183668" y="6803268"/>
            <a:ext cx="7315200" cy="2724912"/>
          </a:xfrm>
          <a:custGeom>
            <a:avLst/>
            <a:gdLst/>
            <a:ahLst/>
            <a:cxnLst/>
            <a:rect r="r" b="b" t="t" l="l"/>
            <a:pathLst>
              <a:path h="2724912" w="7315200">
                <a:moveTo>
                  <a:pt x="0" y="0"/>
                </a:moveTo>
                <a:lnTo>
                  <a:pt x="7315200" y="0"/>
                </a:lnTo>
                <a:lnTo>
                  <a:pt x="7315200" y="2724912"/>
                </a:lnTo>
                <a:lnTo>
                  <a:pt x="0" y="272491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 id="3"/>
          <p:cNvSpPr/>
          <p:nvPr/>
        </p:nvSpPr>
        <p:spPr>
          <a:xfrm flipH="false" flipV="false" rot="0">
            <a:off x="12183668" y="-1570855"/>
            <a:ext cx="5075632" cy="5199111"/>
          </a:xfrm>
          <a:custGeom>
            <a:avLst/>
            <a:gdLst/>
            <a:ahLst/>
            <a:cxnLst/>
            <a:rect r="r" b="b" t="t" l="l"/>
            <a:pathLst>
              <a:path h="5199111" w="5075632">
                <a:moveTo>
                  <a:pt x="0" y="0"/>
                </a:moveTo>
                <a:lnTo>
                  <a:pt x="5075632" y="0"/>
                </a:lnTo>
                <a:lnTo>
                  <a:pt x="5075632" y="5199110"/>
                </a:lnTo>
                <a:lnTo>
                  <a:pt x="0" y="519911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4" id="4"/>
          <p:cNvGrpSpPr/>
          <p:nvPr/>
        </p:nvGrpSpPr>
        <p:grpSpPr>
          <a:xfrm rot="0">
            <a:off x="1028700" y="1028700"/>
            <a:ext cx="16230600" cy="8229600"/>
            <a:chOff x="0" y="0"/>
            <a:chExt cx="37467722" cy="18997718"/>
          </a:xfrm>
        </p:grpSpPr>
        <p:sp>
          <p:nvSpPr>
            <p:cNvPr name="Freeform 5" id="5"/>
            <p:cNvSpPr/>
            <p:nvPr/>
          </p:nvSpPr>
          <p:spPr>
            <a:xfrm flipH="false" flipV="false" rot="0">
              <a:off x="0" y="0"/>
              <a:ext cx="37467722" cy="18997718"/>
            </a:xfrm>
            <a:custGeom>
              <a:avLst/>
              <a:gdLst/>
              <a:ahLst/>
              <a:cxnLst/>
              <a:rect r="r" b="b" t="t" l="l"/>
              <a:pathLst>
                <a:path h="18997718" w="37467722">
                  <a:moveTo>
                    <a:pt x="0" y="0"/>
                  </a:moveTo>
                  <a:lnTo>
                    <a:pt x="0" y="18997718"/>
                  </a:lnTo>
                  <a:lnTo>
                    <a:pt x="37467722" y="18997718"/>
                  </a:lnTo>
                  <a:lnTo>
                    <a:pt x="37467722" y="0"/>
                  </a:lnTo>
                  <a:lnTo>
                    <a:pt x="0" y="0"/>
                  </a:lnTo>
                  <a:close/>
                  <a:moveTo>
                    <a:pt x="37406762" y="18936757"/>
                  </a:moveTo>
                  <a:lnTo>
                    <a:pt x="59690" y="18936757"/>
                  </a:lnTo>
                  <a:lnTo>
                    <a:pt x="59690" y="59690"/>
                  </a:lnTo>
                  <a:lnTo>
                    <a:pt x="37406762" y="59690"/>
                  </a:lnTo>
                  <a:lnTo>
                    <a:pt x="37406762" y="18936757"/>
                  </a:lnTo>
                  <a:close/>
                </a:path>
              </a:pathLst>
            </a:custGeom>
            <a:solidFill>
              <a:srgbClr val="5778DB"/>
            </a:solidFill>
          </p:spPr>
        </p:sp>
      </p:grpSp>
      <p:sp>
        <p:nvSpPr>
          <p:cNvPr name="TextBox 6" id="6"/>
          <p:cNvSpPr txBox="true"/>
          <p:nvPr/>
        </p:nvSpPr>
        <p:spPr>
          <a:xfrm rot="0">
            <a:off x="2278771" y="4248871"/>
            <a:ext cx="6865229" cy="488039"/>
          </a:xfrm>
          <a:prstGeom prst="rect">
            <a:avLst/>
          </a:prstGeom>
        </p:spPr>
        <p:txBody>
          <a:bodyPr anchor="t" rtlCol="false" tIns="0" lIns="0" bIns="0" rIns="0">
            <a:spAutoFit/>
          </a:bodyPr>
          <a:lstStyle/>
          <a:p>
            <a:pPr algn="l">
              <a:lnSpc>
                <a:spcPts val="4075"/>
              </a:lnSpc>
              <a:spcBef>
                <a:spcPct val="0"/>
              </a:spcBef>
            </a:pPr>
            <a:r>
              <a:rPr lang="en-US" b="true" sz="2910" spc="145">
                <a:solidFill>
                  <a:srgbClr val="FFFFFF"/>
                </a:solidFill>
                <a:latin typeface="Montserrat Medium"/>
                <a:ea typeface="Montserrat Medium"/>
                <a:cs typeface="Montserrat Medium"/>
                <a:sym typeface="Montserrat Medium"/>
              </a:rPr>
              <a:t>QUESTION 4</a:t>
            </a:r>
          </a:p>
        </p:txBody>
      </p:sp>
      <p:sp>
        <p:nvSpPr>
          <p:cNvPr name="TextBox 7" id="7"/>
          <p:cNvSpPr txBox="true"/>
          <p:nvPr/>
        </p:nvSpPr>
        <p:spPr>
          <a:xfrm rot="0">
            <a:off x="9144000" y="3914775"/>
            <a:ext cx="6865229" cy="2371725"/>
          </a:xfrm>
          <a:prstGeom prst="rect">
            <a:avLst/>
          </a:prstGeom>
        </p:spPr>
        <p:txBody>
          <a:bodyPr anchor="t" rtlCol="false" tIns="0" lIns="0" bIns="0" rIns="0">
            <a:spAutoFit/>
          </a:bodyPr>
          <a:lstStyle/>
          <a:p>
            <a:pPr algn="l">
              <a:lnSpc>
                <a:spcPts val="6300"/>
              </a:lnSpc>
              <a:spcBef>
                <a:spcPct val="0"/>
              </a:spcBef>
            </a:pPr>
            <a:r>
              <a:rPr lang="en-US" sz="4500">
                <a:solidFill>
                  <a:srgbClr val="FFFFFF"/>
                </a:solidFill>
                <a:latin typeface="Montserrat"/>
                <a:ea typeface="Montserrat"/>
                <a:cs typeface="Montserrat"/>
                <a:sym typeface="Montserrat"/>
              </a:rPr>
              <a:t>Can you combine NCTAP with other benefits?</a:t>
            </a:r>
          </a:p>
        </p:txBody>
      </p:sp>
    </p:spTree>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bg>
      <p:bgPr>
        <a:solidFill>
          <a:srgbClr val="E47373"/>
        </a:solidFill>
      </p:bgPr>
    </p:bg>
    <p:spTree>
      <p:nvGrpSpPr>
        <p:cNvPr id="1" name=""/>
        <p:cNvGrpSpPr/>
        <p:nvPr/>
      </p:nvGrpSpPr>
      <p:grpSpPr>
        <a:xfrm>
          <a:off x="0" y="0"/>
          <a:ext cx="0" cy="0"/>
          <a:chOff x="0" y="0"/>
          <a:chExt cx="0" cy="0"/>
        </a:xfrm>
      </p:grpSpPr>
      <p:sp>
        <p:nvSpPr>
          <p:cNvPr name="Freeform 2" id="2"/>
          <p:cNvSpPr/>
          <p:nvPr/>
        </p:nvSpPr>
        <p:spPr>
          <a:xfrm flipH="false" flipV="false" rot="0">
            <a:off x="12183668" y="6803268"/>
            <a:ext cx="7315200" cy="2724912"/>
          </a:xfrm>
          <a:custGeom>
            <a:avLst/>
            <a:gdLst/>
            <a:ahLst/>
            <a:cxnLst/>
            <a:rect r="r" b="b" t="t" l="l"/>
            <a:pathLst>
              <a:path h="2724912" w="7315200">
                <a:moveTo>
                  <a:pt x="0" y="0"/>
                </a:moveTo>
                <a:lnTo>
                  <a:pt x="7315200" y="0"/>
                </a:lnTo>
                <a:lnTo>
                  <a:pt x="7315200" y="2724912"/>
                </a:lnTo>
                <a:lnTo>
                  <a:pt x="0" y="272491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 id="3"/>
          <p:cNvSpPr/>
          <p:nvPr/>
        </p:nvSpPr>
        <p:spPr>
          <a:xfrm flipH="false" flipV="false" rot="0">
            <a:off x="12183668" y="-1570855"/>
            <a:ext cx="5075632" cy="5199111"/>
          </a:xfrm>
          <a:custGeom>
            <a:avLst/>
            <a:gdLst/>
            <a:ahLst/>
            <a:cxnLst/>
            <a:rect r="r" b="b" t="t" l="l"/>
            <a:pathLst>
              <a:path h="5199111" w="5075632">
                <a:moveTo>
                  <a:pt x="0" y="0"/>
                </a:moveTo>
                <a:lnTo>
                  <a:pt x="5075632" y="0"/>
                </a:lnTo>
                <a:lnTo>
                  <a:pt x="5075632" y="5199110"/>
                </a:lnTo>
                <a:lnTo>
                  <a:pt x="0" y="519911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4" id="4"/>
          <p:cNvGrpSpPr/>
          <p:nvPr/>
        </p:nvGrpSpPr>
        <p:grpSpPr>
          <a:xfrm rot="0">
            <a:off x="1028700" y="1028700"/>
            <a:ext cx="16230600" cy="8229600"/>
            <a:chOff x="0" y="0"/>
            <a:chExt cx="37467722" cy="18997718"/>
          </a:xfrm>
        </p:grpSpPr>
        <p:sp>
          <p:nvSpPr>
            <p:cNvPr name="Freeform 5" id="5"/>
            <p:cNvSpPr/>
            <p:nvPr/>
          </p:nvSpPr>
          <p:spPr>
            <a:xfrm flipH="false" flipV="false" rot="0">
              <a:off x="0" y="0"/>
              <a:ext cx="37467722" cy="18997718"/>
            </a:xfrm>
            <a:custGeom>
              <a:avLst/>
              <a:gdLst/>
              <a:ahLst/>
              <a:cxnLst/>
              <a:rect r="r" b="b" t="t" l="l"/>
              <a:pathLst>
                <a:path h="18997718" w="37467722">
                  <a:moveTo>
                    <a:pt x="0" y="0"/>
                  </a:moveTo>
                  <a:lnTo>
                    <a:pt x="0" y="18997718"/>
                  </a:lnTo>
                  <a:lnTo>
                    <a:pt x="37467722" y="18997718"/>
                  </a:lnTo>
                  <a:lnTo>
                    <a:pt x="37467722" y="0"/>
                  </a:lnTo>
                  <a:lnTo>
                    <a:pt x="0" y="0"/>
                  </a:lnTo>
                  <a:close/>
                  <a:moveTo>
                    <a:pt x="37406762" y="18936757"/>
                  </a:moveTo>
                  <a:lnTo>
                    <a:pt x="59690" y="18936757"/>
                  </a:lnTo>
                  <a:lnTo>
                    <a:pt x="59690" y="59690"/>
                  </a:lnTo>
                  <a:lnTo>
                    <a:pt x="37406762" y="59690"/>
                  </a:lnTo>
                  <a:lnTo>
                    <a:pt x="37406762" y="18936757"/>
                  </a:lnTo>
                  <a:close/>
                </a:path>
              </a:pathLst>
            </a:custGeom>
            <a:solidFill>
              <a:srgbClr val="5778DB"/>
            </a:solidFill>
          </p:spPr>
        </p:sp>
      </p:grpSp>
      <p:sp>
        <p:nvSpPr>
          <p:cNvPr name="TextBox 6" id="6"/>
          <p:cNvSpPr txBox="true"/>
          <p:nvPr/>
        </p:nvSpPr>
        <p:spPr>
          <a:xfrm rot="0">
            <a:off x="2278771" y="4248871"/>
            <a:ext cx="6865229" cy="488039"/>
          </a:xfrm>
          <a:prstGeom prst="rect">
            <a:avLst/>
          </a:prstGeom>
        </p:spPr>
        <p:txBody>
          <a:bodyPr anchor="t" rtlCol="false" tIns="0" lIns="0" bIns="0" rIns="0">
            <a:spAutoFit/>
          </a:bodyPr>
          <a:lstStyle/>
          <a:p>
            <a:pPr algn="l">
              <a:lnSpc>
                <a:spcPts val="4075"/>
              </a:lnSpc>
              <a:spcBef>
                <a:spcPct val="0"/>
              </a:spcBef>
            </a:pPr>
            <a:r>
              <a:rPr lang="en-US" b="true" sz="2910" spc="145">
                <a:solidFill>
                  <a:srgbClr val="FFFFFF"/>
                </a:solidFill>
                <a:latin typeface="Montserrat Medium"/>
                <a:ea typeface="Montserrat Medium"/>
                <a:cs typeface="Montserrat Medium"/>
                <a:sym typeface="Montserrat Medium"/>
              </a:rPr>
              <a:t>QUESTION 5</a:t>
            </a:r>
          </a:p>
        </p:txBody>
      </p:sp>
      <p:sp>
        <p:nvSpPr>
          <p:cNvPr name="TextBox 7" id="7"/>
          <p:cNvSpPr txBox="true"/>
          <p:nvPr/>
        </p:nvSpPr>
        <p:spPr>
          <a:xfrm rot="0">
            <a:off x="2278771" y="4799137"/>
            <a:ext cx="6865229" cy="1129531"/>
          </a:xfrm>
          <a:prstGeom prst="rect">
            <a:avLst/>
          </a:prstGeom>
        </p:spPr>
        <p:txBody>
          <a:bodyPr anchor="t" rtlCol="false" tIns="0" lIns="0" bIns="0" rIns="0">
            <a:spAutoFit/>
          </a:bodyPr>
          <a:lstStyle/>
          <a:p>
            <a:pPr algn="l">
              <a:lnSpc>
                <a:spcPts val="9187"/>
              </a:lnSpc>
              <a:spcBef>
                <a:spcPct val="0"/>
              </a:spcBef>
            </a:pPr>
            <a:r>
              <a:rPr lang="en-US" sz="6562">
                <a:solidFill>
                  <a:srgbClr val="FFFFFF"/>
                </a:solidFill>
                <a:latin typeface="Pluma"/>
                <a:ea typeface="Pluma"/>
                <a:cs typeface="Pluma"/>
                <a:sym typeface="Pluma"/>
              </a:rPr>
              <a:t>True or False</a:t>
            </a:r>
          </a:p>
        </p:txBody>
      </p:sp>
      <p:sp>
        <p:nvSpPr>
          <p:cNvPr name="TextBox 8" id="8"/>
          <p:cNvSpPr txBox="true"/>
          <p:nvPr/>
        </p:nvSpPr>
        <p:spPr>
          <a:xfrm rot="0">
            <a:off x="9144000" y="3542530"/>
            <a:ext cx="6865229" cy="3171825"/>
          </a:xfrm>
          <a:prstGeom prst="rect">
            <a:avLst/>
          </a:prstGeom>
        </p:spPr>
        <p:txBody>
          <a:bodyPr anchor="t" rtlCol="false" tIns="0" lIns="0" bIns="0" rIns="0">
            <a:spAutoFit/>
          </a:bodyPr>
          <a:lstStyle/>
          <a:p>
            <a:pPr algn="l">
              <a:lnSpc>
                <a:spcPts val="6300"/>
              </a:lnSpc>
              <a:spcBef>
                <a:spcPct val="0"/>
              </a:spcBef>
            </a:pPr>
            <a:r>
              <a:rPr lang="en-US" sz="4500">
                <a:solidFill>
                  <a:srgbClr val="FFFFFF"/>
                </a:solidFill>
                <a:latin typeface="Montserrat"/>
                <a:ea typeface="Montserrat"/>
                <a:cs typeface="Montserrat"/>
                <a:sym typeface="Montserrat"/>
              </a:rPr>
              <a:t>School POCs have until the end of term to return student verification forms. </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E47373"/>
        </a:solidFill>
      </p:bgPr>
    </p:bg>
    <p:spTree>
      <p:nvGrpSpPr>
        <p:cNvPr id="1" name=""/>
        <p:cNvGrpSpPr/>
        <p:nvPr/>
      </p:nvGrpSpPr>
      <p:grpSpPr>
        <a:xfrm>
          <a:off x="0" y="0"/>
          <a:ext cx="0" cy="0"/>
          <a:chOff x="0" y="0"/>
          <a:chExt cx="0" cy="0"/>
        </a:xfrm>
      </p:grpSpPr>
      <p:sp>
        <p:nvSpPr>
          <p:cNvPr name="Freeform 2" id="2"/>
          <p:cNvSpPr/>
          <p:nvPr/>
        </p:nvSpPr>
        <p:spPr>
          <a:xfrm flipH="false" flipV="false" rot="0">
            <a:off x="13156322" y="9164276"/>
            <a:ext cx="4102978" cy="2245448"/>
          </a:xfrm>
          <a:custGeom>
            <a:avLst/>
            <a:gdLst/>
            <a:ahLst/>
            <a:cxnLst/>
            <a:rect r="r" b="b" t="t" l="l"/>
            <a:pathLst>
              <a:path h="2245448" w="410297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028700" y="0"/>
            <a:ext cx="4102978" cy="3133183"/>
          </a:xfrm>
          <a:custGeom>
            <a:avLst/>
            <a:gdLst/>
            <a:ahLst/>
            <a:cxnLst/>
            <a:rect r="r" b="b" t="t" l="l"/>
            <a:pathLst>
              <a:path h="3133183" w="4102978">
                <a:moveTo>
                  <a:pt x="0" y="0"/>
                </a:moveTo>
                <a:lnTo>
                  <a:pt x="4102978" y="0"/>
                </a:lnTo>
                <a:lnTo>
                  <a:pt x="4102978" y="3133183"/>
                </a:lnTo>
                <a:lnTo>
                  <a:pt x="0" y="313318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3505858" y="876300"/>
            <a:ext cx="11276283" cy="2584450"/>
          </a:xfrm>
          <a:prstGeom prst="rect">
            <a:avLst/>
          </a:prstGeom>
        </p:spPr>
        <p:txBody>
          <a:bodyPr anchor="t" rtlCol="false" tIns="0" lIns="0" bIns="0" rIns="0">
            <a:spAutoFit/>
          </a:bodyPr>
          <a:lstStyle/>
          <a:p>
            <a:pPr algn="ctr">
              <a:lnSpc>
                <a:spcPts val="17599"/>
              </a:lnSpc>
            </a:pPr>
            <a:r>
              <a:rPr lang="en-US" b="true" sz="15999">
                <a:solidFill>
                  <a:srgbClr val="FFFFFF"/>
                </a:solidFill>
                <a:latin typeface="Avenir Bold"/>
                <a:ea typeface="Avenir Bold"/>
                <a:cs typeface="Avenir Bold"/>
                <a:sym typeface="Avenir Bold"/>
              </a:rPr>
              <a:t>HELLO</a:t>
            </a:r>
          </a:p>
        </p:txBody>
      </p:sp>
      <p:sp>
        <p:nvSpPr>
          <p:cNvPr name="TextBox 5" id="5"/>
          <p:cNvSpPr txBox="true"/>
          <p:nvPr/>
        </p:nvSpPr>
        <p:spPr>
          <a:xfrm rot="0">
            <a:off x="2582001" y="3679165"/>
            <a:ext cx="13123998" cy="5742946"/>
          </a:xfrm>
          <a:prstGeom prst="rect">
            <a:avLst/>
          </a:prstGeom>
        </p:spPr>
        <p:txBody>
          <a:bodyPr anchor="t" rtlCol="false" tIns="0" lIns="0" bIns="0" rIns="0">
            <a:spAutoFit/>
          </a:bodyPr>
          <a:lstStyle/>
          <a:p>
            <a:pPr algn="ctr">
              <a:lnSpc>
                <a:spcPts val="4070"/>
              </a:lnSpc>
            </a:pPr>
            <a:r>
              <a:rPr lang="en-US" sz="3700">
                <a:solidFill>
                  <a:srgbClr val="FFFFFF"/>
                </a:solidFill>
                <a:latin typeface="Avenir"/>
                <a:ea typeface="Avenir"/>
                <a:cs typeface="Avenir"/>
                <a:sym typeface="Avenir"/>
              </a:rPr>
              <a:t>Welcome to NCTAP! Your future starts here!</a:t>
            </a:r>
          </a:p>
          <a:p>
            <a:pPr algn="ctr">
              <a:lnSpc>
                <a:spcPts val="4070"/>
              </a:lnSpc>
            </a:pPr>
          </a:p>
          <a:p>
            <a:pPr algn="ctr">
              <a:lnSpc>
                <a:spcPts val="4070"/>
              </a:lnSpc>
            </a:pPr>
            <a:r>
              <a:rPr lang="en-US" sz="3700">
                <a:solidFill>
                  <a:srgbClr val="FFFFFF"/>
                </a:solidFill>
                <a:latin typeface="Avenir"/>
                <a:ea typeface="Avenir"/>
                <a:cs typeface="Avenir"/>
                <a:sym typeface="Avenir"/>
              </a:rPr>
              <a:t>Imagine this: You’re standing at the door of an incredible opportunity—one that could shape your career, give you hands on experience, and set you up for success. But before you step through that door… you need to prove you’re ready. </a:t>
            </a:r>
          </a:p>
          <a:p>
            <a:pPr algn="ctr">
              <a:lnSpc>
                <a:spcPts val="4070"/>
              </a:lnSpc>
            </a:pPr>
          </a:p>
          <a:p>
            <a:pPr algn="ctr">
              <a:lnSpc>
                <a:spcPts val="4070"/>
              </a:lnSpc>
            </a:pPr>
            <a:r>
              <a:rPr lang="en-US" sz="3700">
                <a:solidFill>
                  <a:srgbClr val="FFFFFF"/>
                </a:solidFill>
                <a:latin typeface="Avenir"/>
                <a:ea typeface="Avenir"/>
                <a:cs typeface="Avenir"/>
                <a:sym typeface="Avenir"/>
              </a:rPr>
              <a:t>Learn everything you need to know about NCTAP and what it takes to be successful. Pay attention, because at the end there’s a quiz—only the best prepared will pass!  </a:t>
            </a:r>
          </a:p>
        </p:txBody>
      </p:sp>
    </p:spTree>
  </p:cSld>
  <p:clrMapOvr>
    <a:masterClrMapping/>
  </p:clrMapOvr>
</p:sld>
</file>

<file path=ppt/slides/slide3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28700" y="1028700"/>
            <a:ext cx="16230600" cy="8229600"/>
            <a:chOff x="0" y="0"/>
            <a:chExt cx="4274726" cy="2167467"/>
          </a:xfrm>
        </p:grpSpPr>
        <p:sp>
          <p:nvSpPr>
            <p:cNvPr name="Freeform 3" id="3"/>
            <p:cNvSpPr/>
            <p:nvPr/>
          </p:nvSpPr>
          <p:spPr>
            <a:xfrm flipH="false" flipV="false" rot="0">
              <a:off x="0" y="0"/>
              <a:ext cx="4274726" cy="2167467"/>
            </a:xfrm>
            <a:custGeom>
              <a:avLst/>
              <a:gdLst/>
              <a:ahLst/>
              <a:cxnLst/>
              <a:rect r="r" b="b" t="t" l="l"/>
              <a:pathLst>
                <a:path h="2167467" w="4274726">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385FBF"/>
            </a:solidFill>
          </p:spPr>
        </p:sp>
        <p:sp>
          <p:nvSpPr>
            <p:cNvPr name="TextBox 4" id="4"/>
            <p:cNvSpPr txBox="true"/>
            <p:nvPr/>
          </p:nvSpPr>
          <p:spPr>
            <a:xfrm>
              <a:off x="0" y="-38100"/>
              <a:ext cx="4274726" cy="2205567"/>
            </a:xfrm>
            <a:prstGeom prst="rect">
              <a:avLst/>
            </a:prstGeom>
          </p:spPr>
          <p:txBody>
            <a:bodyPr anchor="ctr" rtlCol="false" tIns="50800" lIns="50800" bIns="50800" rIns="50800"/>
            <a:lstStyle/>
            <a:p>
              <a:pPr algn="ctr">
                <a:lnSpc>
                  <a:spcPts val="2659"/>
                </a:lnSpc>
                <a:spcBef>
                  <a:spcPct val="0"/>
                </a:spcBef>
              </a:pPr>
            </a:p>
          </p:txBody>
        </p:sp>
      </p:grpSp>
      <p:sp>
        <p:nvSpPr>
          <p:cNvPr name="Freeform 5" id="5"/>
          <p:cNvSpPr/>
          <p:nvPr/>
        </p:nvSpPr>
        <p:spPr>
          <a:xfrm flipH="false" flipV="false" rot="0">
            <a:off x="1981200" y="-94024"/>
            <a:ext cx="4102978" cy="2245448"/>
          </a:xfrm>
          <a:custGeom>
            <a:avLst/>
            <a:gdLst/>
            <a:ahLst/>
            <a:cxnLst/>
            <a:rect r="r" b="b" t="t" l="l"/>
            <a:pathLst>
              <a:path h="2245448" w="4102978">
                <a:moveTo>
                  <a:pt x="0" y="0"/>
                </a:moveTo>
                <a:lnTo>
                  <a:pt x="4102978" y="0"/>
                </a:lnTo>
                <a:lnTo>
                  <a:pt x="4102978" y="2245448"/>
                </a:lnTo>
                <a:lnTo>
                  <a:pt x="0" y="224544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0">
            <a:off x="1981200" y="6267450"/>
            <a:ext cx="2880360" cy="4114800"/>
          </a:xfrm>
          <a:custGeom>
            <a:avLst/>
            <a:gdLst/>
            <a:ahLst/>
            <a:cxnLst/>
            <a:rect r="r" b="b" t="t" l="l"/>
            <a:pathLst>
              <a:path h="4114800" w="2880360">
                <a:moveTo>
                  <a:pt x="0" y="0"/>
                </a:moveTo>
                <a:lnTo>
                  <a:pt x="2880360" y="0"/>
                </a:lnTo>
                <a:lnTo>
                  <a:pt x="2880360"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7" id="7"/>
          <p:cNvSpPr txBox="true"/>
          <p:nvPr/>
        </p:nvSpPr>
        <p:spPr>
          <a:xfrm rot="0">
            <a:off x="5623560" y="2882894"/>
            <a:ext cx="10620170" cy="1908176"/>
          </a:xfrm>
          <a:prstGeom prst="rect">
            <a:avLst/>
          </a:prstGeom>
        </p:spPr>
        <p:txBody>
          <a:bodyPr anchor="t" rtlCol="false" tIns="0" lIns="0" bIns="0" rIns="0">
            <a:spAutoFit/>
          </a:bodyPr>
          <a:lstStyle/>
          <a:p>
            <a:pPr algn="r">
              <a:lnSpc>
                <a:spcPts val="12500"/>
              </a:lnSpc>
            </a:pPr>
            <a:r>
              <a:rPr lang="en-US" b="true" sz="12500">
                <a:solidFill>
                  <a:srgbClr val="FFFFFF"/>
                </a:solidFill>
                <a:latin typeface="Avenir Bold"/>
                <a:ea typeface="Avenir Bold"/>
                <a:cs typeface="Avenir Bold"/>
                <a:sym typeface="Avenir Bold"/>
              </a:rPr>
              <a:t>THANK YOU</a:t>
            </a:r>
          </a:p>
        </p:txBody>
      </p:sp>
      <p:sp>
        <p:nvSpPr>
          <p:cNvPr name="TextBox 8" id="8"/>
          <p:cNvSpPr txBox="true"/>
          <p:nvPr/>
        </p:nvSpPr>
        <p:spPr>
          <a:xfrm rot="0">
            <a:off x="8928530" y="4752969"/>
            <a:ext cx="7315200" cy="568331"/>
          </a:xfrm>
          <a:prstGeom prst="rect">
            <a:avLst/>
          </a:prstGeom>
        </p:spPr>
        <p:txBody>
          <a:bodyPr anchor="t" rtlCol="false" tIns="0" lIns="0" bIns="0" rIns="0">
            <a:spAutoFit/>
          </a:bodyPr>
          <a:lstStyle/>
          <a:p>
            <a:pPr algn="r">
              <a:lnSpc>
                <a:spcPts val="3850"/>
              </a:lnSpc>
            </a:pPr>
            <a:r>
              <a:rPr lang="en-US" b="true" sz="3500">
                <a:solidFill>
                  <a:srgbClr val="FFFFFF"/>
                </a:solidFill>
                <a:latin typeface="Avenir Bold"/>
                <a:ea typeface="Avenir Bold"/>
                <a:cs typeface="Avenir Bold"/>
                <a:sym typeface="Avenir Bold"/>
              </a:rPr>
              <a:t>Do you have any questions?</a:t>
            </a:r>
          </a:p>
        </p:txBody>
      </p:sp>
      <p:sp>
        <p:nvSpPr>
          <p:cNvPr name="TextBox 9" id="9"/>
          <p:cNvSpPr txBox="true"/>
          <p:nvPr/>
        </p:nvSpPr>
        <p:spPr>
          <a:xfrm rot="0">
            <a:off x="7640208" y="5813419"/>
            <a:ext cx="8603522" cy="2511431"/>
          </a:xfrm>
          <a:prstGeom prst="rect">
            <a:avLst/>
          </a:prstGeom>
        </p:spPr>
        <p:txBody>
          <a:bodyPr anchor="t" rtlCol="false" tIns="0" lIns="0" bIns="0" rIns="0">
            <a:spAutoFit/>
          </a:bodyPr>
          <a:lstStyle/>
          <a:p>
            <a:pPr algn="r">
              <a:lnSpc>
                <a:spcPts val="3850"/>
              </a:lnSpc>
            </a:pPr>
            <a:r>
              <a:rPr lang="en-US" sz="3500" b="true">
                <a:solidFill>
                  <a:srgbClr val="E47373"/>
                </a:solidFill>
                <a:latin typeface="Avenir Bold"/>
                <a:ea typeface="Avenir Bold"/>
                <a:cs typeface="Avenir Bold"/>
                <a:sym typeface="Avenir Bold"/>
              </a:rPr>
              <a:t>Phone:</a:t>
            </a:r>
            <a:r>
              <a:rPr lang="en-US" sz="3500">
                <a:solidFill>
                  <a:srgbClr val="FFFFFF"/>
                </a:solidFill>
                <a:latin typeface="Avenir"/>
                <a:ea typeface="Avenir"/>
                <a:cs typeface="Avenir"/>
                <a:sym typeface="Avenir"/>
              </a:rPr>
              <a:t> (984) 664-6272</a:t>
            </a:r>
          </a:p>
          <a:p>
            <a:pPr algn="r">
              <a:lnSpc>
                <a:spcPts val="3850"/>
              </a:lnSpc>
            </a:pPr>
            <a:r>
              <a:rPr lang="en-US" sz="3500" b="true">
                <a:solidFill>
                  <a:srgbClr val="E47373"/>
                </a:solidFill>
                <a:latin typeface="Avenir Bold"/>
                <a:ea typeface="Avenir Bold"/>
                <a:cs typeface="Avenir Bold"/>
                <a:sym typeface="Avenir Bold"/>
              </a:rPr>
              <a:t>Email:</a:t>
            </a:r>
            <a:r>
              <a:rPr lang="en-US" sz="3500">
                <a:solidFill>
                  <a:srgbClr val="E47373"/>
                </a:solidFill>
                <a:latin typeface="Avenir"/>
                <a:ea typeface="Avenir"/>
                <a:cs typeface="Avenir"/>
                <a:sym typeface="Avenir"/>
              </a:rPr>
              <a:t> </a:t>
            </a:r>
            <a:r>
              <a:rPr lang="en-US" sz="3500">
                <a:solidFill>
                  <a:srgbClr val="FFFFFF"/>
                </a:solidFill>
                <a:latin typeface="Avenir"/>
                <a:ea typeface="Avenir"/>
                <a:cs typeface="Avenir"/>
                <a:sym typeface="Avenir"/>
              </a:rPr>
              <a:t>ng.nc.ncarng.mbx.nctap@army.mil</a:t>
            </a:r>
          </a:p>
          <a:p>
            <a:pPr algn="r">
              <a:lnSpc>
                <a:spcPts val="3850"/>
              </a:lnSpc>
            </a:pPr>
            <a:r>
              <a:rPr lang="en-US" sz="3500" b="true">
                <a:solidFill>
                  <a:srgbClr val="E47373"/>
                </a:solidFill>
                <a:latin typeface="Avenir Bold"/>
                <a:ea typeface="Avenir Bold"/>
                <a:cs typeface="Avenir Bold"/>
                <a:sym typeface="Avenir Bold"/>
              </a:rPr>
              <a:t>Website: </a:t>
            </a:r>
            <a:r>
              <a:rPr lang="en-US" sz="3500">
                <a:solidFill>
                  <a:srgbClr val="FFFFFF"/>
                </a:solidFill>
                <a:latin typeface="Avenir"/>
                <a:ea typeface="Avenir"/>
                <a:cs typeface="Avenir"/>
                <a:sym typeface="Avenir"/>
              </a:rPr>
              <a:t>North Carolina Tuition Assistance Program (NCTAP) NCNG</a:t>
            </a:r>
          </a:p>
          <a:p>
            <a:pPr algn="r">
              <a:lnSpc>
                <a:spcPts val="3850"/>
              </a:lnSpc>
            </a:pPr>
          </a:p>
        </p:txBody>
      </p:sp>
      <p:sp>
        <p:nvSpPr>
          <p:cNvPr name="Freeform 10" id="10"/>
          <p:cNvSpPr/>
          <p:nvPr/>
        </p:nvSpPr>
        <p:spPr>
          <a:xfrm flipH="false" flipV="false" rot="-10800000">
            <a:off x="5623560" y="7673106"/>
            <a:ext cx="3422956" cy="2613894"/>
          </a:xfrm>
          <a:custGeom>
            <a:avLst/>
            <a:gdLst/>
            <a:ahLst/>
            <a:cxnLst/>
            <a:rect r="r" b="b" t="t" l="l"/>
            <a:pathLst>
              <a:path h="2613894" w="3422956">
                <a:moveTo>
                  <a:pt x="0" y="0"/>
                </a:moveTo>
                <a:lnTo>
                  <a:pt x="3422956" y="0"/>
                </a:lnTo>
                <a:lnTo>
                  <a:pt x="3422956" y="2613894"/>
                </a:lnTo>
                <a:lnTo>
                  <a:pt x="0" y="261389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1" id="11"/>
          <p:cNvSpPr/>
          <p:nvPr/>
        </p:nvSpPr>
        <p:spPr>
          <a:xfrm flipH="false" flipV="false" rot="0">
            <a:off x="2433579" y="6833784"/>
            <a:ext cx="1975602" cy="2320006"/>
          </a:xfrm>
          <a:custGeom>
            <a:avLst/>
            <a:gdLst/>
            <a:ahLst/>
            <a:cxnLst/>
            <a:rect r="r" b="b" t="t" l="l"/>
            <a:pathLst>
              <a:path h="2320006" w="1975602">
                <a:moveTo>
                  <a:pt x="0" y="0"/>
                </a:moveTo>
                <a:lnTo>
                  <a:pt x="1975602" y="0"/>
                </a:lnTo>
                <a:lnTo>
                  <a:pt x="1975602" y="2320007"/>
                </a:lnTo>
                <a:lnTo>
                  <a:pt x="0" y="2320007"/>
                </a:lnTo>
                <a:lnTo>
                  <a:pt x="0" y="0"/>
                </a:lnTo>
                <a:close/>
              </a:path>
            </a:pathLst>
          </a:custGeom>
          <a:blipFill>
            <a:blip r:embed="rId9"/>
            <a:stretch>
              <a:fillRect l="-34102" t="-45100" r="-33426" b="-69079"/>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417556" y="9164276"/>
            <a:ext cx="4102978" cy="2245448"/>
          </a:xfrm>
          <a:custGeom>
            <a:avLst/>
            <a:gdLst/>
            <a:ahLst/>
            <a:cxnLst/>
            <a:rect r="r" b="b" t="t" l="l"/>
            <a:pathLst>
              <a:path h="2245448" w="4102978">
                <a:moveTo>
                  <a:pt x="0" y="0"/>
                </a:moveTo>
                <a:lnTo>
                  <a:pt x="4102979" y="0"/>
                </a:lnTo>
                <a:lnTo>
                  <a:pt x="4102979"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5400000">
            <a:off x="13482016" y="-2080942"/>
            <a:ext cx="5450085" cy="4161883"/>
          </a:xfrm>
          <a:custGeom>
            <a:avLst/>
            <a:gdLst/>
            <a:ahLst/>
            <a:cxnLst/>
            <a:rect r="r" b="b" t="t" l="l"/>
            <a:pathLst>
              <a:path h="4161883" w="5450085">
                <a:moveTo>
                  <a:pt x="0" y="0"/>
                </a:moveTo>
                <a:lnTo>
                  <a:pt x="5450085" y="0"/>
                </a:lnTo>
                <a:lnTo>
                  <a:pt x="5450085" y="4161884"/>
                </a:lnTo>
                <a:lnTo>
                  <a:pt x="0" y="416188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9888229" y="1028700"/>
            <a:ext cx="6799571" cy="10381024"/>
          </a:xfrm>
          <a:custGeom>
            <a:avLst/>
            <a:gdLst/>
            <a:ahLst/>
            <a:cxnLst/>
            <a:rect r="r" b="b" t="t" l="l"/>
            <a:pathLst>
              <a:path h="10381024" w="6799571">
                <a:moveTo>
                  <a:pt x="0" y="0"/>
                </a:moveTo>
                <a:lnTo>
                  <a:pt x="6799571" y="0"/>
                </a:lnTo>
                <a:lnTo>
                  <a:pt x="6799571" y="10381024"/>
                </a:lnTo>
                <a:lnTo>
                  <a:pt x="0" y="10381024"/>
                </a:lnTo>
                <a:lnTo>
                  <a:pt x="0" y="0"/>
                </a:lnTo>
                <a:close/>
              </a:path>
            </a:pathLst>
          </a:custGeom>
          <a:blipFill>
            <a:blip r:embed="rId6"/>
            <a:stretch>
              <a:fillRect l="0" t="0" r="0" b="0"/>
            </a:stretch>
          </a:blipFill>
        </p:spPr>
      </p:sp>
      <p:sp>
        <p:nvSpPr>
          <p:cNvPr name="TextBox 5" id="5"/>
          <p:cNvSpPr txBox="true"/>
          <p:nvPr/>
        </p:nvSpPr>
        <p:spPr>
          <a:xfrm rot="0">
            <a:off x="2507215" y="977105"/>
            <a:ext cx="4647523" cy="733431"/>
          </a:xfrm>
          <a:prstGeom prst="rect">
            <a:avLst/>
          </a:prstGeom>
        </p:spPr>
        <p:txBody>
          <a:bodyPr anchor="t" rtlCol="false" tIns="0" lIns="0" bIns="0" rIns="0">
            <a:spAutoFit/>
          </a:bodyPr>
          <a:lstStyle/>
          <a:p>
            <a:pPr algn="l">
              <a:lnSpc>
                <a:spcPts val="4950"/>
              </a:lnSpc>
            </a:pPr>
            <a:r>
              <a:rPr lang="en-US" b="true" sz="4500">
                <a:solidFill>
                  <a:srgbClr val="385FBF"/>
                </a:solidFill>
                <a:latin typeface="Avenir Bold"/>
                <a:ea typeface="Avenir Bold"/>
                <a:cs typeface="Avenir Bold"/>
                <a:sym typeface="Avenir Bold"/>
              </a:rPr>
              <a:t>INTRODUCTION</a:t>
            </a:r>
          </a:p>
        </p:txBody>
      </p:sp>
      <p:sp>
        <p:nvSpPr>
          <p:cNvPr name="TextBox 6" id="6"/>
          <p:cNvSpPr txBox="true"/>
          <p:nvPr/>
        </p:nvSpPr>
        <p:spPr>
          <a:xfrm rot="0">
            <a:off x="1028700" y="1948660"/>
            <a:ext cx="7604553" cy="6924311"/>
          </a:xfrm>
          <a:prstGeom prst="rect">
            <a:avLst/>
          </a:prstGeom>
        </p:spPr>
        <p:txBody>
          <a:bodyPr anchor="t" rtlCol="false" tIns="0" lIns="0" bIns="0" rIns="0">
            <a:spAutoFit/>
          </a:bodyPr>
          <a:lstStyle/>
          <a:p>
            <a:pPr algn="ctr">
              <a:lnSpc>
                <a:spcPts val="4918"/>
              </a:lnSpc>
            </a:pPr>
            <a:r>
              <a:rPr lang="en-US" sz="4471">
                <a:solidFill>
                  <a:srgbClr val="5778DB"/>
                </a:solidFill>
                <a:latin typeface="Avenir"/>
                <a:ea typeface="Avenir"/>
                <a:cs typeface="Avenir"/>
                <a:sym typeface="Avenir"/>
              </a:rPr>
              <a:t>The North Carolina Tuition Assistance Program was established under the North Carolina National Guard Tuition Assistance Act of 1975. We aim to encourage voluntary membership in the NCNG, enhance the educational level of its members, and benefit the state as a whole. </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5778DB"/>
        </a:solidFill>
      </p:bgPr>
    </p:bg>
    <p:spTree>
      <p:nvGrpSpPr>
        <p:cNvPr id="1" name=""/>
        <p:cNvGrpSpPr/>
        <p:nvPr/>
      </p:nvGrpSpPr>
      <p:grpSpPr>
        <a:xfrm>
          <a:off x="0" y="0"/>
          <a:ext cx="0" cy="0"/>
          <a:chOff x="0" y="0"/>
          <a:chExt cx="0" cy="0"/>
        </a:xfrm>
      </p:grpSpPr>
      <p:sp>
        <p:nvSpPr>
          <p:cNvPr name="Freeform 2" id="2"/>
          <p:cNvSpPr/>
          <p:nvPr/>
        </p:nvSpPr>
        <p:spPr>
          <a:xfrm flipH="false" flipV="false" rot="0">
            <a:off x="13156322" y="-160719"/>
            <a:ext cx="4102978" cy="2245448"/>
          </a:xfrm>
          <a:custGeom>
            <a:avLst/>
            <a:gdLst/>
            <a:ahLst/>
            <a:cxnLst/>
            <a:rect r="r" b="b" t="t" l="l"/>
            <a:pathLst>
              <a:path h="2245448" w="410297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3156322" y="2434622"/>
            <a:ext cx="4102978" cy="3133183"/>
          </a:xfrm>
          <a:custGeom>
            <a:avLst/>
            <a:gdLst/>
            <a:ahLst/>
            <a:cxnLst/>
            <a:rect r="r" b="b" t="t" l="l"/>
            <a:pathLst>
              <a:path h="3133183" w="4102978">
                <a:moveTo>
                  <a:pt x="0" y="0"/>
                </a:moveTo>
                <a:lnTo>
                  <a:pt x="4102978" y="0"/>
                </a:lnTo>
                <a:lnTo>
                  <a:pt x="4102978" y="3133183"/>
                </a:lnTo>
                <a:lnTo>
                  <a:pt x="0" y="313318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1028700" y="452649"/>
            <a:ext cx="3059805" cy="3059805"/>
            <a:chOff x="0" y="0"/>
            <a:chExt cx="13716000" cy="13716000"/>
          </a:xfrm>
        </p:grpSpPr>
        <p:sp>
          <p:nvSpPr>
            <p:cNvPr name="Freeform 5" id="5"/>
            <p:cNvSpPr/>
            <p:nvPr/>
          </p:nvSpPr>
          <p:spPr>
            <a:xfrm flipH="false" flipV="false" rot="0">
              <a:off x="0" y="0"/>
              <a:ext cx="13716000" cy="13716000"/>
            </a:xfrm>
            <a:custGeom>
              <a:avLst/>
              <a:gdLst/>
              <a:ahLst/>
              <a:cxnLst/>
              <a:rect r="r" b="b" t="t" l="l"/>
              <a:pathLst>
                <a:path h="13716000" w="13716000">
                  <a:moveTo>
                    <a:pt x="6858000" y="0"/>
                  </a:moveTo>
                  <a:cubicBezTo>
                    <a:pt x="3070431" y="0"/>
                    <a:pt x="0" y="3070431"/>
                    <a:pt x="0" y="6858000"/>
                  </a:cubicBezTo>
                  <a:cubicBezTo>
                    <a:pt x="0" y="10645569"/>
                    <a:pt x="3070431" y="13716000"/>
                    <a:pt x="6858000" y="13716000"/>
                  </a:cubicBezTo>
                  <a:cubicBezTo>
                    <a:pt x="10645569" y="13716000"/>
                    <a:pt x="13716000" y="10645569"/>
                    <a:pt x="13716000" y="6858000"/>
                  </a:cubicBezTo>
                  <a:cubicBezTo>
                    <a:pt x="13716000" y="3070431"/>
                    <a:pt x="10645569" y="0"/>
                    <a:pt x="6858000" y="0"/>
                  </a:cubicBezTo>
                  <a:close/>
                </a:path>
              </a:pathLst>
            </a:custGeom>
            <a:blipFill>
              <a:blip r:embed="rId6"/>
              <a:stretch>
                <a:fillRect l="-145835" t="-233413" r="-1351" b="-201525"/>
              </a:stretch>
            </a:blipFill>
          </p:spPr>
        </p:sp>
      </p:grpSp>
      <p:grpSp>
        <p:nvGrpSpPr>
          <p:cNvPr name="Group 6" id="6"/>
          <p:cNvGrpSpPr/>
          <p:nvPr/>
        </p:nvGrpSpPr>
        <p:grpSpPr>
          <a:xfrm rot="0">
            <a:off x="1028700" y="6768653"/>
            <a:ext cx="3059805" cy="3059805"/>
            <a:chOff x="0" y="0"/>
            <a:chExt cx="13716000" cy="13716000"/>
          </a:xfrm>
        </p:grpSpPr>
        <p:sp>
          <p:nvSpPr>
            <p:cNvPr name="Freeform 7" id="7"/>
            <p:cNvSpPr/>
            <p:nvPr/>
          </p:nvSpPr>
          <p:spPr>
            <a:xfrm flipH="false" flipV="false" rot="0">
              <a:off x="0" y="0"/>
              <a:ext cx="13716000" cy="13716000"/>
            </a:xfrm>
            <a:custGeom>
              <a:avLst/>
              <a:gdLst/>
              <a:ahLst/>
              <a:cxnLst/>
              <a:rect r="r" b="b" t="t" l="l"/>
              <a:pathLst>
                <a:path h="13716000" w="13716000">
                  <a:moveTo>
                    <a:pt x="6858000" y="0"/>
                  </a:moveTo>
                  <a:cubicBezTo>
                    <a:pt x="3070431" y="0"/>
                    <a:pt x="0" y="3070431"/>
                    <a:pt x="0" y="6858000"/>
                  </a:cubicBezTo>
                  <a:cubicBezTo>
                    <a:pt x="0" y="10645569"/>
                    <a:pt x="3070431" y="13716000"/>
                    <a:pt x="6858000" y="13716000"/>
                  </a:cubicBezTo>
                  <a:cubicBezTo>
                    <a:pt x="10645569" y="13716000"/>
                    <a:pt x="13716000" y="10645569"/>
                    <a:pt x="13716000" y="6858000"/>
                  </a:cubicBezTo>
                  <a:cubicBezTo>
                    <a:pt x="13716000" y="3070431"/>
                    <a:pt x="10645569" y="0"/>
                    <a:pt x="6858000" y="0"/>
                  </a:cubicBezTo>
                  <a:close/>
                </a:path>
              </a:pathLst>
            </a:custGeom>
            <a:blipFill>
              <a:blip r:embed="rId7"/>
              <a:stretch>
                <a:fillRect l="0" t="0" r="0" b="0"/>
              </a:stretch>
            </a:blipFill>
          </p:spPr>
        </p:sp>
      </p:grpSp>
      <p:grpSp>
        <p:nvGrpSpPr>
          <p:cNvPr name="Group 8" id="8"/>
          <p:cNvGrpSpPr/>
          <p:nvPr/>
        </p:nvGrpSpPr>
        <p:grpSpPr>
          <a:xfrm rot="0">
            <a:off x="1028700" y="3613598"/>
            <a:ext cx="3059805" cy="3059805"/>
            <a:chOff x="0" y="0"/>
            <a:chExt cx="13716000" cy="13716000"/>
          </a:xfrm>
        </p:grpSpPr>
        <p:sp>
          <p:nvSpPr>
            <p:cNvPr name="Freeform 9" id="9"/>
            <p:cNvSpPr/>
            <p:nvPr/>
          </p:nvSpPr>
          <p:spPr>
            <a:xfrm flipH="false" flipV="false" rot="0">
              <a:off x="0" y="0"/>
              <a:ext cx="13716000" cy="13716000"/>
            </a:xfrm>
            <a:custGeom>
              <a:avLst/>
              <a:gdLst/>
              <a:ahLst/>
              <a:cxnLst/>
              <a:rect r="r" b="b" t="t" l="l"/>
              <a:pathLst>
                <a:path h="13716000" w="13716000">
                  <a:moveTo>
                    <a:pt x="6858000" y="0"/>
                  </a:moveTo>
                  <a:cubicBezTo>
                    <a:pt x="3070431" y="0"/>
                    <a:pt x="0" y="3070431"/>
                    <a:pt x="0" y="6858000"/>
                  </a:cubicBezTo>
                  <a:cubicBezTo>
                    <a:pt x="0" y="10645569"/>
                    <a:pt x="3070431" y="13716000"/>
                    <a:pt x="6858000" y="13716000"/>
                  </a:cubicBezTo>
                  <a:cubicBezTo>
                    <a:pt x="10645569" y="13716000"/>
                    <a:pt x="13716000" y="10645569"/>
                    <a:pt x="13716000" y="6858000"/>
                  </a:cubicBezTo>
                  <a:cubicBezTo>
                    <a:pt x="13716000" y="3070431"/>
                    <a:pt x="10645569" y="0"/>
                    <a:pt x="6858000" y="0"/>
                  </a:cubicBezTo>
                  <a:close/>
                </a:path>
              </a:pathLst>
            </a:custGeom>
            <a:blipFill>
              <a:blip r:embed="rId8"/>
              <a:stretch>
                <a:fillRect l="-121295" t="-238025" r="-27456" b="-200301"/>
              </a:stretch>
            </a:blipFill>
          </p:spPr>
        </p:sp>
      </p:grpSp>
      <p:sp>
        <p:nvSpPr>
          <p:cNvPr name="TextBox 10" id="10"/>
          <p:cNvSpPr txBox="true"/>
          <p:nvPr/>
        </p:nvSpPr>
        <p:spPr>
          <a:xfrm rot="0">
            <a:off x="12457766" y="5844030"/>
            <a:ext cx="5500090" cy="2266950"/>
          </a:xfrm>
          <a:prstGeom prst="rect">
            <a:avLst/>
          </a:prstGeom>
        </p:spPr>
        <p:txBody>
          <a:bodyPr anchor="t" rtlCol="false" tIns="0" lIns="0" bIns="0" rIns="0">
            <a:spAutoFit/>
          </a:bodyPr>
          <a:lstStyle/>
          <a:p>
            <a:pPr algn="r">
              <a:lnSpc>
                <a:spcPts val="8250"/>
              </a:lnSpc>
            </a:pPr>
            <a:r>
              <a:rPr lang="en-US" b="true" sz="7500">
                <a:solidFill>
                  <a:srgbClr val="FFFFFF"/>
                </a:solidFill>
                <a:latin typeface="Avenir Bold"/>
                <a:ea typeface="Avenir Bold"/>
                <a:cs typeface="Avenir Bold"/>
                <a:sym typeface="Avenir Bold"/>
              </a:rPr>
              <a:t>MEET OUR TEAM</a:t>
            </a:r>
          </a:p>
        </p:txBody>
      </p:sp>
      <p:sp>
        <p:nvSpPr>
          <p:cNvPr name="TextBox 11" id="11"/>
          <p:cNvSpPr txBox="true"/>
          <p:nvPr/>
        </p:nvSpPr>
        <p:spPr>
          <a:xfrm rot="0">
            <a:off x="4699434" y="393674"/>
            <a:ext cx="7226271" cy="568331"/>
          </a:xfrm>
          <a:prstGeom prst="rect">
            <a:avLst/>
          </a:prstGeom>
        </p:spPr>
        <p:txBody>
          <a:bodyPr anchor="t" rtlCol="false" tIns="0" lIns="0" bIns="0" rIns="0">
            <a:spAutoFit/>
          </a:bodyPr>
          <a:lstStyle/>
          <a:p>
            <a:pPr algn="l">
              <a:lnSpc>
                <a:spcPts val="3850"/>
              </a:lnSpc>
            </a:pPr>
            <a:r>
              <a:rPr lang="en-US" sz="3500" b="true">
                <a:solidFill>
                  <a:srgbClr val="E47373"/>
                </a:solidFill>
                <a:latin typeface="Avenir Bold"/>
                <a:ea typeface="Avenir Bold"/>
                <a:cs typeface="Avenir Bold"/>
                <a:sym typeface="Avenir Bold"/>
              </a:rPr>
              <a:t>Ciara Cooke - Program Manager</a:t>
            </a:r>
            <a:r>
              <a:rPr lang="en-US" sz="3500" b="true">
                <a:solidFill>
                  <a:srgbClr val="FFFFFF"/>
                </a:solidFill>
                <a:latin typeface="Avenir Bold"/>
                <a:ea typeface="Avenir Bold"/>
                <a:cs typeface="Avenir Bold"/>
                <a:sym typeface="Avenir Bold"/>
              </a:rPr>
              <a:t> </a:t>
            </a:r>
          </a:p>
        </p:txBody>
      </p:sp>
      <p:sp>
        <p:nvSpPr>
          <p:cNvPr name="TextBox 12" id="12"/>
          <p:cNvSpPr txBox="true"/>
          <p:nvPr/>
        </p:nvSpPr>
        <p:spPr>
          <a:xfrm rot="0">
            <a:off x="4699434" y="3498949"/>
            <a:ext cx="8305428" cy="599409"/>
          </a:xfrm>
          <a:prstGeom prst="rect">
            <a:avLst/>
          </a:prstGeom>
        </p:spPr>
        <p:txBody>
          <a:bodyPr anchor="t" rtlCol="false" tIns="0" lIns="0" bIns="0" rIns="0">
            <a:spAutoFit/>
          </a:bodyPr>
          <a:lstStyle/>
          <a:p>
            <a:pPr algn="l">
              <a:lnSpc>
                <a:spcPts val="4067"/>
              </a:lnSpc>
            </a:pPr>
            <a:r>
              <a:rPr lang="en-US" sz="3697" b="true">
                <a:solidFill>
                  <a:srgbClr val="E47373"/>
                </a:solidFill>
                <a:latin typeface="Avenir Bold"/>
                <a:ea typeface="Avenir Bold"/>
                <a:cs typeface="Avenir Bold"/>
                <a:sym typeface="Avenir Bold"/>
              </a:rPr>
              <a:t>Amber Dudley - Project Coordinator</a:t>
            </a:r>
            <a:r>
              <a:rPr lang="en-US" sz="3697" b="true">
                <a:solidFill>
                  <a:srgbClr val="FFFFFF"/>
                </a:solidFill>
                <a:latin typeface="Avenir Bold"/>
                <a:ea typeface="Avenir Bold"/>
                <a:cs typeface="Avenir Bold"/>
                <a:sym typeface="Avenir Bold"/>
              </a:rPr>
              <a:t> </a:t>
            </a:r>
          </a:p>
        </p:txBody>
      </p:sp>
      <p:sp>
        <p:nvSpPr>
          <p:cNvPr name="TextBox 13" id="13"/>
          <p:cNvSpPr txBox="true"/>
          <p:nvPr/>
        </p:nvSpPr>
        <p:spPr>
          <a:xfrm rot="0">
            <a:off x="4699434" y="923905"/>
            <a:ext cx="8232733" cy="2511431"/>
          </a:xfrm>
          <a:prstGeom prst="rect">
            <a:avLst/>
          </a:prstGeom>
        </p:spPr>
        <p:txBody>
          <a:bodyPr anchor="t" rtlCol="false" tIns="0" lIns="0" bIns="0" rIns="0">
            <a:spAutoFit/>
          </a:bodyPr>
          <a:lstStyle/>
          <a:p>
            <a:pPr algn="l">
              <a:lnSpc>
                <a:spcPts val="3850"/>
              </a:lnSpc>
            </a:pPr>
            <a:r>
              <a:rPr lang="en-US" sz="3500">
                <a:solidFill>
                  <a:srgbClr val="FFFFFF"/>
                </a:solidFill>
                <a:latin typeface="Avenir"/>
                <a:ea typeface="Avenir"/>
                <a:cs typeface="Avenir"/>
                <a:sym typeface="Avenir"/>
              </a:rPr>
              <a:t>Ensures the program remains in compliance with State Laws, as well as fulfilling the mission of assisting soldiers with funding that will aid in their goal of education.  </a:t>
            </a:r>
          </a:p>
        </p:txBody>
      </p:sp>
      <p:sp>
        <p:nvSpPr>
          <p:cNvPr name="TextBox 14" id="14"/>
          <p:cNvSpPr txBox="true"/>
          <p:nvPr/>
        </p:nvSpPr>
        <p:spPr>
          <a:xfrm rot="0">
            <a:off x="4699434" y="4161971"/>
            <a:ext cx="8054526" cy="2511431"/>
          </a:xfrm>
          <a:prstGeom prst="rect">
            <a:avLst/>
          </a:prstGeom>
        </p:spPr>
        <p:txBody>
          <a:bodyPr anchor="t" rtlCol="false" tIns="0" lIns="0" bIns="0" rIns="0">
            <a:spAutoFit/>
          </a:bodyPr>
          <a:lstStyle/>
          <a:p>
            <a:pPr algn="l">
              <a:lnSpc>
                <a:spcPts val="3850"/>
              </a:lnSpc>
            </a:pPr>
            <a:r>
              <a:rPr lang="en-US" sz="3500">
                <a:solidFill>
                  <a:srgbClr val="FFFFFF"/>
                </a:solidFill>
                <a:latin typeface="Avenir"/>
                <a:ea typeface="Avenir"/>
                <a:cs typeface="Avenir"/>
                <a:sym typeface="Avenir"/>
              </a:rPr>
              <a:t>Supports students in the application process with a focus on helping navigate requirements and deadlines. Dedicated to making the journey to enrollment as seamless as possible.  </a:t>
            </a:r>
          </a:p>
        </p:txBody>
      </p:sp>
      <p:sp>
        <p:nvSpPr>
          <p:cNvPr name="TextBox 15" id="15"/>
          <p:cNvSpPr txBox="true"/>
          <p:nvPr/>
        </p:nvSpPr>
        <p:spPr>
          <a:xfrm rot="0">
            <a:off x="4699434" y="6987727"/>
            <a:ext cx="8456888" cy="568331"/>
          </a:xfrm>
          <a:prstGeom prst="rect">
            <a:avLst/>
          </a:prstGeom>
        </p:spPr>
        <p:txBody>
          <a:bodyPr anchor="t" rtlCol="false" tIns="0" lIns="0" bIns="0" rIns="0">
            <a:spAutoFit/>
          </a:bodyPr>
          <a:lstStyle/>
          <a:p>
            <a:pPr algn="l">
              <a:lnSpc>
                <a:spcPts val="3850"/>
              </a:lnSpc>
            </a:pPr>
            <a:r>
              <a:rPr lang="en-US" sz="3500" b="true">
                <a:solidFill>
                  <a:srgbClr val="E47373"/>
                </a:solidFill>
                <a:latin typeface="Avenir Bold"/>
                <a:ea typeface="Avenir Bold"/>
                <a:cs typeface="Avenir Bold"/>
                <a:sym typeface="Avenir Bold"/>
              </a:rPr>
              <a:t>Tessa Thompson - Project Coordinator </a:t>
            </a:r>
          </a:p>
        </p:txBody>
      </p:sp>
      <p:sp>
        <p:nvSpPr>
          <p:cNvPr name="TextBox 16" id="16"/>
          <p:cNvSpPr txBox="true"/>
          <p:nvPr/>
        </p:nvSpPr>
        <p:spPr>
          <a:xfrm rot="0">
            <a:off x="4699434" y="7517958"/>
            <a:ext cx="10508377" cy="2511431"/>
          </a:xfrm>
          <a:prstGeom prst="rect">
            <a:avLst/>
          </a:prstGeom>
        </p:spPr>
        <p:txBody>
          <a:bodyPr anchor="t" rtlCol="false" tIns="0" lIns="0" bIns="0" rIns="0">
            <a:spAutoFit/>
          </a:bodyPr>
          <a:lstStyle/>
          <a:p>
            <a:pPr algn="l">
              <a:lnSpc>
                <a:spcPts val="3850"/>
              </a:lnSpc>
            </a:pPr>
            <a:r>
              <a:rPr lang="en-US" sz="3500">
                <a:solidFill>
                  <a:srgbClr val="FFFFFF"/>
                </a:solidFill>
                <a:latin typeface="Avenir"/>
                <a:ea typeface="Avenir"/>
                <a:cs typeface="Avenir"/>
                <a:sym typeface="Avenir"/>
              </a:rPr>
              <a:t>Serves as primary contact for schools, assisting with certs and ensuring a smooth process. Focuses on clear communication and support while helping schools navigate requirements efficiently and effectively.</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417556" y="9164276"/>
            <a:ext cx="4102978" cy="2245448"/>
          </a:xfrm>
          <a:custGeom>
            <a:avLst/>
            <a:gdLst/>
            <a:ahLst/>
            <a:cxnLst/>
            <a:rect r="r" b="b" t="t" l="l"/>
            <a:pathLst>
              <a:path h="2245448" w="4102978">
                <a:moveTo>
                  <a:pt x="0" y="0"/>
                </a:moveTo>
                <a:lnTo>
                  <a:pt x="4102979" y="0"/>
                </a:lnTo>
                <a:lnTo>
                  <a:pt x="4102979" y="2245448"/>
                </a:lnTo>
                <a:lnTo>
                  <a:pt x="0" y="224544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 id="3"/>
          <p:cNvSpPr/>
          <p:nvPr/>
        </p:nvSpPr>
        <p:spPr>
          <a:xfrm flipH="false" flipV="false" rot="0">
            <a:off x="16153731" y="-75762"/>
            <a:ext cx="2134269" cy="2049383"/>
          </a:xfrm>
          <a:custGeom>
            <a:avLst/>
            <a:gdLst/>
            <a:ahLst/>
            <a:cxnLst/>
            <a:rect r="r" b="b" t="t" l="l"/>
            <a:pathLst>
              <a:path h="2049383" w="2134269">
                <a:moveTo>
                  <a:pt x="0" y="0"/>
                </a:moveTo>
                <a:lnTo>
                  <a:pt x="2134269" y="0"/>
                </a:lnTo>
                <a:lnTo>
                  <a:pt x="2134269" y="2049383"/>
                </a:lnTo>
                <a:lnTo>
                  <a:pt x="0" y="2049383"/>
                </a:lnTo>
                <a:lnTo>
                  <a:pt x="0" y="0"/>
                </a:lnTo>
                <a:close/>
              </a:path>
            </a:pathLst>
          </a:custGeom>
          <a:blipFill>
            <a:blip r:embed="rId5"/>
            <a:stretch>
              <a:fillRect l="0" t="0" r="0" b="0"/>
            </a:stretch>
          </a:blipFill>
        </p:spPr>
      </p:sp>
      <p:sp>
        <p:nvSpPr>
          <p:cNvPr name="Freeform 4" id="4"/>
          <p:cNvSpPr/>
          <p:nvPr/>
        </p:nvSpPr>
        <p:spPr>
          <a:xfrm flipH="false" flipV="false" rot="0">
            <a:off x="11017608" y="2074693"/>
            <a:ext cx="6241692" cy="6137613"/>
          </a:xfrm>
          <a:custGeom>
            <a:avLst/>
            <a:gdLst/>
            <a:ahLst/>
            <a:cxnLst/>
            <a:rect r="r" b="b" t="t" l="l"/>
            <a:pathLst>
              <a:path h="6137613" w="6241692">
                <a:moveTo>
                  <a:pt x="0" y="0"/>
                </a:moveTo>
                <a:lnTo>
                  <a:pt x="6241692" y="0"/>
                </a:lnTo>
                <a:lnTo>
                  <a:pt x="6241692" y="6137614"/>
                </a:lnTo>
                <a:lnTo>
                  <a:pt x="0" y="6137614"/>
                </a:lnTo>
                <a:lnTo>
                  <a:pt x="0" y="0"/>
                </a:lnTo>
                <a:close/>
              </a:path>
            </a:pathLst>
          </a:custGeom>
          <a:blipFill>
            <a:blip r:embed="rId6"/>
            <a:stretch>
              <a:fillRect l="0" t="-41391" r="0" b="-39401"/>
            </a:stretch>
          </a:blipFill>
        </p:spPr>
      </p:sp>
      <p:sp>
        <p:nvSpPr>
          <p:cNvPr name="TextBox 5" id="5"/>
          <p:cNvSpPr txBox="true"/>
          <p:nvPr/>
        </p:nvSpPr>
        <p:spPr>
          <a:xfrm rot="0">
            <a:off x="1105824" y="981075"/>
            <a:ext cx="6726444" cy="733431"/>
          </a:xfrm>
          <a:prstGeom prst="rect">
            <a:avLst/>
          </a:prstGeom>
        </p:spPr>
        <p:txBody>
          <a:bodyPr anchor="t" rtlCol="false" tIns="0" lIns="0" bIns="0" rIns="0">
            <a:spAutoFit/>
          </a:bodyPr>
          <a:lstStyle/>
          <a:p>
            <a:pPr algn="l">
              <a:lnSpc>
                <a:spcPts val="4950"/>
              </a:lnSpc>
            </a:pPr>
            <a:r>
              <a:rPr lang="en-US" b="true" sz="4500">
                <a:solidFill>
                  <a:srgbClr val="385FBF"/>
                </a:solidFill>
                <a:latin typeface="Avenir Bold"/>
                <a:ea typeface="Avenir Bold"/>
                <a:cs typeface="Avenir Bold"/>
                <a:sym typeface="Avenir Bold"/>
              </a:rPr>
              <a:t>WHAT IS NCTAP?</a:t>
            </a:r>
          </a:p>
        </p:txBody>
      </p:sp>
      <p:sp>
        <p:nvSpPr>
          <p:cNvPr name="TextBox 6" id="6"/>
          <p:cNvSpPr txBox="true"/>
          <p:nvPr/>
        </p:nvSpPr>
        <p:spPr>
          <a:xfrm rot="0">
            <a:off x="1105824" y="1935521"/>
            <a:ext cx="8491294" cy="6771612"/>
          </a:xfrm>
          <a:prstGeom prst="rect">
            <a:avLst/>
          </a:prstGeom>
        </p:spPr>
        <p:txBody>
          <a:bodyPr anchor="t" rtlCol="false" tIns="0" lIns="0" bIns="0" rIns="0">
            <a:spAutoFit/>
          </a:bodyPr>
          <a:lstStyle/>
          <a:p>
            <a:pPr algn="just" marL="798355" indent="-399178" lvl="1">
              <a:lnSpc>
                <a:spcPts val="4067"/>
              </a:lnSpc>
              <a:buFont typeface="Arial"/>
              <a:buChar char="•"/>
            </a:pPr>
            <a:r>
              <a:rPr lang="en-US" sz="3697">
                <a:solidFill>
                  <a:srgbClr val="5778DB"/>
                </a:solidFill>
                <a:latin typeface="Avenir"/>
                <a:ea typeface="Avenir"/>
                <a:cs typeface="Avenir"/>
                <a:sym typeface="Avenir"/>
              </a:rPr>
              <a:t>NCTAP is a </a:t>
            </a:r>
            <a:r>
              <a:rPr lang="en-US" b="true" sz="3697">
                <a:solidFill>
                  <a:srgbClr val="FF3131"/>
                </a:solidFill>
                <a:latin typeface="Avenir Bold"/>
                <a:ea typeface="Avenir Bold"/>
                <a:cs typeface="Avenir Bold"/>
                <a:sym typeface="Avenir Bold"/>
              </a:rPr>
              <a:t>reimbursement benefit</a:t>
            </a:r>
            <a:r>
              <a:rPr lang="en-US" sz="3697">
                <a:solidFill>
                  <a:srgbClr val="FF3131"/>
                </a:solidFill>
                <a:latin typeface="Avenir"/>
                <a:ea typeface="Avenir"/>
                <a:cs typeface="Avenir"/>
                <a:sym typeface="Avenir"/>
              </a:rPr>
              <a:t> </a:t>
            </a:r>
            <a:r>
              <a:rPr lang="en-US" sz="3697">
                <a:solidFill>
                  <a:srgbClr val="5778DB"/>
                </a:solidFill>
                <a:latin typeface="Avenir"/>
                <a:ea typeface="Avenir"/>
                <a:cs typeface="Avenir"/>
                <a:sym typeface="Avenir"/>
              </a:rPr>
              <a:t>provided by the State of North Carolina in support of the North Carolina National Guard. </a:t>
            </a:r>
          </a:p>
          <a:p>
            <a:pPr algn="just" marL="798355" indent="-399178" lvl="1">
              <a:lnSpc>
                <a:spcPts val="4067"/>
              </a:lnSpc>
              <a:buFont typeface="Arial"/>
              <a:buChar char="•"/>
            </a:pPr>
            <a:r>
              <a:rPr lang="en-US" sz="3697">
                <a:solidFill>
                  <a:srgbClr val="5778DB"/>
                </a:solidFill>
                <a:latin typeface="Avenir"/>
                <a:ea typeface="Avenir"/>
                <a:cs typeface="Avenir"/>
                <a:sym typeface="Avenir"/>
              </a:rPr>
              <a:t>We assist with tuition cost for all NC based Community Colleges, Public and Private Colleges, Universities and some trade schools up to the established cap </a:t>
            </a:r>
            <a:r>
              <a:rPr lang="en-US" sz="3697">
                <a:solidFill>
                  <a:srgbClr val="FF3131"/>
                </a:solidFill>
                <a:latin typeface="Avenir"/>
                <a:ea typeface="Avenir"/>
                <a:cs typeface="Avenir"/>
                <a:sym typeface="Avenir"/>
              </a:rPr>
              <a:t>(subject to change based on state budget).</a:t>
            </a:r>
            <a:r>
              <a:rPr lang="en-US" sz="3697">
                <a:solidFill>
                  <a:srgbClr val="5778DB"/>
                </a:solidFill>
                <a:latin typeface="Avenir"/>
                <a:ea typeface="Avenir"/>
                <a:cs typeface="Avenir"/>
                <a:sym typeface="Avenir"/>
              </a:rPr>
              <a:t> </a:t>
            </a:r>
          </a:p>
          <a:p>
            <a:pPr algn="just" marL="798355" indent="-399178" lvl="1">
              <a:lnSpc>
                <a:spcPts val="4067"/>
              </a:lnSpc>
              <a:buFont typeface="Arial"/>
              <a:buChar char="•"/>
            </a:pPr>
            <a:r>
              <a:rPr lang="en-US" sz="3697">
                <a:solidFill>
                  <a:srgbClr val="5778DB"/>
                </a:solidFill>
                <a:latin typeface="Avenir"/>
                <a:ea typeface="Avenir"/>
                <a:cs typeface="Avenir"/>
                <a:sym typeface="Avenir"/>
              </a:rPr>
              <a:t>NCTAP covers 100% tuition and fees for all NC Community Colleges and promise schools </a:t>
            </a:r>
            <a:r>
              <a:rPr lang="en-US" b="true" sz="3697">
                <a:solidFill>
                  <a:srgbClr val="FF3131"/>
                </a:solidFill>
                <a:latin typeface="Avenir Bold"/>
                <a:ea typeface="Avenir Bold"/>
                <a:cs typeface="Avenir Bold"/>
                <a:sym typeface="Avenir Bold"/>
              </a:rPr>
              <a:t>ONLY</a:t>
            </a:r>
            <a:r>
              <a:rPr lang="en-US" sz="3697">
                <a:solidFill>
                  <a:srgbClr val="5778DB"/>
                </a:solidFill>
                <a:latin typeface="Avenir"/>
                <a:ea typeface="Avenir"/>
                <a:cs typeface="Avenir"/>
                <a:sym typeface="Avenir"/>
              </a:rPr>
              <a:t>.</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10800000">
            <a:off x="10419457" y="6125117"/>
            <a:ext cx="5450085" cy="4161883"/>
          </a:xfrm>
          <a:custGeom>
            <a:avLst/>
            <a:gdLst/>
            <a:ahLst/>
            <a:cxnLst/>
            <a:rect r="r" b="b" t="t" l="l"/>
            <a:pathLst>
              <a:path h="4161883" w="5450085">
                <a:moveTo>
                  <a:pt x="0" y="0"/>
                </a:moveTo>
                <a:lnTo>
                  <a:pt x="5450086" y="0"/>
                </a:lnTo>
                <a:lnTo>
                  <a:pt x="5450086" y="4161883"/>
                </a:lnTo>
                <a:lnTo>
                  <a:pt x="0" y="416188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 id="3"/>
          <p:cNvSpPr/>
          <p:nvPr/>
        </p:nvSpPr>
        <p:spPr>
          <a:xfrm flipH="false" flipV="false" rot="-10800000">
            <a:off x="11061889" y="-806818"/>
            <a:ext cx="4165223" cy="5950318"/>
          </a:xfrm>
          <a:custGeom>
            <a:avLst/>
            <a:gdLst/>
            <a:ahLst/>
            <a:cxnLst/>
            <a:rect r="r" b="b" t="t" l="l"/>
            <a:pathLst>
              <a:path h="5950318" w="4165223">
                <a:moveTo>
                  <a:pt x="0" y="0"/>
                </a:moveTo>
                <a:lnTo>
                  <a:pt x="4165222" y="0"/>
                </a:lnTo>
                <a:lnTo>
                  <a:pt x="4165222" y="5950318"/>
                </a:lnTo>
                <a:lnTo>
                  <a:pt x="0" y="595031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4" id="4"/>
          <p:cNvSpPr/>
          <p:nvPr/>
        </p:nvSpPr>
        <p:spPr>
          <a:xfrm flipH="false" flipV="false" rot="0">
            <a:off x="10676277" y="480936"/>
            <a:ext cx="6583023" cy="8777364"/>
          </a:xfrm>
          <a:custGeom>
            <a:avLst/>
            <a:gdLst/>
            <a:ahLst/>
            <a:cxnLst/>
            <a:rect r="r" b="b" t="t" l="l"/>
            <a:pathLst>
              <a:path h="8777364" w="6583023">
                <a:moveTo>
                  <a:pt x="0" y="0"/>
                </a:moveTo>
                <a:lnTo>
                  <a:pt x="6583023" y="0"/>
                </a:lnTo>
                <a:lnTo>
                  <a:pt x="6583023" y="8777364"/>
                </a:lnTo>
                <a:lnTo>
                  <a:pt x="0" y="8777364"/>
                </a:lnTo>
                <a:lnTo>
                  <a:pt x="0" y="0"/>
                </a:lnTo>
                <a:close/>
              </a:path>
            </a:pathLst>
          </a:custGeom>
          <a:blipFill>
            <a:blip r:embed="rId7"/>
            <a:stretch>
              <a:fillRect l="0" t="0" r="0" b="0"/>
            </a:stretch>
          </a:blipFill>
        </p:spPr>
      </p:sp>
      <p:sp>
        <p:nvSpPr>
          <p:cNvPr name="TextBox 5" id="5"/>
          <p:cNvSpPr txBox="true"/>
          <p:nvPr/>
        </p:nvSpPr>
        <p:spPr>
          <a:xfrm rot="0">
            <a:off x="1028700" y="638172"/>
            <a:ext cx="6726444" cy="733431"/>
          </a:xfrm>
          <a:prstGeom prst="rect">
            <a:avLst/>
          </a:prstGeom>
        </p:spPr>
        <p:txBody>
          <a:bodyPr anchor="t" rtlCol="false" tIns="0" lIns="0" bIns="0" rIns="0">
            <a:spAutoFit/>
          </a:bodyPr>
          <a:lstStyle/>
          <a:p>
            <a:pPr algn="l">
              <a:lnSpc>
                <a:spcPts val="4950"/>
              </a:lnSpc>
            </a:pPr>
            <a:r>
              <a:rPr lang="en-US" b="true" sz="4500">
                <a:solidFill>
                  <a:srgbClr val="E47373"/>
                </a:solidFill>
                <a:latin typeface="Avenir Bold"/>
                <a:ea typeface="Avenir Bold"/>
                <a:cs typeface="Avenir Bold"/>
                <a:sym typeface="Avenir Bold"/>
              </a:rPr>
              <a:t>REQUIREMENTS?</a:t>
            </a:r>
          </a:p>
        </p:txBody>
      </p:sp>
      <p:sp>
        <p:nvSpPr>
          <p:cNvPr name="TextBox 6" id="6"/>
          <p:cNvSpPr txBox="true"/>
          <p:nvPr/>
        </p:nvSpPr>
        <p:spPr>
          <a:xfrm rot="0">
            <a:off x="1028700" y="1333503"/>
            <a:ext cx="7759593" cy="8340731"/>
          </a:xfrm>
          <a:prstGeom prst="rect">
            <a:avLst/>
          </a:prstGeom>
        </p:spPr>
        <p:txBody>
          <a:bodyPr anchor="t" rtlCol="false" tIns="0" lIns="0" bIns="0" rIns="0">
            <a:spAutoFit/>
          </a:bodyPr>
          <a:lstStyle/>
          <a:p>
            <a:pPr algn="just" marL="755753" indent="-377876" lvl="1">
              <a:lnSpc>
                <a:spcPts val="3850"/>
              </a:lnSpc>
              <a:buFont typeface="Arial"/>
              <a:buChar char="•"/>
            </a:pPr>
            <a:r>
              <a:rPr lang="en-US" sz="3500">
                <a:solidFill>
                  <a:srgbClr val="5778DB"/>
                </a:solidFill>
                <a:latin typeface="Avenir"/>
                <a:ea typeface="Avenir"/>
                <a:cs typeface="Avenir"/>
                <a:sym typeface="Avenir"/>
              </a:rPr>
              <a:t>Enrolled in NC based school.</a:t>
            </a:r>
          </a:p>
          <a:p>
            <a:pPr algn="just" marL="755753" indent="-377876" lvl="1">
              <a:lnSpc>
                <a:spcPts val="3850"/>
              </a:lnSpc>
              <a:buFont typeface="Arial"/>
              <a:buChar char="•"/>
            </a:pPr>
            <a:r>
              <a:rPr lang="en-US" sz="3500">
                <a:solidFill>
                  <a:srgbClr val="E47373"/>
                </a:solidFill>
                <a:latin typeface="Avenir"/>
                <a:ea typeface="Avenir"/>
                <a:cs typeface="Avenir"/>
                <a:sym typeface="Avenir"/>
              </a:rPr>
              <a:t>Must be actively drilling with no flags at current unit.</a:t>
            </a:r>
          </a:p>
          <a:p>
            <a:pPr algn="just" marL="755753" indent="-377876" lvl="1">
              <a:lnSpc>
                <a:spcPts val="3850"/>
              </a:lnSpc>
              <a:buFont typeface="Arial"/>
              <a:buChar char="•"/>
            </a:pPr>
            <a:r>
              <a:rPr lang="en-US" b="true" sz="3500">
                <a:solidFill>
                  <a:srgbClr val="FF3131"/>
                </a:solidFill>
                <a:latin typeface="Avenir Bold"/>
                <a:ea typeface="Avenir Bold"/>
                <a:cs typeface="Avenir Bold"/>
                <a:sym typeface="Avenir Bold"/>
              </a:rPr>
              <a:t>2 year service obligation</a:t>
            </a:r>
            <a:r>
              <a:rPr lang="en-US" sz="3500">
                <a:solidFill>
                  <a:srgbClr val="5778DB"/>
                </a:solidFill>
                <a:latin typeface="Avenir"/>
                <a:ea typeface="Avenir"/>
                <a:cs typeface="Avenir"/>
                <a:sym typeface="Avenir"/>
              </a:rPr>
              <a:t> set by the state based on the end of term in which the benefit is awarded.</a:t>
            </a:r>
          </a:p>
          <a:p>
            <a:pPr algn="just" marL="755753" indent="-377876" lvl="1">
              <a:lnSpc>
                <a:spcPts val="3850"/>
              </a:lnSpc>
              <a:buFont typeface="Arial"/>
              <a:buChar char="•"/>
            </a:pPr>
            <a:r>
              <a:rPr lang="en-US" sz="3500">
                <a:solidFill>
                  <a:srgbClr val="E47373"/>
                </a:solidFill>
                <a:latin typeface="Avenir"/>
                <a:ea typeface="Avenir"/>
                <a:cs typeface="Avenir"/>
                <a:sym typeface="Avenir"/>
              </a:rPr>
              <a:t>Submit a completed application packet for each semester you are requesting funds. Packet includes:</a:t>
            </a:r>
          </a:p>
          <a:p>
            <a:pPr algn="l" marL="755753" indent="-377876" lvl="1">
              <a:lnSpc>
                <a:spcPts val="3850"/>
              </a:lnSpc>
              <a:buAutoNum type="arabicPeriod" startAt="1"/>
            </a:pPr>
            <a:r>
              <a:rPr lang="en-US" b="true" sz="3500">
                <a:solidFill>
                  <a:srgbClr val="FF3131"/>
                </a:solidFill>
                <a:latin typeface="Avenir Bold"/>
                <a:ea typeface="Avenir Bold"/>
                <a:cs typeface="Avenir Bold"/>
                <a:sym typeface="Avenir Bold"/>
              </a:rPr>
              <a:t>Class schedule</a:t>
            </a:r>
            <a:r>
              <a:rPr lang="en-US" sz="3500">
                <a:solidFill>
                  <a:srgbClr val="5778DB"/>
                </a:solidFill>
                <a:latin typeface="Avenir"/>
                <a:ea typeface="Avenir"/>
                <a:cs typeface="Avenir"/>
                <a:sym typeface="Avenir"/>
              </a:rPr>
              <a:t> issued by the school</a:t>
            </a:r>
          </a:p>
          <a:p>
            <a:pPr algn="l" marL="755753" indent="-377876" lvl="1">
              <a:lnSpc>
                <a:spcPts val="3850"/>
              </a:lnSpc>
              <a:buAutoNum type="arabicPeriod" startAt="1"/>
            </a:pPr>
            <a:r>
              <a:rPr lang="en-US" b="true" sz="3500">
                <a:solidFill>
                  <a:srgbClr val="FF3131"/>
                </a:solidFill>
                <a:latin typeface="Avenir Bold"/>
                <a:ea typeface="Avenir Bold"/>
                <a:cs typeface="Avenir Bold"/>
                <a:sym typeface="Avenir Bold"/>
              </a:rPr>
              <a:t>Itemized tuition bill</a:t>
            </a:r>
            <a:r>
              <a:rPr lang="en-US" sz="3500">
                <a:solidFill>
                  <a:srgbClr val="5778DB"/>
                </a:solidFill>
                <a:latin typeface="Avenir"/>
                <a:ea typeface="Avenir"/>
                <a:cs typeface="Avenir"/>
                <a:sym typeface="Avenir"/>
              </a:rPr>
              <a:t> showing breakdown in tuition and fees </a:t>
            </a:r>
          </a:p>
          <a:p>
            <a:pPr algn="l" marL="755753" indent="-377876" lvl="1">
              <a:lnSpc>
                <a:spcPts val="3850"/>
              </a:lnSpc>
              <a:buAutoNum type="arabicPeriod" startAt="1"/>
            </a:pPr>
            <a:r>
              <a:rPr lang="en-US" b="true" sz="3500">
                <a:solidFill>
                  <a:srgbClr val="FF3131"/>
                </a:solidFill>
                <a:latin typeface="Avenir Bold"/>
                <a:ea typeface="Avenir Bold"/>
                <a:cs typeface="Avenir Bold"/>
                <a:sym typeface="Avenir Bold"/>
              </a:rPr>
              <a:t>Final grades</a:t>
            </a:r>
            <a:r>
              <a:rPr lang="en-US" sz="3500">
                <a:solidFill>
                  <a:srgbClr val="5778DB"/>
                </a:solidFill>
                <a:latin typeface="Avenir"/>
                <a:ea typeface="Avenir"/>
                <a:cs typeface="Avenir"/>
                <a:sym typeface="Avenir"/>
              </a:rPr>
              <a:t> for returning applicants only (must maintain a 2.0 GPA at the </a:t>
            </a:r>
            <a:r>
              <a:rPr lang="en-US" b="true" sz="3500">
                <a:solidFill>
                  <a:srgbClr val="FF3131"/>
                </a:solidFill>
                <a:latin typeface="Avenir Bold"/>
                <a:ea typeface="Avenir Bold"/>
                <a:cs typeface="Avenir Bold"/>
                <a:sym typeface="Avenir Bold"/>
              </a:rPr>
              <a:t>end of each term) </a:t>
            </a:r>
          </a:p>
        </p:txBody>
      </p:sp>
    </p:spTree>
  </p:cSld>
  <p:clrMapOvr>
    <a:masterClrMapping/>
  </p:clrMapOvr>
</p:sld>
</file>

<file path=ppt/slides/slide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13941952" y="-6272700"/>
            <a:ext cx="7549097" cy="8444400"/>
            <a:chOff x="0" y="0"/>
            <a:chExt cx="10065462" cy="11259200"/>
          </a:xfrm>
        </p:grpSpPr>
        <p:sp>
          <p:nvSpPr>
            <p:cNvPr name="AutoShape 3" id="3"/>
            <p:cNvSpPr/>
            <p:nvPr/>
          </p:nvSpPr>
          <p:spPr>
            <a:xfrm flipV="true">
              <a:off x="23020" y="10735"/>
              <a:ext cx="5240240" cy="11237731"/>
            </a:xfrm>
            <a:prstGeom prst="line">
              <a:avLst/>
            </a:prstGeom>
            <a:ln cap="flat" w="50800">
              <a:solidFill>
                <a:srgbClr val="5778DB"/>
              </a:solidFill>
              <a:prstDash val="solid"/>
              <a:headEnd type="none" len="sm" w="sm"/>
              <a:tailEnd type="none" len="sm" w="sm"/>
            </a:ln>
          </p:spPr>
        </p:sp>
        <p:sp>
          <p:nvSpPr>
            <p:cNvPr name="AutoShape 4" id="4"/>
            <p:cNvSpPr/>
            <p:nvPr/>
          </p:nvSpPr>
          <p:spPr>
            <a:xfrm flipV="true">
              <a:off x="554040" y="10735"/>
              <a:ext cx="5240240" cy="11237731"/>
            </a:xfrm>
            <a:prstGeom prst="line">
              <a:avLst/>
            </a:prstGeom>
            <a:ln cap="flat" w="50800">
              <a:solidFill>
                <a:srgbClr val="5778DB"/>
              </a:solidFill>
              <a:prstDash val="solid"/>
              <a:headEnd type="none" len="sm" w="sm"/>
              <a:tailEnd type="none" len="sm" w="sm"/>
            </a:ln>
          </p:spPr>
        </p:sp>
        <p:sp>
          <p:nvSpPr>
            <p:cNvPr name="AutoShape 5" id="5"/>
            <p:cNvSpPr/>
            <p:nvPr/>
          </p:nvSpPr>
          <p:spPr>
            <a:xfrm flipV="true">
              <a:off x="1085061" y="10735"/>
              <a:ext cx="5240240" cy="11237731"/>
            </a:xfrm>
            <a:prstGeom prst="line">
              <a:avLst/>
            </a:prstGeom>
            <a:ln cap="flat" w="50800">
              <a:solidFill>
                <a:srgbClr val="5778DB"/>
              </a:solidFill>
              <a:prstDash val="solid"/>
              <a:headEnd type="none" len="sm" w="sm"/>
              <a:tailEnd type="none" len="sm" w="sm"/>
            </a:ln>
          </p:spPr>
        </p:sp>
        <p:sp>
          <p:nvSpPr>
            <p:cNvPr name="AutoShape 6" id="6"/>
            <p:cNvSpPr/>
            <p:nvPr/>
          </p:nvSpPr>
          <p:spPr>
            <a:xfrm flipV="true">
              <a:off x="1616081" y="10735"/>
              <a:ext cx="5240240" cy="11237731"/>
            </a:xfrm>
            <a:prstGeom prst="line">
              <a:avLst/>
            </a:prstGeom>
            <a:ln cap="flat" w="50800">
              <a:solidFill>
                <a:srgbClr val="5778DB"/>
              </a:solidFill>
              <a:prstDash val="solid"/>
              <a:headEnd type="none" len="sm" w="sm"/>
              <a:tailEnd type="none" len="sm" w="sm"/>
            </a:ln>
          </p:spPr>
        </p:sp>
        <p:sp>
          <p:nvSpPr>
            <p:cNvPr name="AutoShape 7" id="7"/>
            <p:cNvSpPr/>
            <p:nvPr/>
          </p:nvSpPr>
          <p:spPr>
            <a:xfrm flipV="true">
              <a:off x="2147101" y="10735"/>
              <a:ext cx="5240240" cy="11237731"/>
            </a:xfrm>
            <a:prstGeom prst="line">
              <a:avLst/>
            </a:prstGeom>
            <a:ln cap="flat" w="50800">
              <a:solidFill>
                <a:srgbClr val="5778DB"/>
              </a:solidFill>
              <a:prstDash val="solid"/>
              <a:headEnd type="none" len="sm" w="sm"/>
              <a:tailEnd type="none" len="sm" w="sm"/>
            </a:ln>
          </p:spPr>
        </p:sp>
        <p:sp>
          <p:nvSpPr>
            <p:cNvPr name="AutoShape 8" id="8"/>
            <p:cNvSpPr/>
            <p:nvPr/>
          </p:nvSpPr>
          <p:spPr>
            <a:xfrm flipV="true">
              <a:off x="2678121" y="10735"/>
              <a:ext cx="5240240" cy="11237731"/>
            </a:xfrm>
            <a:prstGeom prst="line">
              <a:avLst/>
            </a:prstGeom>
            <a:ln cap="flat" w="50800">
              <a:solidFill>
                <a:srgbClr val="5778DB"/>
              </a:solidFill>
              <a:prstDash val="solid"/>
              <a:headEnd type="none" len="sm" w="sm"/>
              <a:tailEnd type="none" len="sm" w="sm"/>
            </a:ln>
          </p:spPr>
        </p:sp>
        <p:sp>
          <p:nvSpPr>
            <p:cNvPr name="AutoShape 9" id="9"/>
            <p:cNvSpPr/>
            <p:nvPr/>
          </p:nvSpPr>
          <p:spPr>
            <a:xfrm flipV="true">
              <a:off x="3209142" y="10735"/>
              <a:ext cx="5240240" cy="11237731"/>
            </a:xfrm>
            <a:prstGeom prst="line">
              <a:avLst/>
            </a:prstGeom>
            <a:ln cap="flat" w="50800">
              <a:solidFill>
                <a:srgbClr val="5778DB"/>
              </a:solidFill>
              <a:prstDash val="solid"/>
              <a:headEnd type="none" len="sm" w="sm"/>
              <a:tailEnd type="none" len="sm" w="sm"/>
            </a:ln>
          </p:spPr>
        </p:sp>
        <p:sp>
          <p:nvSpPr>
            <p:cNvPr name="AutoShape 10" id="10"/>
            <p:cNvSpPr/>
            <p:nvPr/>
          </p:nvSpPr>
          <p:spPr>
            <a:xfrm flipV="true">
              <a:off x="3740162" y="10735"/>
              <a:ext cx="5240240" cy="11237731"/>
            </a:xfrm>
            <a:prstGeom prst="line">
              <a:avLst/>
            </a:prstGeom>
            <a:ln cap="flat" w="50800">
              <a:solidFill>
                <a:srgbClr val="5778DB"/>
              </a:solidFill>
              <a:prstDash val="solid"/>
              <a:headEnd type="none" len="sm" w="sm"/>
              <a:tailEnd type="none" len="sm" w="sm"/>
            </a:ln>
          </p:spPr>
        </p:sp>
        <p:sp>
          <p:nvSpPr>
            <p:cNvPr name="AutoShape 11" id="11"/>
            <p:cNvSpPr/>
            <p:nvPr/>
          </p:nvSpPr>
          <p:spPr>
            <a:xfrm flipV="true">
              <a:off x="4271182" y="10735"/>
              <a:ext cx="5240240" cy="11237731"/>
            </a:xfrm>
            <a:prstGeom prst="line">
              <a:avLst/>
            </a:prstGeom>
            <a:ln cap="flat" w="50800">
              <a:solidFill>
                <a:srgbClr val="5778DB"/>
              </a:solidFill>
              <a:prstDash val="solid"/>
              <a:headEnd type="none" len="sm" w="sm"/>
              <a:tailEnd type="none" len="sm" w="sm"/>
            </a:ln>
          </p:spPr>
        </p:sp>
        <p:sp>
          <p:nvSpPr>
            <p:cNvPr name="AutoShape 12" id="12"/>
            <p:cNvSpPr/>
            <p:nvPr/>
          </p:nvSpPr>
          <p:spPr>
            <a:xfrm flipV="true">
              <a:off x="4802202" y="10735"/>
              <a:ext cx="5240240" cy="11237731"/>
            </a:xfrm>
            <a:prstGeom prst="line">
              <a:avLst/>
            </a:prstGeom>
            <a:ln cap="flat" w="50800">
              <a:solidFill>
                <a:srgbClr val="5778DB"/>
              </a:solidFill>
              <a:prstDash val="solid"/>
              <a:headEnd type="none" len="sm" w="sm"/>
              <a:tailEnd type="none" len="sm" w="sm"/>
            </a:ln>
          </p:spPr>
        </p:sp>
      </p:grpSp>
      <p:sp>
        <p:nvSpPr>
          <p:cNvPr name="TextBox 13" id="13"/>
          <p:cNvSpPr txBox="true"/>
          <p:nvPr/>
        </p:nvSpPr>
        <p:spPr>
          <a:xfrm rot="0">
            <a:off x="2075981" y="952500"/>
            <a:ext cx="14136038" cy="1219200"/>
          </a:xfrm>
          <a:prstGeom prst="rect">
            <a:avLst/>
          </a:prstGeom>
        </p:spPr>
        <p:txBody>
          <a:bodyPr anchor="t" rtlCol="false" tIns="0" lIns="0" bIns="0" rIns="0">
            <a:spAutoFit/>
          </a:bodyPr>
          <a:lstStyle/>
          <a:p>
            <a:pPr algn="ctr">
              <a:lnSpc>
                <a:spcPts val="8250"/>
              </a:lnSpc>
            </a:pPr>
            <a:r>
              <a:rPr lang="en-US" b="true" sz="7500">
                <a:solidFill>
                  <a:srgbClr val="FF8B8A"/>
                </a:solidFill>
                <a:latin typeface="Avenir Bold"/>
                <a:ea typeface="Avenir Bold"/>
                <a:cs typeface="Avenir Bold"/>
                <a:sym typeface="Avenir Bold"/>
              </a:rPr>
              <a:t>WHAT DOES NCTAP COVER?</a:t>
            </a:r>
          </a:p>
        </p:txBody>
      </p:sp>
      <p:sp>
        <p:nvSpPr>
          <p:cNvPr name="TextBox 14" id="14"/>
          <p:cNvSpPr txBox="true"/>
          <p:nvPr/>
        </p:nvSpPr>
        <p:spPr>
          <a:xfrm rot="0">
            <a:off x="5780778" y="2244934"/>
            <a:ext cx="6726444" cy="733431"/>
          </a:xfrm>
          <a:prstGeom prst="rect">
            <a:avLst/>
          </a:prstGeom>
        </p:spPr>
        <p:txBody>
          <a:bodyPr anchor="t" rtlCol="false" tIns="0" lIns="0" bIns="0" rIns="0">
            <a:spAutoFit/>
          </a:bodyPr>
          <a:lstStyle/>
          <a:p>
            <a:pPr algn="ctr">
              <a:lnSpc>
                <a:spcPts val="4950"/>
              </a:lnSpc>
            </a:pPr>
            <a:r>
              <a:rPr lang="en-US" b="true" sz="4500">
                <a:solidFill>
                  <a:srgbClr val="5778DB"/>
                </a:solidFill>
                <a:latin typeface="Avenir Bold"/>
                <a:ea typeface="Avenir Bold"/>
                <a:cs typeface="Avenir Bold"/>
                <a:sym typeface="Avenir Bold"/>
              </a:rPr>
              <a:t>100% Tuition and Fees</a:t>
            </a:r>
          </a:p>
        </p:txBody>
      </p:sp>
      <p:sp>
        <p:nvSpPr>
          <p:cNvPr name="TextBox 15" id="15"/>
          <p:cNvSpPr txBox="true"/>
          <p:nvPr/>
        </p:nvSpPr>
        <p:spPr>
          <a:xfrm rot="0">
            <a:off x="1392830" y="3600224"/>
            <a:ext cx="8092745" cy="733431"/>
          </a:xfrm>
          <a:prstGeom prst="rect">
            <a:avLst/>
          </a:prstGeom>
        </p:spPr>
        <p:txBody>
          <a:bodyPr anchor="t" rtlCol="false" tIns="0" lIns="0" bIns="0" rIns="0">
            <a:spAutoFit/>
          </a:bodyPr>
          <a:lstStyle/>
          <a:p>
            <a:pPr algn="ctr">
              <a:lnSpc>
                <a:spcPts val="4950"/>
              </a:lnSpc>
            </a:pPr>
            <a:r>
              <a:rPr lang="en-US" b="true" sz="4500">
                <a:solidFill>
                  <a:srgbClr val="5778DB"/>
                </a:solidFill>
                <a:latin typeface="Avenir Bold"/>
                <a:ea typeface="Avenir Bold"/>
                <a:cs typeface="Avenir Bold"/>
                <a:sym typeface="Avenir Bold"/>
              </a:rPr>
              <a:t>All NC Community Colleges</a:t>
            </a:r>
          </a:p>
        </p:txBody>
      </p:sp>
      <p:sp>
        <p:nvSpPr>
          <p:cNvPr name="TextBox 16" id="16"/>
          <p:cNvSpPr txBox="true"/>
          <p:nvPr/>
        </p:nvSpPr>
        <p:spPr>
          <a:xfrm rot="0">
            <a:off x="1219538" y="5729172"/>
            <a:ext cx="15848924" cy="1362081"/>
          </a:xfrm>
          <a:prstGeom prst="rect">
            <a:avLst/>
          </a:prstGeom>
        </p:spPr>
        <p:txBody>
          <a:bodyPr anchor="t" rtlCol="false" tIns="0" lIns="0" bIns="0" rIns="0">
            <a:spAutoFit/>
          </a:bodyPr>
          <a:lstStyle/>
          <a:p>
            <a:pPr algn="ctr">
              <a:lnSpc>
                <a:spcPts val="4950"/>
              </a:lnSpc>
            </a:pPr>
            <a:r>
              <a:rPr lang="en-US" b="true" sz="4500">
                <a:solidFill>
                  <a:srgbClr val="5778DB"/>
                </a:solidFill>
                <a:latin typeface="Avenir Bold"/>
                <a:ea typeface="Avenir Bold"/>
                <a:cs typeface="Avenir Bold"/>
                <a:sym typeface="Avenir Bold"/>
              </a:rPr>
              <a:t>Only 100% Tuition for for every other Public, Private, Flight, and MISC. school </a:t>
            </a:r>
            <a:r>
              <a:rPr lang="en-US" b="true" sz="4500">
                <a:solidFill>
                  <a:srgbClr val="FF3131"/>
                </a:solidFill>
                <a:latin typeface="Avenir Bold"/>
                <a:ea typeface="Avenir Bold"/>
                <a:cs typeface="Avenir Bold"/>
                <a:sym typeface="Avenir Bold"/>
              </a:rPr>
              <a:t>(not to exceed cap limit)</a:t>
            </a:r>
          </a:p>
        </p:txBody>
      </p:sp>
      <p:sp>
        <p:nvSpPr>
          <p:cNvPr name="TextBox 17" id="17"/>
          <p:cNvSpPr txBox="true"/>
          <p:nvPr/>
        </p:nvSpPr>
        <p:spPr>
          <a:xfrm rot="0">
            <a:off x="9485575" y="3600224"/>
            <a:ext cx="6726444" cy="733431"/>
          </a:xfrm>
          <a:prstGeom prst="rect">
            <a:avLst/>
          </a:prstGeom>
        </p:spPr>
        <p:txBody>
          <a:bodyPr anchor="t" rtlCol="false" tIns="0" lIns="0" bIns="0" rIns="0">
            <a:spAutoFit/>
          </a:bodyPr>
          <a:lstStyle/>
          <a:p>
            <a:pPr algn="ctr">
              <a:lnSpc>
                <a:spcPts val="4950"/>
              </a:lnSpc>
            </a:pPr>
            <a:r>
              <a:rPr lang="en-US" b="true" sz="4500">
                <a:solidFill>
                  <a:srgbClr val="5778DB"/>
                </a:solidFill>
                <a:latin typeface="Avenir Bold"/>
                <a:ea typeface="Avenir Bold"/>
                <a:cs typeface="Avenir Bold"/>
                <a:sym typeface="Avenir Bold"/>
              </a:rPr>
              <a:t>4 Promise schools</a:t>
            </a:r>
          </a:p>
        </p:txBody>
      </p:sp>
      <p:sp>
        <p:nvSpPr>
          <p:cNvPr name="AutoShape 18" id="18"/>
          <p:cNvSpPr/>
          <p:nvPr/>
        </p:nvSpPr>
        <p:spPr>
          <a:xfrm>
            <a:off x="5420153" y="3175920"/>
            <a:ext cx="7447694" cy="0"/>
          </a:xfrm>
          <a:prstGeom prst="line">
            <a:avLst/>
          </a:prstGeom>
          <a:ln cap="flat" w="38100">
            <a:solidFill>
              <a:srgbClr val="5778DB"/>
            </a:solidFill>
            <a:prstDash val="solid"/>
            <a:headEnd type="none" len="sm" w="sm"/>
            <a:tailEnd type="none" len="sm" w="sm"/>
          </a:ln>
        </p:spPr>
      </p:sp>
      <p:sp>
        <p:nvSpPr>
          <p:cNvPr name="AutoShape 19" id="19"/>
          <p:cNvSpPr/>
          <p:nvPr/>
        </p:nvSpPr>
        <p:spPr>
          <a:xfrm flipV="true">
            <a:off x="5439203" y="3175920"/>
            <a:ext cx="0" cy="433829"/>
          </a:xfrm>
          <a:prstGeom prst="line">
            <a:avLst/>
          </a:prstGeom>
          <a:ln cap="flat" w="38100">
            <a:solidFill>
              <a:srgbClr val="5778DB"/>
            </a:solidFill>
            <a:prstDash val="solid"/>
            <a:headEnd type="none" len="sm" w="sm"/>
            <a:tailEnd type="none" len="sm" w="sm"/>
          </a:ln>
        </p:spPr>
      </p:sp>
      <p:sp>
        <p:nvSpPr>
          <p:cNvPr name="AutoShape 20" id="20"/>
          <p:cNvSpPr/>
          <p:nvPr/>
        </p:nvSpPr>
        <p:spPr>
          <a:xfrm flipV="true">
            <a:off x="12848797" y="3175920"/>
            <a:ext cx="0" cy="433829"/>
          </a:xfrm>
          <a:prstGeom prst="line">
            <a:avLst/>
          </a:prstGeom>
          <a:ln cap="flat" w="38100">
            <a:solidFill>
              <a:srgbClr val="5778DB"/>
            </a:solidFill>
            <a:prstDash val="solid"/>
            <a:headEnd type="none" len="sm" w="sm"/>
            <a:tailEnd type="none" len="sm" w="sm"/>
          </a:ln>
        </p:spPr>
      </p:sp>
      <p:sp>
        <p:nvSpPr>
          <p:cNvPr name="TextBox 21" id="21"/>
          <p:cNvSpPr txBox="true"/>
          <p:nvPr/>
        </p:nvSpPr>
        <p:spPr>
          <a:xfrm rot="0">
            <a:off x="10087581" y="4305079"/>
            <a:ext cx="5522433" cy="1158875"/>
          </a:xfrm>
          <a:prstGeom prst="rect">
            <a:avLst/>
          </a:prstGeom>
        </p:spPr>
        <p:txBody>
          <a:bodyPr anchor="t" rtlCol="false" tIns="0" lIns="0" bIns="0" rIns="0">
            <a:spAutoFit/>
          </a:bodyPr>
          <a:lstStyle/>
          <a:p>
            <a:pPr algn="ctr">
              <a:lnSpc>
                <a:spcPts val="2200"/>
              </a:lnSpc>
            </a:pPr>
            <a:r>
              <a:rPr lang="en-US" sz="2000">
                <a:solidFill>
                  <a:srgbClr val="5778DB"/>
                </a:solidFill>
                <a:latin typeface="Avenir"/>
                <a:ea typeface="Avenir"/>
                <a:cs typeface="Avenir"/>
                <a:sym typeface="Avenir"/>
              </a:rPr>
              <a:t>Elizabeth City State University</a:t>
            </a:r>
          </a:p>
          <a:p>
            <a:pPr algn="ctr">
              <a:lnSpc>
                <a:spcPts val="2200"/>
              </a:lnSpc>
            </a:pPr>
            <a:r>
              <a:rPr lang="en-US" sz="2000">
                <a:solidFill>
                  <a:srgbClr val="5778DB"/>
                </a:solidFill>
                <a:latin typeface="Avenir"/>
                <a:ea typeface="Avenir"/>
                <a:cs typeface="Avenir"/>
                <a:sym typeface="Avenir"/>
              </a:rPr>
              <a:t>Fayetteville State University </a:t>
            </a:r>
          </a:p>
          <a:p>
            <a:pPr algn="ctr">
              <a:lnSpc>
                <a:spcPts val="2200"/>
              </a:lnSpc>
            </a:pPr>
            <a:r>
              <a:rPr lang="en-US" sz="2000">
                <a:solidFill>
                  <a:srgbClr val="5778DB"/>
                </a:solidFill>
                <a:latin typeface="Avenir"/>
                <a:ea typeface="Avenir"/>
                <a:cs typeface="Avenir"/>
                <a:sym typeface="Avenir"/>
              </a:rPr>
              <a:t>University of North Carolina at Pembroke </a:t>
            </a:r>
          </a:p>
          <a:p>
            <a:pPr algn="ctr">
              <a:lnSpc>
                <a:spcPts val="2200"/>
              </a:lnSpc>
            </a:pPr>
            <a:r>
              <a:rPr lang="en-US" sz="2000">
                <a:solidFill>
                  <a:srgbClr val="5778DB"/>
                </a:solidFill>
                <a:latin typeface="Avenir"/>
                <a:ea typeface="Avenir"/>
                <a:cs typeface="Avenir"/>
                <a:sym typeface="Avenir"/>
              </a:rPr>
              <a:t>Western Carolina University </a:t>
            </a:r>
          </a:p>
        </p:txBody>
      </p:sp>
      <p:sp>
        <p:nvSpPr>
          <p:cNvPr name="TextBox 22" id="22"/>
          <p:cNvSpPr txBox="true"/>
          <p:nvPr/>
        </p:nvSpPr>
        <p:spPr>
          <a:xfrm rot="0">
            <a:off x="2417556" y="7186502"/>
            <a:ext cx="14136038" cy="1833262"/>
          </a:xfrm>
          <a:prstGeom prst="rect">
            <a:avLst/>
          </a:prstGeom>
        </p:spPr>
        <p:txBody>
          <a:bodyPr anchor="t" rtlCol="false" tIns="0" lIns="0" bIns="0" rIns="0">
            <a:spAutoFit/>
          </a:bodyPr>
          <a:lstStyle/>
          <a:p>
            <a:pPr algn="ctr" marL="535041" indent="-267520" lvl="1">
              <a:lnSpc>
                <a:spcPts val="2726"/>
              </a:lnSpc>
              <a:buFont typeface="Arial"/>
              <a:buChar char="•"/>
            </a:pPr>
            <a:r>
              <a:rPr lang="en-US" sz="2478">
                <a:solidFill>
                  <a:srgbClr val="5778DB"/>
                </a:solidFill>
                <a:latin typeface="Avenir"/>
                <a:ea typeface="Avenir"/>
                <a:cs typeface="Avenir"/>
                <a:sym typeface="Avenir"/>
              </a:rPr>
              <a:t>If student is receiving </a:t>
            </a:r>
            <a:r>
              <a:rPr lang="en-US" sz="2478">
                <a:solidFill>
                  <a:srgbClr val="FF3131"/>
                </a:solidFill>
                <a:latin typeface="Avenir"/>
                <a:ea typeface="Avenir"/>
                <a:cs typeface="Avenir"/>
                <a:sym typeface="Avenir"/>
              </a:rPr>
              <a:t>FTA at 100%</a:t>
            </a:r>
            <a:r>
              <a:rPr lang="en-US" sz="2478">
                <a:solidFill>
                  <a:srgbClr val="5778DB"/>
                </a:solidFill>
                <a:latin typeface="Avenir"/>
                <a:ea typeface="Avenir"/>
                <a:cs typeface="Avenir"/>
                <a:sym typeface="Avenir"/>
              </a:rPr>
              <a:t> then they are </a:t>
            </a:r>
            <a:r>
              <a:rPr lang="en-US" sz="2478">
                <a:solidFill>
                  <a:srgbClr val="FF3131"/>
                </a:solidFill>
                <a:latin typeface="Avenir"/>
                <a:ea typeface="Avenir"/>
                <a:cs typeface="Avenir"/>
                <a:sym typeface="Avenir"/>
              </a:rPr>
              <a:t>eligible for fees only</a:t>
            </a:r>
            <a:r>
              <a:rPr lang="en-US" sz="2478">
                <a:solidFill>
                  <a:srgbClr val="5778DB"/>
                </a:solidFill>
                <a:latin typeface="Avenir"/>
                <a:ea typeface="Avenir"/>
                <a:cs typeface="Avenir"/>
                <a:sym typeface="Avenir"/>
              </a:rPr>
              <a:t>.</a:t>
            </a:r>
          </a:p>
          <a:p>
            <a:pPr algn="ctr" marL="535041" indent="-267520" lvl="1">
              <a:lnSpc>
                <a:spcPts val="2726"/>
              </a:lnSpc>
              <a:buFont typeface="Arial"/>
              <a:buChar char="•"/>
            </a:pPr>
            <a:r>
              <a:rPr lang="en-US" sz="2478">
                <a:solidFill>
                  <a:srgbClr val="5778DB"/>
                </a:solidFill>
                <a:latin typeface="Avenir"/>
                <a:ea typeface="Avenir"/>
                <a:cs typeface="Avenir"/>
                <a:sym typeface="Avenir"/>
              </a:rPr>
              <a:t>If student is receiving CH33 or FTA and tuition is not 100% covered, then NCTAP will cover the remaining tuition plus the additional amount for fees. </a:t>
            </a:r>
          </a:p>
          <a:p>
            <a:pPr algn="ctr" marL="588218" indent="-294109" lvl="1">
              <a:lnSpc>
                <a:spcPts val="2996"/>
              </a:lnSpc>
              <a:buFont typeface="Arial"/>
              <a:buChar char="•"/>
            </a:pPr>
            <a:r>
              <a:rPr lang="en-US" sz="2724">
                <a:solidFill>
                  <a:srgbClr val="5778DB"/>
                </a:solidFill>
                <a:latin typeface="Avenir"/>
                <a:ea typeface="Avenir"/>
                <a:cs typeface="Avenir"/>
                <a:sym typeface="Avenir"/>
              </a:rPr>
              <a:t>The cap limit of NCTAP is $3240 (Undergraduate/Flight Schools) and $3360 (Graduate)</a:t>
            </a:r>
          </a:p>
          <a:p>
            <a:pPr algn="ctr">
              <a:lnSpc>
                <a:spcPts val="2996"/>
              </a:lnSpc>
            </a:pPr>
            <a:r>
              <a:rPr lang="en-US" b="true" sz="2724">
                <a:solidFill>
                  <a:srgbClr val="FF3131"/>
                </a:solidFill>
                <a:latin typeface="Avenir Bold"/>
                <a:ea typeface="Avenir Bold"/>
                <a:cs typeface="Avenir Bold"/>
                <a:sym typeface="Avenir Bold"/>
              </a:rPr>
              <a:t>** Fees will be determined based on application number and budget</a:t>
            </a:r>
          </a:p>
        </p:txBody>
      </p:sp>
      <p:grpSp>
        <p:nvGrpSpPr>
          <p:cNvPr name="Group 23" id="23"/>
          <p:cNvGrpSpPr/>
          <p:nvPr/>
        </p:nvGrpSpPr>
        <p:grpSpPr>
          <a:xfrm rot="0">
            <a:off x="-3393548" y="9258300"/>
            <a:ext cx="7549097" cy="8444400"/>
            <a:chOff x="0" y="0"/>
            <a:chExt cx="10065462" cy="11259200"/>
          </a:xfrm>
        </p:grpSpPr>
        <p:sp>
          <p:nvSpPr>
            <p:cNvPr name="AutoShape 24" id="24"/>
            <p:cNvSpPr/>
            <p:nvPr/>
          </p:nvSpPr>
          <p:spPr>
            <a:xfrm flipV="true">
              <a:off x="23020" y="10735"/>
              <a:ext cx="5240240" cy="11237731"/>
            </a:xfrm>
            <a:prstGeom prst="line">
              <a:avLst/>
            </a:prstGeom>
            <a:ln cap="flat" w="50800">
              <a:solidFill>
                <a:srgbClr val="5778DB"/>
              </a:solidFill>
              <a:prstDash val="solid"/>
              <a:headEnd type="none" len="sm" w="sm"/>
              <a:tailEnd type="none" len="sm" w="sm"/>
            </a:ln>
          </p:spPr>
        </p:sp>
        <p:sp>
          <p:nvSpPr>
            <p:cNvPr name="AutoShape 25" id="25"/>
            <p:cNvSpPr/>
            <p:nvPr/>
          </p:nvSpPr>
          <p:spPr>
            <a:xfrm flipV="true">
              <a:off x="554040" y="10735"/>
              <a:ext cx="5240240" cy="11237731"/>
            </a:xfrm>
            <a:prstGeom prst="line">
              <a:avLst/>
            </a:prstGeom>
            <a:ln cap="flat" w="50800">
              <a:solidFill>
                <a:srgbClr val="5778DB"/>
              </a:solidFill>
              <a:prstDash val="solid"/>
              <a:headEnd type="none" len="sm" w="sm"/>
              <a:tailEnd type="none" len="sm" w="sm"/>
            </a:ln>
          </p:spPr>
        </p:sp>
        <p:sp>
          <p:nvSpPr>
            <p:cNvPr name="AutoShape 26" id="26"/>
            <p:cNvSpPr/>
            <p:nvPr/>
          </p:nvSpPr>
          <p:spPr>
            <a:xfrm flipV="true">
              <a:off x="1085061" y="10735"/>
              <a:ext cx="5240240" cy="11237731"/>
            </a:xfrm>
            <a:prstGeom prst="line">
              <a:avLst/>
            </a:prstGeom>
            <a:ln cap="flat" w="50800">
              <a:solidFill>
                <a:srgbClr val="5778DB"/>
              </a:solidFill>
              <a:prstDash val="solid"/>
              <a:headEnd type="none" len="sm" w="sm"/>
              <a:tailEnd type="none" len="sm" w="sm"/>
            </a:ln>
          </p:spPr>
        </p:sp>
        <p:sp>
          <p:nvSpPr>
            <p:cNvPr name="AutoShape 27" id="27"/>
            <p:cNvSpPr/>
            <p:nvPr/>
          </p:nvSpPr>
          <p:spPr>
            <a:xfrm flipV="true">
              <a:off x="1616081" y="10735"/>
              <a:ext cx="5240240" cy="11237731"/>
            </a:xfrm>
            <a:prstGeom prst="line">
              <a:avLst/>
            </a:prstGeom>
            <a:ln cap="flat" w="50800">
              <a:solidFill>
                <a:srgbClr val="5778DB"/>
              </a:solidFill>
              <a:prstDash val="solid"/>
              <a:headEnd type="none" len="sm" w="sm"/>
              <a:tailEnd type="none" len="sm" w="sm"/>
            </a:ln>
          </p:spPr>
        </p:sp>
        <p:sp>
          <p:nvSpPr>
            <p:cNvPr name="AutoShape 28" id="28"/>
            <p:cNvSpPr/>
            <p:nvPr/>
          </p:nvSpPr>
          <p:spPr>
            <a:xfrm flipV="true">
              <a:off x="2147101" y="10735"/>
              <a:ext cx="5240240" cy="11237731"/>
            </a:xfrm>
            <a:prstGeom prst="line">
              <a:avLst/>
            </a:prstGeom>
            <a:ln cap="flat" w="50800">
              <a:solidFill>
                <a:srgbClr val="5778DB"/>
              </a:solidFill>
              <a:prstDash val="solid"/>
              <a:headEnd type="none" len="sm" w="sm"/>
              <a:tailEnd type="none" len="sm" w="sm"/>
            </a:ln>
          </p:spPr>
        </p:sp>
        <p:sp>
          <p:nvSpPr>
            <p:cNvPr name="AutoShape 29" id="29"/>
            <p:cNvSpPr/>
            <p:nvPr/>
          </p:nvSpPr>
          <p:spPr>
            <a:xfrm flipV="true">
              <a:off x="2678121" y="10735"/>
              <a:ext cx="5240240" cy="11237731"/>
            </a:xfrm>
            <a:prstGeom prst="line">
              <a:avLst/>
            </a:prstGeom>
            <a:ln cap="flat" w="50800">
              <a:solidFill>
                <a:srgbClr val="5778DB"/>
              </a:solidFill>
              <a:prstDash val="solid"/>
              <a:headEnd type="none" len="sm" w="sm"/>
              <a:tailEnd type="none" len="sm" w="sm"/>
            </a:ln>
          </p:spPr>
        </p:sp>
        <p:sp>
          <p:nvSpPr>
            <p:cNvPr name="AutoShape 30" id="30"/>
            <p:cNvSpPr/>
            <p:nvPr/>
          </p:nvSpPr>
          <p:spPr>
            <a:xfrm flipV="true">
              <a:off x="3209142" y="10735"/>
              <a:ext cx="5240240" cy="11237731"/>
            </a:xfrm>
            <a:prstGeom prst="line">
              <a:avLst/>
            </a:prstGeom>
            <a:ln cap="flat" w="50800">
              <a:solidFill>
                <a:srgbClr val="5778DB"/>
              </a:solidFill>
              <a:prstDash val="solid"/>
              <a:headEnd type="none" len="sm" w="sm"/>
              <a:tailEnd type="none" len="sm" w="sm"/>
            </a:ln>
          </p:spPr>
        </p:sp>
        <p:sp>
          <p:nvSpPr>
            <p:cNvPr name="AutoShape 31" id="31"/>
            <p:cNvSpPr/>
            <p:nvPr/>
          </p:nvSpPr>
          <p:spPr>
            <a:xfrm flipV="true">
              <a:off x="3740162" y="10735"/>
              <a:ext cx="5240240" cy="11237731"/>
            </a:xfrm>
            <a:prstGeom prst="line">
              <a:avLst/>
            </a:prstGeom>
            <a:ln cap="flat" w="50800">
              <a:solidFill>
                <a:srgbClr val="5778DB"/>
              </a:solidFill>
              <a:prstDash val="solid"/>
              <a:headEnd type="none" len="sm" w="sm"/>
              <a:tailEnd type="none" len="sm" w="sm"/>
            </a:ln>
          </p:spPr>
        </p:sp>
        <p:sp>
          <p:nvSpPr>
            <p:cNvPr name="AutoShape 32" id="32"/>
            <p:cNvSpPr/>
            <p:nvPr/>
          </p:nvSpPr>
          <p:spPr>
            <a:xfrm flipV="true">
              <a:off x="4271182" y="10735"/>
              <a:ext cx="5240240" cy="11237731"/>
            </a:xfrm>
            <a:prstGeom prst="line">
              <a:avLst/>
            </a:prstGeom>
            <a:ln cap="flat" w="50800">
              <a:solidFill>
                <a:srgbClr val="5778DB"/>
              </a:solidFill>
              <a:prstDash val="solid"/>
              <a:headEnd type="none" len="sm" w="sm"/>
              <a:tailEnd type="none" len="sm" w="sm"/>
            </a:ln>
          </p:spPr>
        </p:sp>
        <p:sp>
          <p:nvSpPr>
            <p:cNvPr name="AutoShape 33" id="33"/>
            <p:cNvSpPr/>
            <p:nvPr/>
          </p:nvSpPr>
          <p:spPr>
            <a:xfrm flipV="true">
              <a:off x="4802202" y="10735"/>
              <a:ext cx="5240240" cy="11237731"/>
            </a:xfrm>
            <a:prstGeom prst="line">
              <a:avLst/>
            </a:prstGeom>
            <a:ln cap="flat" w="50800">
              <a:solidFill>
                <a:srgbClr val="5778DB"/>
              </a:solidFill>
              <a:prstDash val="solid"/>
              <a:headEnd type="none" len="sm" w="sm"/>
              <a:tailEnd type="none" len="sm" w="sm"/>
            </a:ln>
          </p:spPr>
        </p:sp>
      </p:gr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28700" y="1028700"/>
            <a:ext cx="16230600" cy="8229600"/>
            <a:chOff x="0" y="0"/>
            <a:chExt cx="4274726" cy="2167467"/>
          </a:xfrm>
        </p:grpSpPr>
        <p:sp>
          <p:nvSpPr>
            <p:cNvPr name="Freeform 3" id="3"/>
            <p:cNvSpPr/>
            <p:nvPr/>
          </p:nvSpPr>
          <p:spPr>
            <a:xfrm flipH="false" flipV="false" rot="0">
              <a:off x="0" y="0"/>
              <a:ext cx="4274726" cy="2167467"/>
            </a:xfrm>
            <a:custGeom>
              <a:avLst/>
              <a:gdLst/>
              <a:ahLst/>
              <a:cxnLst/>
              <a:rect r="r" b="b" t="t" l="l"/>
              <a:pathLst>
                <a:path h="2167467" w="4274726">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385FBF"/>
            </a:solidFill>
          </p:spPr>
        </p:sp>
        <p:sp>
          <p:nvSpPr>
            <p:cNvPr name="TextBox 4" id="4"/>
            <p:cNvSpPr txBox="true"/>
            <p:nvPr/>
          </p:nvSpPr>
          <p:spPr>
            <a:xfrm>
              <a:off x="0" y="-38100"/>
              <a:ext cx="4274726" cy="2205567"/>
            </a:xfrm>
            <a:prstGeom prst="rect">
              <a:avLst/>
            </a:prstGeom>
          </p:spPr>
          <p:txBody>
            <a:bodyPr anchor="ctr" rtlCol="false" tIns="50800" lIns="50800" bIns="50800" rIns="50800"/>
            <a:lstStyle/>
            <a:p>
              <a:pPr algn="ctr">
                <a:lnSpc>
                  <a:spcPts val="2659"/>
                </a:lnSpc>
                <a:spcBef>
                  <a:spcPct val="0"/>
                </a:spcBef>
              </a:pPr>
            </a:p>
          </p:txBody>
        </p:sp>
      </p:grpSp>
      <p:sp>
        <p:nvSpPr>
          <p:cNvPr name="Freeform 5" id="5"/>
          <p:cNvSpPr/>
          <p:nvPr/>
        </p:nvSpPr>
        <p:spPr>
          <a:xfrm flipH="false" flipV="false" rot="0">
            <a:off x="5893678" y="8135576"/>
            <a:ext cx="4102978" cy="2245448"/>
          </a:xfrm>
          <a:custGeom>
            <a:avLst/>
            <a:gdLst/>
            <a:ahLst/>
            <a:cxnLst/>
            <a:rect r="r" b="b" t="t" l="l"/>
            <a:pathLst>
              <a:path h="2245448" w="410297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028700" y="8135576"/>
            <a:ext cx="4102978" cy="3133183"/>
          </a:xfrm>
          <a:custGeom>
            <a:avLst/>
            <a:gdLst/>
            <a:ahLst/>
            <a:cxnLst/>
            <a:rect r="r" b="b" t="t" l="l"/>
            <a:pathLst>
              <a:path h="3133183" w="4102978">
                <a:moveTo>
                  <a:pt x="0" y="0"/>
                </a:moveTo>
                <a:lnTo>
                  <a:pt x="4102978" y="0"/>
                </a:lnTo>
                <a:lnTo>
                  <a:pt x="4102978" y="3133183"/>
                </a:lnTo>
                <a:lnTo>
                  <a:pt x="0" y="313318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7" id="7"/>
          <p:cNvSpPr txBox="true"/>
          <p:nvPr/>
        </p:nvSpPr>
        <p:spPr>
          <a:xfrm rot="0">
            <a:off x="5698250" y="3448050"/>
            <a:ext cx="8596811" cy="3314700"/>
          </a:xfrm>
          <a:prstGeom prst="rect">
            <a:avLst/>
          </a:prstGeom>
        </p:spPr>
        <p:txBody>
          <a:bodyPr anchor="t" rtlCol="false" tIns="0" lIns="0" bIns="0" rIns="0">
            <a:spAutoFit/>
          </a:bodyPr>
          <a:lstStyle/>
          <a:p>
            <a:pPr algn="r">
              <a:lnSpc>
                <a:spcPts val="8250"/>
              </a:lnSpc>
            </a:pPr>
            <a:r>
              <a:rPr lang="en-US" b="true" sz="7500">
                <a:solidFill>
                  <a:srgbClr val="FFFFFF"/>
                </a:solidFill>
                <a:latin typeface="Avenir Bold"/>
                <a:ea typeface="Avenir Bold"/>
                <a:cs typeface="Avenir Bold"/>
                <a:sym typeface="Avenir Bold"/>
              </a:rPr>
              <a:t>RESPONSIBILITIES OF STUDENT VS. VENDOR</a:t>
            </a:r>
          </a:p>
        </p:txBody>
      </p:sp>
      <p:sp>
        <p:nvSpPr>
          <p:cNvPr name="TextBox 8" id="8"/>
          <p:cNvSpPr txBox="true"/>
          <p:nvPr/>
        </p:nvSpPr>
        <p:spPr>
          <a:xfrm rot="0">
            <a:off x="1790700" y="1714500"/>
            <a:ext cx="1938412" cy="1136658"/>
          </a:xfrm>
          <a:prstGeom prst="rect">
            <a:avLst/>
          </a:prstGeom>
        </p:spPr>
        <p:txBody>
          <a:bodyPr anchor="t" rtlCol="false" tIns="0" lIns="0" bIns="0" rIns="0">
            <a:spAutoFit/>
          </a:bodyPr>
          <a:lstStyle/>
          <a:p>
            <a:pPr algn="l">
              <a:lnSpc>
                <a:spcPts val="7700"/>
              </a:lnSpc>
            </a:pPr>
            <a:r>
              <a:rPr lang="en-US" b="true" sz="7000">
                <a:solidFill>
                  <a:srgbClr val="FFFFFF"/>
                </a:solidFill>
                <a:latin typeface="Avenir Bold"/>
                <a:ea typeface="Avenir Bold"/>
                <a:cs typeface="Avenir Bold"/>
                <a:sym typeface="Avenir Bold"/>
              </a:rPr>
              <a:t>01.</a:t>
            </a:r>
          </a:p>
        </p:txBody>
      </p:sp>
      <p:grpSp>
        <p:nvGrpSpPr>
          <p:cNvPr name="Group 9" id="9"/>
          <p:cNvGrpSpPr/>
          <p:nvPr/>
        </p:nvGrpSpPr>
        <p:grpSpPr>
          <a:xfrm rot="0">
            <a:off x="13543121" y="-308824"/>
            <a:ext cx="7549097" cy="8444400"/>
            <a:chOff x="0" y="0"/>
            <a:chExt cx="10065462" cy="11259200"/>
          </a:xfrm>
        </p:grpSpPr>
        <p:sp>
          <p:nvSpPr>
            <p:cNvPr name="AutoShape 10" id="10"/>
            <p:cNvSpPr/>
            <p:nvPr/>
          </p:nvSpPr>
          <p:spPr>
            <a:xfrm flipV="true">
              <a:off x="23020" y="10735"/>
              <a:ext cx="5240240" cy="11237731"/>
            </a:xfrm>
            <a:prstGeom prst="line">
              <a:avLst/>
            </a:prstGeom>
            <a:ln cap="flat" w="50800">
              <a:solidFill>
                <a:srgbClr val="E47373"/>
              </a:solidFill>
              <a:prstDash val="solid"/>
              <a:headEnd type="none" len="sm" w="sm"/>
              <a:tailEnd type="none" len="sm" w="sm"/>
            </a:ln>
          </p:spPr>
        </p:sp>
        <p:sp>
          <p:nvSpPr>
            <p:cNvPr name="AutoShape 11" id="11"/>
            <p:cNvSpPr/>
            <p:nvPr/>
          </p:nvSpPr>
          <p:spPr>
            <a:xfrm flipV="true">
              <a:off x="554040" y="10735"/>
              <a:ext cx="5240240" cy="11237731"/>
            </a:xfrm>
            <a:prstGeom prst="line">
              <a:avLst/>
            </a:prstGeom>
            <a:ln cap="flat" w="50800">
              <a:solidFill>
                <a:srgbClr val="E47373"/>
              </a:solidFill>
              <a:prstDash val="solid"/>
              <a:headEnd type="none" len="sm" w="sm"/>
              <a:tailEnd type="none" len="sm" w="sm"/>
            </a:ln>
          </p:spPr>
        </p:sp>
        <p:sp>
          <p:nvSpPr>
            <p:cNvPr name="AutoShape 12" id="12"/>
            <p:cNvSpPr/>
            <p:nvPr/>
          </p:nvSpPr>
          <p:spPr>
            <a:xfrm flipV="true">
              <a:off x="1085061" y="10735"/>
              <a:ext cx="5240240" cy="11237731"/>
            </a:xfrm>
            <a:prstGeom prst="line">
              <a:avLst/>
            </a:prstGeom>
            <a:ln cap="flat" w="50800">
              <a:solidFill>
                <a:srgbClr val="E47373"/>
              </a:solidFill>
              <a:prstDash val="solid"/>
              <a:headEnd type="none" len="sm" w="sm"/>
              <a:tailEnd type="none" len="sm" w="sm"/>
            </a:ln>
          </p:spPr>
        </p:sp>
        <p:sp>
          <p:nvSpPr>
            <p:cNvPr name="AutoShape 13" id="13"/>
            <p:cNvSpPr/>
            <p:nvPr/>
          </p:nvSpPr>
          <p:spPr>
            <a:xfrm flipV="true">
              <a:off x="1616081" y="10735"/>
              <a:ext cx="5240240" cy="11237731"/>
            </a:xfrm>
            <a:prstGeom prst="line">
              <a:avLst/>
            </a:prstGeom>
            <a:ln cap="flat" w="50800">
              <a:solidFill>
                <a:srgbClr val="E47373"/>
              </a:solidFill>
              <a:prstDash val="solid"/>
              <a:headEnd type="none" len="sm" w="sm"/>
              <a:tailEnd type="none" len="sm" w="sm"/>
            </a:ln>
          </p:spPr>
        </p:sp>
        <p:sp>
          <p:nvSpPr>
            <p:cNvPr name="AutoShape 14" id="14"/>
            <p:cNvSpPr/>
            <p:nvPr/>
          </p:nvSpPr>
          <p:spPr>
            <a:xfrm flipV="true">
              <a:off x="2147101" y="10735"/>
              <a:ext cx="5240240" cy="11237731"/>
            </a:xfrm>
            <a:prstGeom prst="line">
              <a:avLst/>
            </a:prstGeom>
            <a:ln cap="flat" w="50800">
              <a:solidFill>
                <a:srgbClr val="E47373"/>
              </a:solidFill>
              <a:prstDash val="solid"/>
              <a:headEnd type="none" len="sm" w="sm"/>
              <a:tailEnd type="none" len="sm" w="sm"/>
            </a:ln>
          </p:spPr>
        </p:sp>
        <p:sp>
          <p:nvSpPr>
            <p:cNvPr name="AutoShape 15" id="15"/>
            <p:cNvSpPr/>
            <p:nvPr/>
          </p:nvSpPr>
          <p:spPr>
            <a:xfrm flipV="true">
              <a:off x="2678121" y="10735"/>
              <a:ext cx="5240240" cy="11237731"/>
            </a:xfrm>
            <a:prstGeom prst="line">
              <a:avLst/>
            </a:prstGeom>
            <a:ln cap="flat" w="50800">
              <a:solidFill>
                <a:srgbClr val="E47373"/>
              </a:solidFill>
              <a:prstDash val="solid"/>
              <a:headEnd type="none" len="sm" w="sm"/>
              <a:tailEnd type="none" len="sm" w="sm"/>
            </a:ln>
          </p:spPr>
        </p:sp>
        <p:sp>
          <p:nvSpPr>
            <p:cNvPr name="AutoShape 16" id="16"/>
            <p:cNvSpPr/>
            <p:nvPr/>
          </p:nvSpPr>
          <p:spPr>
            <a:xfrm flipV="true">
              <a:off x="3209142" y="10735"/>
              <a:ext cx="5240240" cy="11237731"/>
            </a:xfrm>
            <a:prstGeom prst="line">
              <a:avLst/>
            </a:prstGeom>
            <a:ln cap="flat" w="50800">
              <a:solidFill>
                <a:srgbClr val="E47373"/>
              </a:solidFill>
              <a:prstDash val="solid"/>
              <a:headEnd type="none" len="sm" w="sm"/>
              <a:tailEnd type="none" len="sm" w="sm"/>
            </a:ln>
          </p:spPr>
        </p:sp>
        <p:sp>
          <p:nvSpPr>
            <p:cNvPr name="AutoShape 17" id="17"/>
            <p:cNvSpPr/>
            <p:nvPr/>
          </p:nvSpPr>
          <p:spPr>
            <a:xfrm flipV="true">
              <a:off x="3740162" y="10735"/>
              <a:ext cx="5240240" cy="11237731"/>
            </a:xfrm>
            <a:prstGeom prst="line">
              <a:avLst/>
            </a:prstGeom>
            <a:ln cap="flat" w="50800">
              <a:solidFill>
                <a:srgbClr val="E47373"/>
              </a:solidFill>
              <a:prstDash val="solid"/>
              <a:headEnd type="none" len="sm" w="sm"/>
              <a:tailEnd type="none" len="sm" w="sm"/>
            </a:ln>
          </p:spPr>
        </p:sp>
        <p:sp>
          <p:nvSpPr>
            <p:cNvPr name="AutoShape 18" id="18"/>
            <p:cNvSpPr/>
            <p:nvPr/>
          </p:nvSpPr>
          <p:spPr>
            <a:xfrm flipV="true">
              <a:off x="4271182" y="10735"/>
              <a:ext cx="5240240" cy="11237731"/>
            </a:xfrm>
            <a:prstGeom prst="line">
              <a:avLst/>
            </a:prstGeom>
            <a:ln cap="flat" w="50800">
              <a:solidFill>
                <a:srgbClr val="E47373"/>
              </a:solidFill>
              <a:prstDash val="solid"/>
              <a:headEnd type="none" len="sm" w="sm"/>
              <a:tailEnd type="none" len="sm" w="sm"/>
            </a:ln>
          </p:spPr>
        </p:sp>
        <p:sp>
          <p:nvSpPr>
            <p:cNvPr name="AutoShape 19" id="19"/>
            <p:cNvSpPr/>
            <p:nvPr/>
          </p:nvSpPr>
          <p:spPr>
            <a:xfrm flipV="true">
              <a:off x="4802202" y="10735"/>
              <a:ext cx="5240240" cy="11237731"/>
            </a:xfrm>
            <a:prstGeom prst="line">
              <a:avLst/>
            </a:prstGeom>
            <a:ln cap="flat" w="50800">
              <a:solidFill>
                <a:srgbClr val="E47373"/>
              </a:solidFill>
              <a:prstDash val="solid"/>
              <a:headEnd type="none" len="sm" w="sm"/>
              <a:tailEnd type="none" len="sm" w="sm"/>
            </a:ln>
          </p:spPr>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DAGfj8CTfbQ</dc:identifier>
  <dcterms:modified xsi:type="dcterms:W3CDTF">2011-08-01T06:04:30Z</dcterms:modified>
  <cp:revision>1</cp:revision>
  <dc:title>north carolina tuition assistance program (nctap)</dc:title>
</cp:coreProperties>
</file>