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5"/>
  </p:notesMasterIdLst>
  <p:sldIdLst>
    <p:sldId id="256" r:id="rId6"/>
    <p:sldId id="507" r:id="rId7"/>
    <p:sldId id="509" r:id="rId8"/>
    <p:sldId id="489" r:id="rId9"/>
    <p:sldId id="492" r:id="rId10"/>
    <p:sldId id="455" r:id="rId11"/>
    <p:sldId id="497" r:id="rId12"/>
    <p:sldId id="501" r:id="rId13"/>
    <p:sldId id="506" r:id="rId14"/>
    <p:sldId id="469" r:id="rId15"/>
    <p:sldId id="480" r:id="rId16"/>
    <p:sldId id="500" r:id="rId17"/>
    <p:sldId id="499" r:id="rId18"/>
    <p:sldId id="510" r:id="rId19"/>
    <p:sldId id="496" r:id="rId20"/>
    <p:sldId id="511" r:id="rId21"/>
    <p:sldId id="512" r:id="rId22"/>
    <p:sldId id="513" r:id="rId23"/>
    <p:sldId id="514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sJuNVizfs6Cu9a+/yEORUf9G3z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E0CD2F-14D1-4BA4-22BB-3D446FDF5CB7}" name="Kathie B. Sidner" initials="KBS" userId="S::ksidner@ad.northcarolina.edu::97da8e83-2c2d-487f-81ca-cf7193d35f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ie Sidn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549"/>
    <a:srgbClr val="FFFFFF"/>
    <a:srgbClr val="4F5F65"/>
    <a:srgbClr val="455459"/>
    <a:srgbClr val="8E8276"/>
    <a:srgbClr val="ADA49B"/>
    <a:srgbClr val="D7D5BF"/>
    <a:srgbClr val="CFCDB1"/>
    <a:srgbClr val="BAB78E"/>
    <a:srgbClr val="C7B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BEE56E-9A05-494F-89E7-2A41ABAEC9B3}">
  <a:tblStyle styleId="{2DBEE56E-9A05-494F-89E7-2A41ABAEC9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B173DA-DCF9-4C47-9784-6B673C2209D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8"/>
          </a:solidFill>
        </a:fill>
      </a:tcStyle>
    </a:wholeTbl>
    <a:band1H>
      <a:tcTxStyle/>
      <a:tcStyle>
        <a:tcBdr/>
        <a:fill>
          <a:solidFill>
            <a:srgbClr val="CCCD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D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4" autoAdjust="0"/>
  </p:normalViewPr>
  <p:slideViewPr>
    <p:cSldViewPr snapToGrid="0">
      <p:cViewPr varScale="1">
        <p:scale>
          <a:sx n="68" d="100"/>
          <a:sy n="68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49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48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200" b="1">
                <a:solidFill>
                  <a:schemeClr val="accent1"/>
                </a:solidFill>
              </a:rPr>
              <a:t>Military Affiliated Enrollment</a:t>
            </a:r>
          </a:p>
          <a:p>
            <a:pPr>
              <a:defRPr sz="2200" b="1">
                <a:solidFill>
                  <a:schemeClr val="accent1"/>
                </a:solidFill>
              </a:defRPr>
            </a:pPr>
            <a:r>
              <a:rPr lang="en-US" sz="2200" b="1">
                <a:solidFill>
                  <a:schemeClr val="accent1"/>
                </a:solidFill>
              </a:rPr>
              <a:t>UNC System, 2019 to 2014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'Performance v. Goal'!$A$2</c:f>
              <c:strCache>
                <c:ptCount val="1"/>
                <c:pt idx="0">
                  <c:v>Military Affiliated Enrollments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'Performance v. Goal'!$B$1:$G$1</c:f>
              <c:strCache>
                <c:ptCount val="6"/>
                <c:pt idx="0">
                  <c:v>Fall 2019</c:v>
                </c:pt>
                <c:pt idx="1">
                  <c:v>Fall 2020</c:v>
                </c:pt>
                <c:pt idx="2">
                  <c:v>Fall 2021</c:v>
                </c:pt>
                <c:pt idx="3">
                  <c:v>Fall 2022</c:v>
                </c:pt>
                <c:pt idx="4">
                  <c:v>Fall 2023</c:v>
                </c:pt>
                <c:pt idx="5">
                  <c:v>Fall 2024</c:v>
                </c:pt>
              </c:strCache>
            </c:strRef>
          </c:cat>
          <c:val>
            <c:numRef>
              <c:f>'Performance v. Goal'!$B$2:$G$2</c:f>
              <c:numCache>
                <c:formatCode>_(* #,##0_);_(* \(#,##0\);_(* "-"??_);_(@_)</c:formatCode>
                <c:ptCount val="6"/>
                <c:pt idx="0">
                  <c:v>19204</c:v>
                </c:pt>
                <c:pt idx="1">
                  <c:v>20570</c:v>
                </c:pt>
                <c:pt idx="2">
                  <c:v>20455</c:v>
                </c:pt>
                <c:pt idx="3">
                  <c:v>20678</c:v>
                </c:pt>
                <c:pt idx="4">
                  <c:v>21472</c:v>
                </c:pt>
                <c:pt idx="5">
                  <c:v>22242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5-46E7-A991-FC74F42E8524}"/>
            </c:ext>
          </c:extLst>
        </c:ser>
        <c:ser>
          <c:idx val="1"/>
          <c:order val="1"/>
          <c:tx>
            <c:strRef>
              <c:f>'Performance v. Goal'!$A$3</c:f>
              <c:strCache>
                <c:ptCount val="1"/>
                <c:pt idx="0">
                  <c:v>Strategic Plan Target</c:v>
                </c:pt>
              </c:strCache>
            </c:strRef>
          </c:tx>
          <c:spPr>
            <a:solidFill>
              <a:srgbClr val="FEC324"/>
            </a:solidFill>
            <a:ln>
              <a:noFill/>
            </a:ln>
            <a:effectLst/>
          </c:spPr>
          <c:invertIfNegative val="0"/>
          <c:cat>
            <c:strRef>
              <c:f>'Performance v. Goal'!$B$1:$G$1</c:f>
              <c:strCache>
                <c:ptCount val="6"/>
                <c:pt idx="0">
                  <c:v>Fall 2019</c:v>
                </c:pt>
                <c:pt idx="1">
                  <c:v>Fall 2020</c:v>
                </c:pt>
                <c:pt idx="2">
                  <c:v>Fall 2021</c:v>
                </c:pt>
                <c:pt idx="3">
                  <c:v>Fall 2022</c:v>
                </c:pt>
                <c:pt idx="4">
                  <c:v>Fall 2023</c:v>
                </c:pt>
                <c:pt idx="5">
                  <c:v>Fall 2024</c:v>
                </c:pt>
              </c:strCache>
            </c:strRef>
          </c:cat>
          <c:val>
            <c:numRef>
              <c:f>'Performance v. Goal'!$B$3:$G$3</c:f>
              <c:numCache>
                <c:formatCode>General</c:formatCode>
                <c:ptCount val="6"/>
                <c:pt idx="3" formatCode="_(* #,##0_);_(* \(#,##0\);_(* &quot;-&quot;??_);_(@_)">
                  <c:v>21151</c:v>
                </c:pt>
                <c:pt idx="4" formatCode="_(* #,##0_);_(* \(#,##0\);_(* &quot;-&quot;??_);_(@_)">
                  <c:v>21870</c:v>
                </c:pt>
                <c:pt idx="5" formatCode="_(* #,##0_);_(* \(#,##0\);_(* &quot;-&quot;??_);_(@_)">
                  <c:v>22614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5-46E7-A991-FC74F42E8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8250399"/>
        <c:axId val="1468252319"/>
      </c:barChart>
      <c:catAx>
        <c:axId val="146825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468252319"/>
        <c:crosses val="autoZero"/>
        <c:auto val="1"/>
        <c:lblAlgn val="ctr"/>
        <c:lblOffset val="100"/>
        <c:noMultiLvlLbl val="0"/>
      </c:catAx>
      <c:valAx>
        <c:axId val="146825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46825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E4875"/>
      </a:solidFill>
    </a:ln>
    <a:effectLst/>
  </c:spPr>
  <c:txPr>
    <a:bodyPr/>
    <a:lstStyle/>
    <a:p>
      <a:pPr>
        <a:defRPr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>
        <a:xfrm>
          <a:off x="541552" y="538162"/>
          <a:ext cx="2202346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20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May</a:t>
          </a:r>
          <a:br>
            <a:rPr lang="en-US" sz="20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2022</a:t>
          </a: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1701CF-77C7-46C0-A913-8CC39517BAB8}">
      <dgm:prSet phldrT="[Text]"/>
      <dgm:spPr>
        <a:xfrm>
          <a:off x="541552" y="1097851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Military credit policy </a:t>
          </a:r>
          <a:b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regulation signed</a:t>
          </a:r>
          <a:b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by President Hans</a:t>
          </a:r>
        </a:p>
      </dgm:t>
    </dgm:pt>
    <dgm:pt modelId="{13FBC60D-3EA6-4496-BA97-C1AE8C7F8961}" type="parTrans" cxnId="{39A11E5C-7A57-4117-A6DF-36000C29509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5156CDF-E17B-4DAD-AE37-EA44D7F37090}" type="sibTrans" cxnId="{39A11E5C-7A57-4117-A6DF-36000C29509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96A9AF0-0DAE-4EB3-B448-4501DA034F4A}">
      <dgm:prSet phldrT="[Text]" custT="1"/>
      <dgm:spPr>
        <a:xfrm>
          <a:off x="870518" y="4214759"/>
          <a:ext cx="2202346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20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August</a:t>
          </a:r>
          <a:br>
            <a:rPr lang="en-US" sz="20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2022</a:t>
          </a: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2921081-529B-4D1C-83A4-C416BB4C5224}">
      <dgm:prSet custT="1"/>
      <dgm:spPr>
        <a:xfrm>
          <a:off x="870518" y="2621797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MES project start</a:t>
          </a:r>
        </a:p>
      </dgm:t>
    </dgm:pt>
    <dgm:pt modelId="{5AD2C2F8-A1D7-469B-93D8-B578BEFE51F8}" type="parTrans" cxnId="{B05C4C7C-FEB8-4825-98A0-C38D3021918A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CC13403-1F53-4ED4-AE4F-334EEC7C8710}" type="sibTrans" cxnId="{B05C4C7C-FEB8-4825-98A0-C38D3021918A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12ADAAB-D5CB-4BBC-8DAF-7340FD334994}">
      <dgm:prSet custT="1"/>
      <dgm:spPr>
        <a:xfrm>
          <a:off x="5378367" y="564037"/>
          <a:ext cx="2387630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20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March </a:t>
          </a:r>
          <a:br>
            <a:rPr lang="en-US" sz="20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2024</a:t>
          </a:r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EE5C11-34AE-4EB7-8907-9BED418EA471}">
      <dgm:prSet custT="1"/>
      <dgm:spPr>
        <a:xfrm>
          <a:off x="5378367" y="1123726"/>
          <a:ext cx="2387630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5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Phase II complete:</a:t>
          </a:r>
          <a:br>
            <a:rPr lang="en-US" sz="15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br>
            <a:rPr lang="en-US" sz="15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1800" b="1" dirty="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  <a:t>Public portal launched</a:t>
          </a:r>
          <a:br>
            <a:rPr lang="en-US" sz="1800" b="1" dirty="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</a:br>
          <a:br>
            <a:rPr lang="en-US" sz="1800" b="1" dirty="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</a:br>
          <a:r>
            <a:rPr lang="en-US" sz="1800" b="1" dirty="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  <a:t>5,000 equivalencies</a:t>
          </a:r>
        </a:p>
      </dgm:t>
    </dgm:pt>
    <dgm:pt modelId="{2E14AD1F-C7EA-45AE-ADC0-0EE92A6516CB}" type="parTrans" cxnId="{DD687B5C-28C8-4088-99B8-D375C5FDAE4A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36FDDA0-6B91-47CB-8114-B6F076E55FC8}" type="sibTrans" cxnId="{DD687B5C-28C8-4088-99B8-D375C5FDAE4A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83CC5F6-E9B5-49F2-909E-A68D38896308}">
      <dgm:prSet/>
      <dgm:spPr>
        <a:xfrm>
          <a:off x="2882628" y="520896"/>
          <a:ext cx="1758309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b="1" i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June</a:t>
          </a:r>
          <a:br>
            <a:rPr lang="en-US" b="1" i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b="1" i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2023</a:t>
          </a: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9515E6-9AFF-4B84-9D9F-458CFEF29267}">
      <dgm:prSet/>
      <dgm:spPr>
        <a:xfrm>
          <a:off x="2882628" y="1080585"/>
          <a:ext cx="1758309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i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Phase I complete: </a:t>
          </a:r>
          <a:br>
            <a:rPr lang="en-US" b="0" i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b="0" i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Internal infrastructure</a:t>
          </a:r>
        </a:p>
      </dgm:t>
    </dgm:pt>
    <dgm:pt modelId="{3378C8DB-4DFF-47DF-A3D6-5C306769115E}" type="parTrans" cxnId="{DDFA5F71-3091-4716-A415-EB60150B4E65}">
      <dgm:prSet/>
      <dgm:spPr/>
      <dgm:t>
        <a:bodyPr/>
        <a:lstStyle/>
        <a:p>
          <a:endParaRPr lang="en-US"/>
        </a:p>
      </dgm:t>
    </dgm:pt>
    <dgm:pt modelId="{FCA050F9-761A-457A-96FD-924FE2476547}" type="sibTrans" cxnId="{DDFA5F71-3091-4716-A415-EB60150B4E65}">
      <dgm:prSet/>
      <dgm:spPr/>
      <dgm:t>
        <a:bodyPr/>
        <a:lstStyle/>
        <a:p>
          <a:endParaRPr lang="en-US"/>
        </a:p>
      </dgm:t>
    </dgm:pt>
    <dgm:pt modelId="{1BB32EC4-433A-4354-874A-D96725254076}">
      <dgm:prSet/>
      <dgm:spPr>
        <a:xfrm>
          <a:off x="3972839" y="4185241"/>
          <a:ext cx="2202346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b="1" dirty="0">
              <a:solidFill>
                <a:srgbClr val="44546A"/>
              </a:solidFill>
              <a:latin typeface="Calibri"/>
              <a:ea typeface="Calibri"/>
              <a:cs typeface="Calibri"/>
            </a:rPr>
            <a:t>Spring 2024-Now</a:t>
          </a:r>
        </a:p>
      </dgm:t>
    </dgm:pt>
    <dgm:pt modelId="{AD6543DB-76E3-40B8-977D-0261552D0860}" type="parTrans" cxnId="{85D0308E-2E29-4D25-8018-B737AFC2E026}">
      <dgm:prSet/>
      <dgm:spPr/>
      <dgm:t>
        <a:bodyPr/>
        <a:lstStyle/>
        <a:p>
          <a:endParaRPr lang="en-US"/>
        </a:p>
      </dgm:t>
    </dgm:pt>
    <dgm:pt modelId="{AACCF150-E9D9-4C50-8DE8-33EB9822490D}" type="sibTrans" cxnId="{85D0308E-2E29-4D25-8018-B737AFC2E026}">
      <dgm:prSet/>
      <dgm:spPr/>
      <dgm:t>
        <a:bodyPr/>
        <a:lstStyle/>
        <a:p>
          <a:endParaRPr lang="en-US"/>
        </a:p>
      </dgm:t>
    </dgm:pt>
    <dgm:pt modelId="{337D2A5A-97E1-403E-93DF-29C68BE1FC3A}">
      <dgm:prSet/>
      <dgm:spPr>
        <a:xfrm>
          <a:off x="3972839" y="2592279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44546A"/>
              </a:solidFill>
              <a:latin typeface="Calibri"/>
              <a:ea typeface="Calibri"/>
              <a:cs typeface="Calibri"/>
            </a:rPr>
            <a:t>Worked with UNC institutions to enter equivalencies</a:t>
          </a:r>
        </a:p>
      </dgm:t>
    </dgm:pt>
    <dgm:pt modelId="{E406A347-E261-488E-BF69-1D5E687D32EB}" type="parTrans" cxnId="{16E88BC5-AFFD-4086-8B56-9AF73F529D44}">
      <dgm:prSet/>
      <dgm:spPr/>
      <dgm:t>
        <a:bodyPr/>
        <a:lstStyle/>
        <a:p>
          <a:endParaRPr lang="en-US"/>
        </a:p>
      </dgm:t>
    </dgm:pt>
    <dgm:pt modelId="{DBF156E2-5E56-42AB-91E6-00371A13B861}" type="sibTrans" cxnId="{16E88BC5-AFFD-4086-8B56-9AF73F529D44}">
      <dgm:prSet/>
      <dgm:spPr/>
      <dgm:t>
        <a:bodyPr/>
        <a:lstStyle/>
        <a:p>
          <a:endParaRPr lang="en-US"/>
        </a:p>
      </dgm:t>
    </dgm:pt>
    <dgm:pt modelId="{30FD8BC1-7A32-47D1-A469-F0876C203FFA}">
      <dgm:prSet custT="1"/>
      <dgm:spPr>
        <a:xfrm>
          <a:off x="7493326" y="4394659"/>
          <a:ext cx="2202346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2000" b="1" dirty="0">
              <a:solidFill>
                <a:srgbClr val="44546A"/>
              </a:solidFill>
              <a:latin typeface="Calibri"/>
              <a:ea typeface="Calibri"/>
              <a:cs typeface="Calibri"/>
            </a:rPr>
            <a:t>January </a:t>
          </a:r>
          <a:br>
            <a:rPr lang="en-US" sz="2000" b="1" dirty="0">
              <a:solidFill>
                <a:srgbClr val="44546A"/>
              </a:solidFill>
              <a:latin typeface="Calibri"/>
              <a:ea typeface="Calibri"/>
              <a:cs typeface="Calibri"/>
            </a:rPr>
          </a:br>
          <a:r>
            <a:rPr lang="en-US" sz="2000" b="1" dirty="0">
              <a:solidFill>
                <a:srgbClr val="44546A"/>
              </a:solidFill>
              <a:latin typeface="Calibri"/>
              <a:ea typeface="Calibri"/>
              <a:cs typeface="Calibri"/>
            </a:rPr>
            <a:t>2025</a:t>
          </a:r>
        </a:p>
      </dgm:t>
    </dgm:pt>
    <dgm:pt modelId="{0DF0983A-FEA3-45EB-B2B1-63CBD0DF6FF8}" type="parTrans" cxnId="{FB5EF1AC-C487-479C-8CDE-777ABFE368A2}">
      <dgm:prSet/>
      <dgm:spPr/>
      <dgm:t>
        <a:bodyPr/>
        <a:lstStyle/>
        <a:p>
          <a:endParaRPr lang="en-US"/>
        </a:p>
      </dgm:t>
    </dgm:pt>
    <dgm:pt modelId="{86318605-3609-4804-9317-BCA70FD5DF5F}" type="sibTrans" cxnId="{FB5EF1AC-C487-479C-8CDE-777ABFE368A2}">
      <dgm:prSet/>
      <dgm:spPr/>
      <dgm:t>
        <a:bodyPr/>
        <a:lstStyle/>
        <a:p>
          <a:endParaRPr lang="en-US"/>
        </a:p>
      </dgm:t>
    </dgm:pt>
    <dgm:pt modelId="{F54B476B-5B9C-4FBB-AF72-658E29932F10}">
      <dgm:prSet custT="1"/>
      <dgm:spPr>
        <a:xfrm>
          <a:off x="7493326" y="2801698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500" b="0" dirty="0">
              <a:solidFill>
                <a:srgbClr val="44546A"/>
              </a:solidFill>
              <a:latin typeface="Calibri"/>
              <a:ea typeface="Calibri"/>
              <a:cs typeface="Calibri"/>
            </a:rPr>
            <a:t>ACE data exchange pilot complete</a:t>
          </a:r>
        </a:p>
      </dgm:t>
    </dgm:pt>
    <dgm:pt modelId="{F796BF32-9A73-4F57-A7C5-D4918B0C72F6}" type="parTrans" cxnId="{851301F3-FD23-4949-94B9-8F53061BBD1A}">
      <dgm:prSet/>
      <dgm:spPr/>
      <dgm:t>
        <a:bodyPr/>
        <a:lstStyle/>
        <a:p>
          <a:endParaRPr lang="en-US"/>
        </a:p>
      </dgm:t>
    </dgm:pt>
    <dgm:pt modelId="{2AB53E10-0F78-4C46-A684-F4D160A0B998}" type="sibTrans" cxnId="{851301F3-FD23-4949-94B9-8F53061BBD1A}">
      <dgm:prSet/>
      <dgm:spPr/>
      <dgm:t>
        <a:bodyPr/>
        <a:lstStyle/>
        <a:p>
          <a:endParaRPr lang="en-US"/>
        </a:p>
      </dgm:t>
    </dgm:pt>
    <dgm:pt modelId="{45943502-EFCD-4FB2-88DA-8DBC4B858405}">
      <dgm:prSet custT="1"/>
      <dgm:spPr>
        <a:xfrm>
          <a:off x="8737258" y="495038"/>
          <a:ext cx="2202346" cy="5596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2000" b="1" dirty="0">
              <a:solidFill>
                <a:srgbClr val="44546A"/>
              </a:solidFill>
              <a:latin typeface="Calibri"/>
              <a:ea typeface="Calibri"/>
              <a:cs typeface="Calibri"/>
            </a:rPr>
            <a:t>April</a:t>
          </a:r>
          <a:br>
            <a:rPr lang="en-US" sz="2000" b="1" dirty="0">
              <a:solidFill>
                <a:srgbClr val="44546A"/>
              </a:solidFill>
              <a:latin typeface="Calibri"/>
              <a:ea typeface="Calibri"/>
              <a:cs typeface="Calibri"/>
            </a:rPr>
          </a:br>
          <a:r>
            <a:rPr lang="en-US" sz="2000" b="1" dirty="0">
              <a:solidFill>
                <a:srgbClr val="44546A"/>
              </a:solidFill>
              <a:latin typeface="Calibri"/>
              <a:ea typeface="Calibri"/>
              <a:cs typeface="Calibri"/>
            </a:rPr>
            <a:t>2025</a:t>
          </a:r>
        </a:p>
      </dgm:t>
    </dgm:pt>
    <dgm:pt modelId="{E54DC134-B964-4C4E-9817-461DF6FE4499}" type="parTrans" cxnId="{B1923E03-294B-4C57-8DB6-25BDB82A57DA}">
      <dgm:prSet/>
      <dgm:spPr/>
      <dgm:t>
        <a:bodyPr/>
        <a:lstStyle/>
        <a:p>
          <a:endParaRPr lang="en-US"/>
        </a:p>
      </dgm:t>
    </dgm:pt>
    <dgm:pt modelId="{A7192D3E-E18E-457F-A093-DD00EF944E81}" type="sibTrans" cxnId="{B1923E03-294B-4C57-8DB6-25BDB82A57DA}">
      <dgm:prSet/>
      <dgm:spPr/>
      <dgm:t>
        <a:bodyPr/>
        <a:lstStyle/>
        <a:p>
          <a:endParaRPr lang="en-US"/>
        </a:p>
      </dgm:t>
    </dgm:pt>
    <dgm:pt modelId="{A8D94C67-519A-4EAA-BCB6-2AFFC97D88BA}">
      <dgm:prSet custT="1"/>
      <dgm:spPr>
        <a:xfrm>
          <a:off x="8737258" y="1054727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br>
            <a:rPr lang="en-US" sz="1800" b="1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17,000 equivalencies</a:t>
          </a:r>
        </a:p>
      </dgm:t>
    </dgm:pt>
    <dgm:pt modelId="{E3B97F91-610E-43A9-81E0-097E3E984B64}" type="parTrans" cxnId="{8A2916EB-04B0-4282-83A1-F0355F0A7426}">
      <dgm:prSet/>
      <dgm:spPr/>
      <dgm:t>
        <a:bodyPr/>
        <a:lstStyle/>
        <a:p>
          <a:endParaRPr lang="en-US"/>
        </a:p>
      </dgm:t>
    </dgm:pt>
    <dgm:pt modelId="{72558C50-7762-45EE-A587-10051E06A791}" type="sibTrans" cxnId="{8A2916EB-04B0-4282-83A1-F0355F0A7426}">
      <dgm:prSet/>
      <dgm:spPr/>
      <dgm:t>
        <a:bodyPr/>
        <a:lstStyle/>
        <a:p>
          <a:endParaRPr lang="en-US"/>
        </a:p>
      </dgm:t>
    </dgm:pt>
    <dgm:pt modelId="{C2A7F89F-9763-4AD3-A6DB-E35D7609F58A}">
      <dgm:prSet custT="1"/>
      <dgm:spPr>
        <a:xfrm>
          <a:off x="8737258" y="1054727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 sz="1800" b="1">
            <a:solidFill>
              <a:srgbClr val="FF9B5D">
                <a:lumMod val="7500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B8107B6-1835-4F2D-82DF-DA65A2A5B5E5}" type="parTrans" cxnId="{0EBF9C32-02D9-44F3-8C65-6D7EF93715F9}">
      <dgm:prSet/>
      <dgm:spPr/>
      <dgm:t>
        <a:bodyPr/>
        <a:lstStyle/>
        <a:p>
          <a:endParaRPr lang="en-US"/>
        </a:p>
      </dgm:t>
    </dgm:pt>
    <dgm:pt modelId="{8EB0ECFA-C3FE-4ADC-A7FC-1C2F91B56702}" type="sibTrans" cxnId="{0EBF9C32-02D9-44F3-8C65-6D7EF93715F9}">
      <dgm:prSet/>
      <dgm:spPr/>
      <dgm:t>
        <a:bodyPr/>
        <a:lstStyle/>
        <a:p>
          <a:endParaRPr lang="en-US"/>
        </a:p>
      </dgm:t>
    </dgm:pt>
    <dgm:pt modelId="{8B14FBF0-8477-42A2-8183-01EBD30A83E8}">
      <dgm:prSet custT="1"/>
      <dgm:spPr>
        <a:xfrm>
          <a:off x="7493326" y="2801698"/>
          <a:ext cx="2202346" cy="15929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500" b="0" dirty="0">
              <a:solidFill>
                <a:srgbClr val="44546A"/>
              </a:solidFill>
              <a:latin typeface="Calibri"/>
              <a:ea typeface="Calibri"/>
              <a:cs typeface="Calibri"/>
            </a:rPr>
            <a:t>Workforce aligned nursing equivalencies captured</a:t>
          </a:r>
        </a:p>
      </dgm:t>
    </dgm:pt>
    <dgm:pt modelId="{39792FFF-EDAE-42C6-BAF0-CC8330BB59A8}" type="parTrans" cxnId="{F1975EC4-C0A0-416D-9334-D407F24AE8A6}">
      <dgm:prSet/>
      <dgm:spPr/>
      <dgm:t>
        <a:bodyPr/>
        <a:lstStyle/>
        <a:p>
          <a:endParaRPr lang="en-US"/>
        </a:p>
      </dgm:t>
    </dgm:pt>
    <dgm:pt modelId="{97E17689-0D33-4EBE-B5AA-D0E05D66B91A}" type="sibTrans" cxnId="{F1975EC4-C0A0-416D-9334-D407F24AE8A6}">
      <dgm:prSet/>
      <dgm:spPr/>
      <dgm:t>
        <a:bodyPr/>
        <a:lstStyle/>
        <a:p>
          <a:endParaRPr lang="en-US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8" custSzY="428624" custLinFactNeighborX="-2996"/>
      <dgm:spPr>
        <a:xfrm>
          <a:off x="0" y="2476501"/>
          <a:ext cx="10939605" cy="428624"/>
        </a:xfrm>
        <a:prstGeom prst="homePlate">
          <a:avLst/>
        </a:prstGeom>
        <a:gradFill rotWithShape="0">
          <a:gsLst>
            <a:gs pos="0">
              <a:sysClr val="window" lastClr="FFFFFF">
                <a:lumMod val="95000"/>
              </a:sysClr>
            </a:gs>
            <a:gs pos="100000">
              <a:sysClr val="window" lastClr="FFFFFF">
                <a:lumMod val="85000"/>
              </a:sys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7"/>
      <dgm:spPr>
        <a:xfrm>
          <a:off x="231393" y="2640440"/>
          <a:ext cx="97431" cy="100744"/>
        </a:xfrm>
        <a:prstGeom prst="ellipse">
          <a:avLst/>
        </a:prstGeom>
        <a:solidFill>
          <a:srgbClr val="72D5E3"/>
        </a:solidFill>
        <a:ln w="6350" cap="flat" cmpd="sng" algn="ctr">
          <a:noFill/>
          <a:prstDash val="solid"/>
          <a:miter lim="800000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7"/>
      <dgm:spPr>
        <a:xfrm rot="8100000">
          <a:off x="79534" y="626633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846B4BA4-33F0-43CE-A60E-B95E195AD5A9}" type="pres">
      <dgm:prSet presAssocID="{9DCEA5FC-4640-45AF-B712-7A4FD94AEF0D}" presName="Ellipse" presStyleLbl="fgAcc1" presStyleIdx="1" presStyleCnt="8"/>
      <dgm:spPr>
        <a:xfrm>
          <a:off x="122054" y="669153"/>
          <a:ext cx="297708" cy="297708"/>
        </a:xfrm>
        <a:prstGeom prst="donut">
          <a:avLst/>
        </a:prstGeom>
        <a:solidFill>
          <a:sysClr val="window" lastClr="FFFFFF"/>
        </a:solidFill>
        <a:ln w="12700" cap="flat" cmpd="sng" algn="ctr">
          <a:noFill/>
          <a:prstDash val="solid"/>
          <a:miter lim="800000"/>
        </a:ln>
        <a:effectLst/>
      </dgm:spPr>
    </dgm:pt>
    <dgm:pt modelId="{A782CF5D-A585-4990-846A-5EDBD19A9BDB}" type="pres">
      <dgm:prSet presAssocID="{9DCEA5FC-4640-45AF-B712-7A4FD94AEF0D}" presName="L2TextContainer" presStyleLbl="revTx" presStyleIdx="0" presStyleCnt="14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4F322B1B-F357-4BCD-BF34-8A0D705A1CE7}" type="pres">
      <dgm:prSet presAssocID="{9DCEA5FC-4640-45AF-B712-7A4FD94AEF0D}" presName="ConnectLine" presStyleLbl="sibTrans1D1" presStyleIdx="0" presStyleCnt="7"/>
      <dgm:spPr>
        <a:xfrm>
          <a:off x="270908" y="1097851"/>
          <a:ext cx="0" cy="1592961"/>
        </a:xfrm>
        <a:prstGeom prst="line">
          <a:avLst/>
        </a:prstGeom>
        <a:noFill/>
        <a:ln w="3175" cap="flat" cmpd="sng" algn="ctr">
          <a:solidFill>
            <a:sysClr val="window" lastClr="FFFFFF">
              <a:lumMod val="85000"/>
            </a:sysClr>
          </a:solidFill>
          <a:prstDash val="solid"/>
          <a:miter lim="800000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64373A7D-C7A5-4C0C-9781-58743159539A}" type="pres">
      <dgm:prSet presAssocID="{096A9AF0-0DAE-4EB3-B448-4501DA034F4A}" presName="composite" presStyleCnt="0"/>
      <dgm:spPr/>
    </dgm:pt>
    <dgm:pt modelId="{B57996C3-16BE-4CEB-B9E2-6FFC42938F41}" type="pres">
      <dgm:prSet presAssocID="{096A9AF0-0DAE-4EB3-B448-4501DA034F4A}" presName="ConnectorPoint" presStyleLbl="lnNode1" presStyleIdx="1" presStyleCnt="7"/>
      <dgm:spPr>
        <a:xfrm>
          <a:off x="509964" y="2666326"/>
          <a:ext cx="97431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noFill/>
          <a:prstDash val="solid"/>
          <a:miter lim="800000"/>
        </a:ln>
        <a:effectLst/>
      </dgm:spPr>
    </dgm:pt>
    <dgm:pt modelId="{BC71368F-DA7E-405D-93AC-3A6767BF9FC6}" type="pres">
      <dgm:prSet presAssocID="{096A9AF0-0DAE-4EB3-B448-4501DA034F4A}" presName="DropPinPlaceHolder" presStyleCnt="0"/>
      <dgm:spPr/>
    </dgm:pt>
    <dgm:pt modelId="{5B4632EA-1574-417A-A3FA-D711159FBAD1}" type="pres">
      <dgm:prSet presAssocID="{096A9AF0-0DAE-4EB3-B448-4501DA034F4A}" presName="DropPin" presStyleLbl="alignNode1" presStyleIdx="1" presStyleCnt="7" custLinFactX="-97449" custLinFactNeighborX="-100000" custLinFactNeighborY="-6164"/>
      <dgm:spPr>
        <a:xfrm rot="18900000">
          <a:off x="376268" y="4337745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032E0966-F86B-4BBD-BE80-8FAB861AF0E8}" type="pres">
      <dgm:prSet presAssocID="{096A9AF0-0DAE-4EB3-B448-4501DA034F4A}" presName="Ellipse" presStyleLbl="fgAcc1" presStyleIdx="2" presStyleCnt="8"/>
      <dgm:spPr>
        <a:xfrm>
          <a:off x="418788" y="4380265"/>
          <a:ext cx="297708" cy="297708"/>
        </a:xfrm>
        <a:prstGeom prst="don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B608C5A1-CE9E-4410-9F2F-F714CC6AB069}" type="pres">
      <dgm:prSet presAssocID="{096A9AF0-0DAE-4EB3-B448-4501DA034F4A}" presName="L2TextContainer" presStyleLbl="revTx" presStyleIdx="2" presStyleCnt="14">
        <dgm:presLayoutVars>
          <dgm:bulletEnabled val="1"/>
        </dgm:presLayoutVars>
      </dgm:prSet>
      <dgm:spPr/>
    </dgm:pt>
    <dgm:pt modelId="{C1E34084-406C-48D5-88FE-7226282DBC49}" type="pres">
      <dgm:prSet presAssocID="{096A9AF0-0DAE-4EB3-B448-4501DA034F4A}" presName="L1TextContainer" presStyleLbl="revTx" presStyleIdx="3" presStyleCnt="14" custLinFactNeighborX="-47065" custLinFactNeighborY="-8441">
        <dgm:presLayoutVars>
          <dgm:chMax val="1"/>
          <dgm:chPref val="1"/>
          <dgm:bulletEnabled val="1"/>
        </dgm:presLayoutVars>
      </dgm:prSet>
      <dgm:spPr/>
    </dgm:pt>
    <dgm:pt modelId="{33168228-1414-4AAF-B7E5-C08A80BBB2F1}" type="pres">
      <dgm:prSet presAssocID="{096A9AF0-0DAE-4EB3-B448-4501DA034F4A}" presName="ConnectLine" presStyleLbl="sibTrans1D1" presStyleIdx="1" presStyleCnt="7" custLinFactX="-1500000" custLinFactNeighborX="-1519248" custLinFactNeighborY="1625"/>
      <dgm:spPr>
        <a:xfrm>
          <a:off x="549480" y="2716698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C791BCDD-76D3-4E0E-98B9-0C4903CF0E94}" type="pres">
      <dgm:prSet presAssocID="{096A9AF0-0DAE-4EB3-B448-4501DA034F4A}" presName="EmptyPlaceHolder" presStyleCnt="0"/>
      <dgm:spPr/>
    </dgm:pt>
    <dgm:pt modelId="{3B1DA912-FDB7-4F73-8823-B30C56F7DE86}" type="pres">
      <dgm:prSet presAssocID="{6B0D7DA9-E6ED-4137-9716-F48BF62327A8}" presName="spaceBetweenRectangles" presStyleCnt="0"/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2" presStyleCnt="7"/>
      <dgm:spPr>
        <a:xfrm>
          <a:off x="2436182" y="2640440"/>
          <a:ext cx="97431" cy="100744"/>
        </a:xfrm>
        <a:prstGeom prst="ellipse">
          <a:avLst/>
        </a:prstGeom>
        <a:solidFill>
          <a:srgbClr val="ABE373">
            <a:lumMod val="75000"/>
          </a:srgbClr>
        </a:solidFill>
        <a:ln w="6350" cap="flat" cmpd="sng" algn="ctr">
          <a:noFill/>
          <a:prstDash val="solid"/>
          <a:miter lim="800000"/>
        </a:ln>
        <a:effectLst/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2" presStyleCnt="7" custLinFactNeighborX="-91728" custLinFactNeighborY="-10789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 rot="8100000">
          <a:off x="2314023" y="566248"/>
          <a:ext cx="382748" cy="382748"/>
        </a:xfrm>
        <a:prstGeom prst="ellipse">
          <a:avLst/>
        </a:prstGeom>
        <a:solidFill>
          <a:srgbClr val="ABE373"/>
        </a:solidFill>
        <a:ln>
          <a:noFill/>
        </a:ln>
        <a:effectLst/>
      </dgm:spPr>
    </dgm:pt>
    <dgm:pt modelId="{DFE91A1F-E910-48AB-A4C9-128002268483}" type="pres">
      <dgm:prSet presAssocID="{683CC5F6-E9B5-49F2-909E-A68D38896308}" presName="Ellipse" presStyleLbl="fgAcc1" presStyleIdx="3" presStyleCnt="8"/>
      <dgm:spPr>
        <a:xfrm>
          <a:off x="2356543" y="608768"/>
          <a:ext cx="297708" cy="297708"/>
        </a:xfrm>
        <a:prstGeom prst="star12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FC8603F2-85FC-4134-978C-4054E468209C}" type="pres">
      <dgm:prSet presAssocID="{683CC5F6-E9B5-49F2-909E-A68D38896308}" presName="L2TextContainer" presStyleLbl="revTx" presStyleIdx="4" presStyleCnt="14">
        <dgm:presLayoutVars>
          <dgm:bulletEnabled val="1"/>
        </dgm:presLayoutVars>
      </dgm:prSet>
      <dgm:spPr/>
    </dgm:pt>
    <dgm:pt modelId="{4EB3AA5C-1289-44C6-9F3E-859ABA28E18F}" type="pres">
      <dgm:prSet presAssocID="{683CC5F6-E9B5-49F2-909E-A68D38896308}" presName="L1TextContainer" presStyleLbl="revTx" presStyleIdx="5" presStyleCnt="14" custScaleX="79838" custLinFactNeighborX="-27786" custLinFactNeighborY="-3085">
        <dgm:presLayoutVars>
          <dgm:chMax val="1"/>
          <dgm:chPref val="1"/>
          <dgm:bulletEnabled val="1"/>
        </dgm:presLayoutVars>
      </dgm:prSet>
      <dgm:spPr/>
    </dgm:pt>
    <dgm:pt modelId="{0BB03C0E-97EC-4D66-9B09-35D689DAB28C}" type="pres">
      <dgm:prSet presAssocID="{683CC5F6-E9B5-49F2-909E-A68D38896308}" presName="ConnectLine" presStyleLbl="sibTrans1D1" presStyleIdx="2" presStyleCnt="7" custLinFactX="-700000" custLinFactNeighborX="-761700"/>
      <dgm:spPr>
        <a:xfrm>
          <a:off x="2475698" y="1097851"/>
          <a:ext cx="0" cy="1592961"/>
        </a:xfrm>
        <a:prstGeom prst="line">
          <a:avLst/>
        </a:prstGeom>
        <a:noFill/>
        <a:ln w="114300" cap="rnd" cmpd="sng" algn="ctr">
          <a:solidFill>
            <a:sysClr val="window" lastClr="FFFFFF">
              <a:lumMod val="95000"/>
            </a:sysClr>
          </a:solidFill>
          <a:prstDash val="sysDot"/>
          <a:round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BE3202B-256B-4398-8B41-CB40EDB06266}" type="pres">
      <dgm:prSet presAssocID="{4C61DDEE-8BBF-4CBF-B066-7E60B6DF0A11}" presName="spaceBetweenRectangles" presStyleCnt="0"/>
      <dgm:spPr/>
    </dgm:pt>
    <dgm:pt modelId="{D70D26C6-D285-4BC0-B5ED-420DB9D6F5EB}" type="pres">
      <dgm:prSet presAssocID="{1BB32EC4-433A-4354-874A-D96725254076}" presName="composite" presStyleCnt="0"/>
      <dgm:spPr/>
    </dgm:pt>
    <dgm:pt modelId="{97D6B117-2637-412B-8657-EAAA593C6BF3}" type="pres">
      <dgm:prSet presAssocID="{1BB32EC4-433A-4354-874A-D96725254076}" presName="ConnectorPoint" presStyleLbl="lnNode1" presStyleIdx="3" presStyleCnt="7"/>
      <dgm:spPr>
        <a:xfrm>
          <a:off x="3547577" y="2649074"/>
          <a:ext cx="97431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6193B29-3FAE-41E5-9897-ED06F7C60219}" type="pres">
      <dgm:prSet presAssocID="{1BB32EC4-433A-4354-874A-D96725254076}" presName="DropPinPlaceHolder" presStyleCnt="0"/>
      <dgm:spPr/>
    </dgm:pt>
    <dgm:pt modelId="{517E7168-C12C-4852-8F0D-D284046B5BE7}" type="pres">
      <dgm:prSet presAssocID="{1BB32EC4-433A-4354-874A-D96725254076}" presName="DropPin" presStyleLbl="alignNode1" presStyleIdx="3" presStyleCnt="7" custLinFactX="-25932" custLinFactNeighborX="-100000" custLinFactNeighborY="4624"/>
      <dgm:spPr>
        <a:xfrm rot="18900000">
          <a:off x="3404177" y="4398124"/>
          <a:ext cx="382748" cy="382748"/>
        </a:xfrm>
        <a:prstGeom prst="teardrop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7BD27CB-1BB5-4008-B7BA-14EC131E8C60}" type="pres">
      <dgm:prSet presAssocID="{1BB32EC4-433A-4354-874A-D96725254076}" presName="Ellipse" presStyleLbl="fgAcc1" presStyleIdx="4" presStyleCnt="8"/>
      <dgm:spPr>
        <a:xfrm>
          <a:off x="3446697" y="4440644"/>
          <a:ext cx="297708" cy="297708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C0764032-A0A5-4323-A102-64136021E6AB}" type="pres">
      <dgm:prSet presAssocID="{1BB32EC4-433A-4354-874A-D96725254076}" presName="L2TextContainer" presStyleLbl="revTx" presStyleIdx="6" presStyleCnt="14">
        <dgm:presLayoutVars>
          <dgm:bulletEnabled val="1"/>
        </dgm:presLayoutVars>
      </dgm:prSet>
      <dgm:spPr/>
    </dgm:pt>
    <dgm:pt modelId="{EBDC2870-78D7-4D8F-8A58-265CFCB76074}" type="pres">
      <dgm:prSet presAssocID="{1BB32EC4-433A-4354-874A-D96725254076}" presName="L1TextContainer" presStyleLbl="revTx" presStyleIdx="7" presStyleCnt="14" custLinFactNeighborX="-26109" custLinFactNeighborY="-17605">
        <dgm:presLayoutVars>
          <dgm:chMax val="1"/>
          <dgm:chPref val="1"/>
          <dgm:bulletEnabled val="1"/>
        </dgm:presLayoutVars>
      </dgm:prSet>
      <dgm:spPr/>
    </dgm:pt>
    <dgm:pt modelId="{3ED89A26-B641-48A1-BC85-B351229A9F89}" type="pres">
      <dgm:prSet presAssocID="{1BB32EC4-433A-4354-874A-D96725254076}" presName="ConnectLine" presStyleLbl="sibTrans1D1" presStyleIdx="3" presStyleCnt="7" custLinFactX="-916981" custLinFactNeighborX="-1000000" custLinFactNeighborY="542"/>
      <dgm:spPr>
        <a:xfrm>
          <a:off x="3587092" y="2699446"/>
          <a:ext cx="0" cy="1592961"/>
        </a:xfrm>
        <a:prstGeom prst="line">
          <a:avLst/>
        </a:prstGeom>
        <a:noFill/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gm:spPr>
    </dgm:pt>
    <dgm:pt modelId="{FAA0EED0-0F47-4F5D-9D53-1A347D0F2637}" type="pres">
      <dgm:prSet presAssocID="{1BB32EC4-433A-4354-874A-D96725254076}" presName="EmptyPlaceHolder" presStyleCnt="0"/>
      <dgm:spPr/>
    </dgm:pt>
    <dgm:pt modelId="{1BDE77AF-111B-4FF3-A1C3-2B5DBE200141}" type="pres">
      <dgm:prSet presAssocID="{AACCF150-E9D9-4C50-8DE8-33EB9822490D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4" presStyleCnt="7"/>
      <dgm:spPr>
        <a:xfrm>
          <a:off x="5050754" y="2596073"/>
          <a:ext cx="98124" cy="100583"/>
        </a:xfrm>
        <a:prstGeom prst="ellipse">
          <a:avLst/>
        </a:prstGeom>
        <a:solidFill>
          <a:srgbClr val="ABE373">
            <a:lumMod val="75000"/>
          </a:srgbClr>
        </a:solidFill>
        <a:ln w="6350" cap="flat" cmpd="sng" algn="ctr">
          <a:noFill/>
          <a:prstDash val="solid"/>
          <a:miter lim="800000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4" presStyleCnt="7" custLinFactX="-4166" custLinFactNeighborX="-100000" custLinFactNeighborY="-10789"/>
      <dgm:spPr>
        <a:xfrm rot="8100000">
          <a:off x="4887494" y="566248"/>
          <a:ext cx="382748" cy="382748"/>
        </a:xfrm>
        <a:prstGeom prst="smileyFace">
          <a:avLst/>
        </a:prstGeom>
        <a:solidFill>
          <a:srgbClr val="ABE373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48CA82DA-B677-461B-A08D-337683480059}" type="pres">
      <dgm:prSet presAssocID="{212ADAAB-D5CB-4BBC-8DAF-7340FD334994}" presName="Ellipse" presStyleLbl="fgAcc1" presStyleIdx="5" presStyleCnt="8"/>
      <dgm:spPr>
        <a:xfrm>
          <a:off x="4930014" y="608768"/>
          <a:ext cx="297708" cy="297708"/>
        </a:xfrm>
        <a:prstGeom prst="quadArrowCallo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D1646913-A3FA-4470-A3E9-C64B0A13A62A}" type="pres">
      <dgm:prSet presAssocID="{212ADAAB-D5CB-4BBC-8DAF-7340FD334994}" presName="L2TextContainer" presStyleLbl="revTx" presStyleIdx="8" presStyleCnt="14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9" presStyleCnt="14" custScaleX="108413" custLinFactNeighborX="-20085" custLinFactNeighborY="4623">
        <dgm:presLayoutVars>
          <dgm:chMax val="1"/>
          <dgm:chPref val="1"/>
          <dgm:bulletEnabled val="1"/>
        </dgm:presLayoutVars>
      </dgm:prSet>
      <dgm:spPr/>
    </dgm:pt>
    <dgm:pt modelId="{4F41BF23-550C-4E7F-977E-3D22E3AF7B51}" type="pres">
      <dgm:prSet presAssocID="{212ADAAB-D5CB-4BBC-8DAF-7340FD334994}" presName="ConnectLine" presStyleLbl="sibTrans1D1" presStyleIdx="4" presStyleCnt="7" custScaleX="100711" custScaleY="99841" custLinFactX="-733586" custLinFactNeighborX="-800000" custLinFactNeighborY="-2708"/>
      <dgm:spPr>
        <a:xfrm>
          <a:off x="5090615" y="1055980"/>
          <a:ext cx="0" cy="1590428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5018695D-CFD4-49F8-8967-BA8A0C0A0DE1}" type="pres">
      <dgm:prSet presAssocID="{212ADAAB-D5CB-4BBC-8DAF-7340FD334994}" presName="EmptyPlaceHolder" presStyleCnt="0"/>
      <dgm:spPr/>
    </dgm:pt>
    <dgm:pt modelId="{7CDF06EF-3221-42B1-9462-1607BB1CE4B6}" type="pres">
      <dgm:prSet presAssocID="{AB2787E4-2A8B-428D-A4AE-2B14DCFFC4E7}" presName="spaceBetweenRectangles" presStyleCnt="0"/>
      <dgm:spPr/>
    </dgm:pt>
    <dgm:pt modelId="{C20C9280-5F55-4732-86B5-7A62F8FB6750}" type="pres">
      <dgm:prSet presAssocID="{30FD8BC1-7A32-47D1-A469-F0876C203FFA}" presName="composite" presStyleCnt="0"/>
      <dgm:spPr/>
    </dgm:pt>
    <dgm:pt modelId="{6277EEB6-6CF5-4EF1-A893-48A4043296B8}" type="pres">
      <dgm:prSet presAssocID="{30FD8BC1-7A32-47D1-A469-F0876C203FFA}" presName="ConnectorPoint" presStyleLbl="lnNode1" presStyleIdx="5" presStyleCnt="7"/>
      <dgm:spPr>
        <a:xfrm>
          <a:off x="7061333" y="2640440"/>
          <a:ext cx="97431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1809B87-BBBE-40DF-A533-7901C809A62E}" type="pres">
      <dgm:prSet presAssocID="{30FD8BC1-7A32-47D1-A469-F0876C203FFA}" presName="DropPinPlaceHolder" presStyleCnt="0"/>
      <dgm:spPr/>
    </dgm:pt>
    <dgm:pt modelId="{F2AC01F2-38F5-4AFE-85A4-C5B8E1D9B878}" type="pres">
      <dgm:prSet presAssocID="{30FD8BC1-7A32-47D1-A469-F0876C203FFA}" presName="DropPin" presStyleLbl="alignNode1" presStyleIdx="5" presStyleCnt="7"/>
      <dgm:spPr>
        <a:xfrm rot="18900000">
          <a:off x="6909474" y="4372244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FC7119D-474F-4F35-AEAD-8850355A306C}" type="pres">
      <dgm:prSet presAssocID="{30FD8BC1-7A32-47D1-A469-F0876C203FFA}" presName="Ellipse" presStyleLbl="fgAcc1" presStyleIdx="6" presStyleCnt="8"/>
      <dgm:spPr>
        <a:xfrm>
          <a:off x="6951994" y="4414764"/>
          <a:ext cx="297708" cy="297708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2ACD4AEE-C389-406C-BC00-9F52D102C18D}" type="pres">
      <dgm:prSet presAssocID="{30FD8BC1-7A32-47D1-A469-F0876C203FFA}" presName="L2TextContainer" presStyleLbl="revTx" presStyleIdx="10" presStyleCnt="14">
        <dgm:presLayoutVars>
          <dgm:bulletEnabled val="1"/>
        </dgm:presLayoutVars>
      </dgm:prSet>
      <dgm:spPr/>
    </dgm:pt>
    <dgm:pt modelId="{48987199-24B4-465A-BB84-4F58CD6335A5}" type="pres">
      <dgm:prSet presAssocID="{30FD8BC1-7A32-47D1-A469-F0876C203FFA}" presName="L1TextContainer" presStyleLbl="revTx" presStyleIdx="11" presStyleCnt="14" custLinFactNeighborX="5532" custLinFactNeighborY="19812">
        <dgm:presLayoutVars>
          <dgm:chMax val="1"/>
          <dgm:chPref val="1"/>
          <dgm:bulletEnabled val="1"/>
        </dgm:presLayoutVars>
      </dgm:prSet>
      <dgm:spPr/>
    </dgm:pt>
    <dgm:pt modelId="{443CFE82-EBA3-434C-9310-94C4CD1C83E4}" type="pres">
      <dgm:prSet presAssocID="{30FD8BC1-7A32-47D1-A469-F0876C203FFA}" presName="ConnectLine" presStyleLbl="sibTrans1D1" presStyleIdx="5" presStyleCnt="7"/>
      <dgm:spPr>
        <a:xfrm>
          <a:off x="7100848" y="2690813"/>
          <a:ext cx="0" cy="1592961"/>
        </a:xfrm>
        <a:prstGeom prst="line">
          <a:avLst/>
        </a:prstGeom>
        <a:noFill/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gm:spPr>
    </dgm:pt>
    <dgm:pt modelId="{8B6041F8-8940-49BB-8A21-8D740E21256F}" type="pres">
      <dgm:prSet presAssocID="{30FD8BC1-7A32-47D1-A469-F0876C203FFA}" presName="EmptyPlaceHolder" presStyleCnt="0"/>
      <dgm:spPr/>
    </dgm:pt>
    <dgm:pt modelId="{3618C2B3-A078-43D0-8CF7-0BAA1A27A98C}" type="pres">
      <dgm:prSet presAssocID="{86318605-3609-4804-9317-BCA70FD5DF5F}" presName="spaceBetweenRectangles" presStyleCnt="0"/>
      <dgm:spPr/>
    </dgm:pt>
    <dgm:pt modelId="{FA245B42-5AA8-4966-865C-12A6BB7926CE}" type="pres">
      <dgm:prSet presAssocID="{45943502-EFCD-4FB2-88DA-8DBC4B858405}" presName="composite" presStyleCnt="0"/>
      <dgm:spPr/>
    </dgm:pt>
    <dgm:pt modelId="{6F7FF563-6583-4CBF-B002-6898B67B1CE4}" type="pres">
      <dgm:prSet presAssocID="{45943502-EFCD-4FB2-88DA-8DBC4B858405}" presName="ConnectorPoint" presStyleLbl="lnNode1" presStyleIdx="6" presStyleCnt="7"/>
      <dgm:spPr>
        <a:xfrm>
          <a:off x="8444086" y="2631807"/>
          <a:ext cx="97431" cy="100744"/>
        </a:xfrm>
        <a:prstGeom prst="ellipse">
          <a:avLst/>
        </a:prstGeom>
        <a:solidFill>
          <a:srgbClr val="EC7276"/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29372B2-E40E-4296-8597-7C3DB20AE1CC}" type="pres">
      <dgm:prSet presAssocID="{45943502-EFCD-4FB2-88DA-8DBC4B858405}" presName="DropPinPlaceHolder" presStyleCnt="0"/>
      <dgm:spPr/>
    </dgm:pt>
    <dgm:pt modelId="{85B4DD15-ACCE-4E94-81F6-A41D372B65CA}" type="pres">
      <dgm:prSet presAssocID="{45943502-EFCD-4FB2-88DA-8DBC4B858405}" presName="DropPin" presStyleLbl="alignNode1" presStyleIdx="6" presStyleCnt="7" custLinFactNeighborX="3188" custLinFactNeighborY="-15411"/>
      <dgm:spPr>
        <a:xfrm rot="8100000">
          <a:off x="8292231" y="540379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68E85BC-80BB-4D50-99BD-F56BE01F8BC0}" type="pres">
      <dgm:prSet presAssocID="{45943502-EFCD-4FB2-88DA-8DBC4B858405}" presName="Ellipse" presStyleLbl="fgAcc1" presStyleIdx="7" presStyleCnt="8"/>
      <dgm:spPr>
        <a:xfrm>
          <a:off x="8334751" y="582899"/>
          <a:ext cx="297708" cy="297708"/>
        </a:xfrm>
        <a:prstGeom prst="ellipse">
          <a:avLst/>
        </a:prstGeom>
        <a:solidFill>
          <a:srgbClr val="EC727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7B116766-9EEC-4670-ACC4-69C260308E99}" type="pres">
      <dgm:prSet presAssocID="{45943502-EFCD-4FB2-88DA-8DBC4B858405}" presName="L2TextContainer" presStyleLbl="revTx" presStyleIdx="12" presStyleCnt="14">
        <dgm:presLayoutVars>
          <dgm:bulletEnabled val="1"/>
        </dgm:presLayoutVars>
      </dgm:prSet>
      <dgm:spPr/>
    </dgm:pt>
    <dgm:pt modelId="{17DE55A8-FF09-438A-A966-360C2824EC98}" type="pres">
      <dgm:prSet presAssocID="{45943502-EFCD-4FB2-88DA-8DBC4B858405}" presName="L1TextContainer" presStyleLbl="revTx" presStyleIdx="13" presStyleCnt="14" custLinFactNeighborX="-1038" custLinFactNeighborY="-13539">
        <dgm:presLayoutVars>
          <dgm:chMax val="1"/>
          <dgm:chPref val="1"/>
          <dgm:bulletEnabled val="1"/>
        </dgm:presLayoutVars>
      </dgm:prSet>
      <dgm:spPr/>
    </dgm:pt>
    <dgm:pt modelId="{1E1C2C64-5A77-4914-90DE-30A6C6F69774}" type="pres">
      <dgm:prSet presAssocID="{45943502-EFCD-4FB2-88DA-8DBC4B858405}" presName="ConnectLine" presStyleLbl="sibTrans1D1" presStyleIdx="6" presStyleCnt="7" custLinFactNeighborX="47922" custLinFactNeighborY="-542"/>
      <dgm:spPr>
        <a:xfrm>
          <a:off x="8483601" y="1089217"/>
          <a:ext cx="0" cy="1592961"/>
        </a:xfrm>
        <a:prstGeom prst="line">
          <a:avLst/>
        </a:prstGeom>
        <a:noFill/>
        <a:ln w="38100" cap="flat" cmpd="sng" algn="ctr">
          <a:solidFill>
            <a:srgbClr val="EC7276"/>
          </a:solidFill>
          <a:prstDash val="sysDot"/>
          <a:miter lim="800000"/>
        </a:ln>
        <a:effectLst/>
      </dgm:spPr>
    </dgm:pt>
    <dgm:pt modelId="{6621F3BE-629E-4B21-81CE-DD0E66A53343}" type="pres">
      <dgm:prSet presAssocID="{45943502-EFCD-4FB2-88DA-8DBC4B858405}" presName="EmptyPlaceHolder" presStyleCnt="0"/>
      <dgm:spPr/>
    </dgm:pt>
  </dgm:ptLst>
  <dgm:cxnLst>
    <dgm:cxn modelId="{B1923E03-294B-4C57-8DB6-25BDB82A57DA}" srcId="{63085546-7C7C-4B3E-ABEB-2669F1A65FB2}" destId="{45943502-EFCD-4FB2-88DA-8DBC4B858405}" srcOrd="6" destOrd="0" parTransId="{E54DC134-B964-4C4E-9817-461DF6FE4499}" sibTransId="{A7192D3E-E18E-457F-A093-DD00EF944E81}"/>
    <dgm:cxn modelId="{D4B19F0F-EC80-4D68-BB74-B4CDCD5F2AB8}" type="presOf" srcId="{30FD8BC1-7A32-47D1-A469-F0876C203FFA}" destId="{48987199-24B4-465A-BB84-4F58CD6335A5}" srcOrd="0" destOrd="0" presId="urn:microsoft.com/office/officeart/2017/3/layout/DropPinTimeline"/>
    <dgm:cxn modelId="{2F02861A-3FDC-4C2B-B724-282D5914D85A}" type="presOf" srcId="{212ADAAB-D5CB-4BBC-8DAF-7340FD334994}" destId="{6EC2FC68-E1B8-4274-8090-C2C96A4CD82C}" srcOrd="0" destOrd="0" presId="urn:microsoft.com/office/officeart/2017/3/layout/DropPinTimeline"/>
    <dgm:cxn modelId="{0EBF9C32-02D9-44F3-8C65-6D7EF93715F9}" srcId="{45943502-EFCD-4FB2-88DA-8DBC4B858405}" destId="{C2A7F89F-9763-4AD3-A6DB-E35D7609F58A}" srcOrd="1" destOrd="0" parTransId="{EB8107B6-1835-4F2D-82DF-DA65A2A5B5E5}" sibTransId="{8EB0ECFA-C3FE-4ADC-A7FC-1C2F91B56702}"/>
    <dgm:cxn modelId="{991E153C-2D4A-4089-A3BB-23D6CF24990F}" type="presOf" srcId="{683CC5F6-E9B5-49F2-909E-A68D38896308}" destId="{4EB3AA5C-1289-44C6-9F3E-859ABA28E18F}" srcOrd="0" destOrd="0" presId="urn:microsoft.com/office/officeart/2017/3/layout/DropPinTimeline"/>
    <dgm:cxn modelId="{39A11E5C-7A57-4117-A6DF-36000C29509C}" srcId="{9DCEA5FC-4640-45AF-B712-7A4FD94AEF0D}" destId="{831701CF-77C7-46C0-A913-8CC39517BAB8}" srcOrd="0" destOrd="0" parTransId="{13FBC60D-3EA6-4496-BA97-C1AE8C7F8961}" sibTransId="{75156CDF-E17B-4DAD-AE37-EA44D7F37090}"/>
    <dgm:cxn modelId="{DD687B5C-28C8-4088-99B8-D375C5FDAE4A}" srcId="{212ADAAB-D5CB-4BBC-8DAF-7340FD334994}" destId="{2AEE5C11-34AE-4EB7-8907-9BED418EA471}" srcOrd="0" destOrd="0" parTransId="{2E14AD1F-C7EA-45AE-ADC0-0EE92A6516CB}" sibTransId="{F36FDDA0-6B91-47CB-8114-B6F076E55FC8}"/>
    <dgm:cxn modelId="{C709CE42-717D-4C89-8B0C-D7B148C133B9}" type="presOf" srcId="{8B14FBF0-8477-42A2-8183-01EBD30A83E8}" destId="{2ACD4AEE-C389-406C-BC00-9F52D102C18D}" srcOrd="0" destOrd="1" presId="urn:microsoft.com/office/officeart/2017/3/layout/DropPinTimeline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2841EC4D-F3DC-4972-B897-89C9EA062B26}" type="presOf" srcId="{92921081-529B-4D1C-83A4-C416BB4C5224}" destId="{B608C5A1-CE9E-4410-9F2F-F714CC6AB069}" srcOrd="0" destOrd="0" presId="urn:microsoft.com/office/officeart/2017/3/layout/DropPinTimeline"/>
    <dgm:cxn modelId="{0E113651-2C5D-4FF9-AAB8-DD362E473794}" type="presOf" srcId="{F54B476B-5B9C-4FBB-AF72-658E29932F10}" destId="{2ACD4AEE-C389-406C-BC00-9F52D102C18D}" srcOrd="0" destOrd="0" presId="urn:microsoft.com/office/officeart/2017/3/layout/DropPinTimeline"/>
    <dgm:cxn modelId="{DDFA5F71-3091-4716-A415-EB60150B4E65}" srcId="{683CC5F6-E9B5-49F2-909E-A68D38896308}" destId="{2C9515E6-9AFF-4B84-9D9F-458CFEF29267}" srcOrd="0" destOrd="0" parTransId="{3378C8DB-4DFF-47DF-A3D6-5C306769115E}" sibTransId="{FCA050F9-761A-457A-96FD-924FE2476547}"/>
    <dgm:cxn modelId="{3C15AF51-54A6-4ED0-824A-52A4CE5468AB}" type="presOf" srcId="{2AEE5C11-34AE-4EB7-8907-9BED418EA471}" destId="{D1646913-A3FA-4470-A3E9-C64B0A13A62A}" srcOrd="0" destOrd="0" presId="urn:microsoft.com/office/officeart/2017/3/layout/DropPinTimeline"/>
    <dgm:cxn modelId="{1E56A854-0F57-478A-8DF7-33238229D898}" type="presOf" srcId="{A8D94C67-519A-4EAA-BCB6-2AFFC97D88BA}" destId="{7B116766-9EEC-4670-ACC4-69C260308E99}" srcOrd="0" destOrd="0" presId="urn:microsoft.com/office/officeart/2017/3/layout/DropPinTimeline"/>
    <dgm:cxn modelId="{601FA375-B804-4895-B969-A3CE7B37C85C}" type="presOf" srcId="{096A9AF0-0DAE-4EB3-B448-4501DA034F4A}" destId="{C1E34084-406C-48D5-88FE-7226282DBC49}" srcOrd="0" destOrd="0" presId="urn:microsoft.com/office/officeart/2017/3/layout/DropPinTimeline"/>
    <dgm:cxn modelId="{761E4B58-8AA0-4EE9-9827-01A0CA5D8AAC}" type="presOf" srcId="{9DCEA5FC-4640-45AF-B712-7A4FD94AEF0D}" destId="{85C50C56-6DC8-4C47-8DBC-4FD6B1554AA4}" srcOrd="0" destOrd="0" presId="urn:microsoft.com/office/officeart/2017/3/layout/DropPinTimeline"/>
    <dgm:cxn modelId="{B05C4C7C-FEB8-4825-98A0-C38D3021918A}" srcId="{096A9AF0-0DAE-4EB3-B448-4501DA034F4A}" destId="{92921081-529B-4D1C-83A4-C416BB4C5224}" srcOrd="0" destOrd="0" parTransId="{5AD2C2F8-A1D7-469B-93D8-B578BEFE51F8}" sibTransId="{ECC13403-1F53-4ED4-AE4F-334EEC7C8710}"/>
    <dgm:cxn modelId="{5290028A-5E27-42E8-B7EC-32F002896B8E}" type="presOf" srcId="{337D2A5A-97E1-403E-93DF-29C68BE1FC3A}" destId="{C0764032-A0A5-4323-A102-64136021E6AB}" srcOrd="0" destOrd="0" presId="urn:microsoft.com/office/officeart/2017/3/layout/DropPinTimeline"/>
    <dgm:cxn modelId="{85D0308E-2E29-4D25-8018-B737AFC2E026}" srcId="{63085546-7C7C-4B3E-ABEB-2669F1A65FB2}" destId="{1BB32EC4-433A-4354-874A-D96725254076}" srcOrd="3" destOrd="0" parTransId="{AD6543DB-76E3-40B8-977D-0261552D0860}" sibTransId="{AACCF150-E9D9-4C50-8DE8-33EB9822490D}"/>
    <dgm:cxn modelId="{E8055090-760D-4ED0-AB5B-1F37AB08A8C1}" type="presOf" srcId="{2C9515E6-9AFF-4B84-9D9F-458CFEF29267}" destId="{FC8603F2-85FC-4134-978C-4054E468209C}" srcOrd="0" destOrd="0" presId="urn:microsoft.com/office/officeart/2017/3/layout/DropPinTimeline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F16073A4-7F3E-4CB9-8FB4-14646A5FA672}" type="presOf" srcId="{831701CF-77C7-46C0-A913-8CC39517BAB8}" destId="{A782CF5D-A585-4990-846A-5EDBD19A9BDB}" srcOrd="0" destOrd="0" presId="urn:microsoft.com/office/officeart/2017/3/layout/DropPinTimeline"/>
    <dgm:cxn modelId="{A3C05BAC-351C-4A91-A5CF-6DE035B14B8B}" type="presOf" srcId="{45943502-EFCD-4FB2-88DA-8DBC4B858405}" destId="{17DE55A8-FF09-438A-A966-360C2824EC98}" srcOrd="0" destOrd="0" presId="urn:microsoft.com/office/officeart/2017/3/layout/DropPinTimeline"/>
    <dgm:cxn modelId="{FB5EF1AC-C487-479C-8CDE-777ABFE368A2}" srcId="{63085546-7C7C-4B3E-ABEB-2669F1A65FB2}" destId="{30FD8BC1-7A32-47D1-A469-F0876C203FFA}" srcOrd="5" destOrd="0" parTransId="{0DF0983A-FEA3-45EB-B2B1-63CBD0DF6FF8}" sibTransId="{86318605-3609-4804-9317-BCA70FD5DF5F}"/>
    <dgm:cxn modelId="{16DB2EB1-2BE1-428C-A6F0-FE67C0A35AB9}" type="presOf" srcId="{1BB32EC4-433A-4354-874A-D96725254076}" destId="{EBDC2870-78D7-4D8F-8A58-265CFCB76074}" srcOrd="0" destOrd="0" presId="urn:microsoft.com/office/officeart/2017/3/layout/DropPinTimeline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F1975EC4-C0A0-416D-9334-D407F24AE8A6}" srcId="{30FD8BC1-7A32-47D1-A469-F0876C203FFA}" destId="{8B14FBF0-8477-42A2-8183-01EBD30A83E8}" srcOrd="1" destOrd="0" parTransId="{39792FFF-EDAE-42C6-BAF0-CC8330BB59A8}" sibTransId="{97E17689-0D33-4EBE-B5AA-D0E05D66B91A}"/>
    <dgm:cxn modelId="{16E88BC5-AFFD-4086-8B56-9AF73F529D44}" srcId="{1BB32EC4-433A-4354-874A-D96725254076}" destId="{337D2A5A-97E1-403E-93DF-29C68BE1FC3A}" srcOrd="0" destOrd="0" parTransId="{E406A347-E261-488E-BF69-1D5E687D32EB}" sibTransId="{DBF156E2-5E56-42AB-91E6-00371A13B861}"/>
    <dgm:cxn modelId="{8A2916EB-04B0-4282-83A1-F0355F0A7426}" srcId="{45943502-EFCD-4FB2-88DA-8DBC4B858405}" destId="{A8D94C67-519A-4EAA-BCB6-2AFFC97D88BA}" srcOrd="0" destOrd="0" parTransId="{E3B97F91-610E-43A9-81E0-097E3E984B64}" sibTransId="{72558C50-7762-45EE-A587-10051E06A791}"/>
    <dgm:cxn modelId="{DCCEABF2-3ADB-4F9F-B36C-FC9D5BAC5071}" type="presOf" srcId="{C2A7F89F-9763-4AD3-A6DB-E35D7609F58A}" destId="{7B116766-9EEC-4670-ACC4-69C260308E99}" srcOrd="0" destOrd="1" presId="urn:microsoft.com/office/officeart/2017/3/layout/DropPinTimeline"/>
    <dgm:cxn modelId="{851301F3-FD23-4949-94B9-8F53061BBD1A}" srcId="{30FD8BC1-7A32-47D1-A469-F0876C203FFA}" destId="{F54B476B-5B9C-4FBB-AF72-658E29932F10}" srcOrd="0" destOrd="0" parTransId="{F796BF32-9A73-4F57-A7C5-D4918B0C72F6}" sibTransId="{2AB53E10-0F78-4C46-A684-F4D160A0B998}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DA6A51DB-6C18-400B-9DA5-E8330852483B}" type="presParOf" srcId="{7A5D3400-AF5B-4297-8592-4C1EDB9D0973}" destId="{BD204284-1F7C-4D58-BC79-8C2DEE7E9FAF}" srcOrd="0" destOrd="0" presId="urn:microsoft.com/office/officeart/2017/3/layout/DropPinTimeline"/>
    <dgm:cxn modelId="{B682209A-D180-4D3D-A7FE-3FF4623AAAC8}" type="presParOf" srcId="{7A5D3400-AF5B-4297-8592-4C1EDB9D0973}" destId="{46A6B157-7198-41C4-9D25-C4F8885F1B6F}" srcOrd="1" destOrd="0" presId="urn:microsoft.com/office/officeart/2017/3/layout/DropPinTimeline"/>
    <dgm:cxn modelId="{4CF30FDC-8EA5-4C55-A240-DA99543AE3C6}" type="presParOf" srcId="{46A6B157-7198-41C4-9D25-C4F8885F1B6F}" destId="{578E6A06-6F61-48BD-9F1A-48E731D6E26D}" srcOrd="0" destOrd="0" presId="urn:microsoft.com/office/officeart/2017/3/layout/DropPinTimeline"/>
    <dgm:cxn modelId="{7F06BCA7-F8E6-43B5-AEBF-3EA16A460043}" type="presParOf" srcId="{578E6A06-6F61-48BD-9F1A-48E731D6E26D}" destId="{9F727168-E825-43C1-AF50-41E115F59C0C}" srcOrd="0" destOrd="0" presId="urn:microsoft.com/office/officeart/2017/3/layout/DropPinTimeline"/>
    <dgm:cxn modelId="{39550BBA-C07C-435F-AE58-6A3869656E8F}" type="presParOf" srcId="{578E6A06-6F61-48BD-9F1A-48E731D6E26D}" destId="{0C380CA5-521A-4949-A022-450DA9C217F5}" srcOrd="1" destOrd="0" presId="urn:microsoft.com/office/officeart/2017/3/layout/DropPinTimeline"/>
    <dgm:cxn modelId="{50FAF036-8C4F-4AB4-964E-F6C0C8E1B366}" type="presParOf" srcId="{0C380CA5-521A-4949-A022-450DA9C217F5}" destId="{19EF924A-339B-436A-9151-9C7B0B0377B9}" srcOrd="0" destOrd="0" presId="urn:microsoft.com/office/officeart/2017/3/layout/DropPinTimeline"/>
    <dgm:cxn modelId="{FEF6FDFF-AC95-4350-940F-FC375C454173}" type="presParOf" srcId="{0C380CA5-521A-4949-A022-450DA9C217F5}" destId="{846B4BA4-33F0-43CE-A60E-B95E195AD5A9}" srcOrd="1" destOrd="0" presId="urn:microsoft.com/office/officeart/2017/3/layout/DropPinTimeline"/>
    <dgm:cxn modelId="{86FB1E3B-8C27-43E3-9CFC-6B9AD5B19723}" type="presParOf" srcId="{578E6A06-6F61-48BD-9F1A-48E731D6E26D}" destId="{A782CF5D-A585-4990-846A-5EDBD19A9BDB}" srcOrd="2" destOrd="0" presId="urn:microsoft.com/office/officeart/2017/3/layout/DropPinTimeline"/>
    <dgm:cxn modelId="{A2AA414F-7DC4-4250-B21D-62866A63C6BC}" type="presParOf" srcId="{578E6A06-6F61-48BD-9F1A-48E731D6E26D}" destId="{85C50C56-6DC8-4C47-8DBC-4FD6B1554AA4}" srcOrd="3" destOrd="0" presId="urn:microsoft.com/office/officeart/2017/3/layout/DropPinTimeline"/>
    <dgm:cxn modelId="{AEEA7548-3D0E-4A32-8C4A-EEFE5745C7DF}" type="presParOf" srcId="{578E6A06-6F61-48BD-9F1A-48E731D6E26D}" destId="{4F322B1B-F357-4BCD-BF34-8A0D705A1CE7}" srcOrd="4" destOrd="0" presId="urn:microsoft.com/office/officeart/2017/3/layout/DropPinTimeline"/>
    <dgm:cxn modelId="{7AB3159E-92F2-4399-AE36-6211AADC42EA}" type="presParOf" srcId="{578E6A06-6F61-48BD-9F1A-48E731D6E26D}" destId="{9FF32B1E-94FD-475E-9959-8E0546070C5B}" srcOrd="5" destOrd="0" presId="urn:microsoft.com/office/officeart/2017/3/layout/DropPinTimeline"/>
    <dgm:cxn modelId="{CAD3EAEA-2806-4987-BD88-048D89C54CF1}" type="presParOf" srcId="{46A6B157-7198-41C4-9D25-C4F8885F1B6F}" destId="{C9E000F5-B650-46EB-A3B0-FBA6593CE548}" srcOrd="1" destOrd="0" presId="urn:microsoft.com/office/officeart/2017/3/layout/DropPinTimeline"/>
    <dgm:cxn modelId="{5EA5B657-7F2F-44E2-B1DD-0B3ECBD1E99D}" type="presParOf" srcId="{46A6B157-7198-41C4-9D25-C4F8885F1B6F}" destId="{64373A7D-C7A5-4C0C-9781-58743159539A}" srcOrd="2" destOrd="0" presId="urn:microsoft.com/office/officeart/2017/3/layout/DropPinTimeline"/>
    <dgm:cxn modelId="{14BAE908-5010-418B-B10F-E0EF3644818C}" type="presParOf" srcId="{64373A7D-C7A5-4C0C-9781-58743159539A}" destId="{B57996C3-16BE-4CEB-B9E2-6FFC42938F41}" srcOrd="0" destOrd="0" presId="urn:microsoft.com/office/officeart/2017/3/layout/DropPinTimeline"/>
    <dgm:cxn modelId="{6EE799C9-2ACE-448A-B9B4-1F0BFCC5494D}" type="presParOf" srcId="{64373A7D-C7A5-4C0C-9781-58743159539A}" destId="{BC71368F-DA7E-405D-93AC-3A6767BF9FC6}" srcOrd="1" destOrd="0" presId="urn:microsoft.com/office/officeart/2017/3/layout/DropPinTimeline"/>
    <dgm:cxn modelId="{59CC3372-0972-45A9-AB2E-167939969C7E}" type="presParOf" srcId="{BC71368F-DA7E-405D-93AC-3A6767BF9FC6}" destId="{5B4632EA-1574-417A-A3FA-D711159FBAD1}" srcOrd="0" destOrd="0" presId="urn:microsoft.com/office/officeart/2017/3/layout/DropPinTimeline"/>
    <dgm:cxn modelId="{1BF47519-9E4E-4BB0-BCBA-A5961FF9A6CD}" type="presParOf" srcId="{BC71368F-DA7E-405D-93AC-3A6767BF9FC6}" destId="{032E0966-F86B-4BBD-BE80-8FAB861AF0E8}" srcOrd="1" destOrd="0" presId="urn:microsoft.com/office/officeart/2017/3/layout/DropPinTimeline"/>
    <dgm:cxn modelId="{882EEBD2-110A-4990-8880-616C578449B7}" type="presParOf" srcId="{64373A7D-C7A5-4C0C-9781-58743159539A}" destId="{B608C5A1-CE9E-4410-9F2F-F714CC6AB069}" srcOrd="2" destOrd="0" presId="urn:microsoft.com/office/officeart/2017/3/layout/DropPinTimeline"/>
    <dgm:cxn modelId="{E5F82FBD-2B6D-4121-BACE-4D1B9A91EC66}" type="presParOf" srcId="{64373A7D-C7A5-4C0C-9781-58743159539A}" destId="{C1E34084-406C-48D5-88FE-7226282DBC49}" srcOrd="3" destOrd="0" presId="urn:microsoft.com/office/officeart/2017/3/layout/DropPinTimeline"/>
    <dgm:cxn modelId="{B94D7E38-E5D7-44D5-B33C-E3A0C78F3780}" type="presParOf" srcId="{64373A7D-C7A5-4C0C-9781-58743159539A}" destId="{33168228-1414-4AAF-B7E5-C08A80BBB2F1}" srcOrd="4" destOrd="0" presId="urn:microsoft.com/office/officeart/2017/3/layout/DropPinTimeline"/>
    <dgm:cxn modelId="{397EE9F0-39A3-4A02-B678-70EBE6F9F893}" type="presParOf" srcId="{64373A7D-C7A5-4C0C-9781-58743159539A}" destId="{C791BCDD-76D3-4E0E-98B9-0C4903CF0E94}" srcOrd="5" destOrd="0" presId="urn:microsoft.com/office/officeart/2017/3/layout/DropPinTimeline"/>
    <dgm:cxn modelId="{AD2F3FEC-DCA0-43DB-982D-903784448797}" type="presParOf" srcId="{46A6B157-7198-41C4-9D25-C4F8885F1B6F}" destId="{3B1DA912-FDB7-4F73-8823-B30C56F7DE86}" srcOrd="3" destOrd="0" presId="urn:microsoft.com/office/officeart/2017/3/layout/DropPinTimeline"/>
    <dgm:cxn modelId="{51C3A01D-5793-42E1-B8B1-95C7AEB64581}" type="presParOf" srcId="{46A6B157-7198-41C4-9D25-C4F8885F1B6F}" destId="{DCEEC7C0-6CAC-4153-B66A-D920E3B7F504}" srcOrd="4" destOrd="0" presId="urn:microsoft.com/office/officeart/2017/3/layout/DropPinTimeline"/>
    <dgm:cxn modelId="{86D426D3-DE4C-4BB4-8C09-D2C63BD51E4E}" type="presParOf" srcId="{DCEEC7C0-6CAC-4153-B66A-D920E3B7F504}" destId="{56361E50-9FEC-48AD-A369-C1A8379B35EC}" srcOrd="0" destOrd="0" presId="urn:microsoft.com/office/officeart/2017/3/layout/DropPinTimeline"/>
    <dgm:cxn modelId="{02CD6C3F-E995-471C-94FB-C0D54B4842D5}" type="presParOf" srcId="{DCEEC7C0-6CAC-4153-B66A-D920E3B7F504}" destId="{70AC7E27-D774-4261-A80F-683BBD09A81D}" srcOrd="1" destOrd="0" presId="urn:microsoft.com/office/officeart/2017/3/layout/DropPinTimeline"/>
    <dgm:cxn modelId="{5CF11FCC-C23E-454E-AC1E-DFD67727D7CD}" type="presParOf" srcId="{70AC7E27-D774-4261-A80F-683BBD09A81D}" destId="{7BC09B8D-1C75-4604-9F35-AEC078447C45}" srcOrd="0" destOrd="0" presId="urn:microsoft.com/office/officeart/2017/3/layout/DropPinTimeline"/>
    <dgm:cxn modelId="{F5089ADD-33C1-472D-BAF2-91B6652DF1A9}" type="presParOf" srcId="{70AC7E27-D774-4261-A80F-683BBD09A81D}" destId="{DFE91A1F-E910-48AB-A4C9-128002268483}" srcOrd="1" destOrd="0" presId="urn:microsoft.com/office/officeart/2017/3/layout/DropPinTimeline"/>
    <dgm:cxn modelId="{FD943790-5411-4A3B-924D-4403B21626BA}" type="presParOf" srcId="{DCEEC7C0-6CAC-4153-B66A-D920E3B7F504}" destId="{FC8603F2-85FC-4134-978C-4054E468209C}" srcOrd="2" destOrd="0" presId="urn:microsoft.com/office/officeart/2017/3/layout/DropPinTimeline"/>
    <dgm:cxn modelId="{D5E16DB1-0EBE-490A-BD7E-FD19274E6A38}" type="presParOf" srcId="{DCEEC7C0-6CAC-4153-B66A-D920E3B7F504}" destId="{4EB3AA5C-1289-44C6-9F3E-859ABA28E18F}" srcOrd="3" destOrd="0" presId="urn:microsoft.com/office/officeart/2017/3/layout/DropPinTimeline"/>
    <dgm:cxn modelId="{8DE5DA9E-2AA7-43F7-8DD5-E5ECEF772101}" type="presParOf" srcId="{DCEEC7C0-6CAC-4153-B66A-D920E3B7F504}" destId="{0BB03C0E-97EC-4D66-9B09-35D689DAB28C}" srcOrd="4" destOrd="0" presId="urn:microsoft.com/office/officeart/2017/3/layout/DropPinTimeline"/>
    <dgm:cxn modelId="{DA57C1DD-192D-489A-BBC9-D9ACA01A09F2}" type="presParOf" srcId="{DCEEC7C0-6CAC-4153-B66A-D920E3B7F504}" destId="{1A7A92CB-81F0-42D4-87BF-4008DEFA9CA8}" srcOrd="5" destOrd="0" presId="urn:microsoft.com/office/officeart/2017/3/layout/DropPinTimeline"/>
    <dgm:cxn modelId="{7E5E61DA-CACE-4FC7-A295-A50C9FA0159E}" type="presParOf" srcId="{46A6B157-7198-41C4-9D25-C4F8885F1B6F}" destId="{ABE3202B-256B-4398-8B41-CB40EDB06266}" srcOrd="5" destOrd="0" presId="urn:microsoft.com/office/officeart/2017/3/layout/DropPinTimeline"/>
    <dgm:cxn modelId="{63D93E18-AECE-467E-9236-F88534274BAB}" type="presParOf" srcId="{46A6B157-7198-41C4-9D25-C4F8885F1B6F}" destId="{D70D26C6-D285-4BC0-B5ED-420DB9D6F5EB}" srcOrd="6" destOrd="0" presId="urn:microsoft.com/office/officeart/2017/3/layout/DropPinTimeline"/>
    <dgm:cxn modelId="{0A4D8323-AC38-4980-B90B-F987FB0C4908}" type="presParOf" srcId="{D70D26C6-D285-4BC0-B5ED-420DB9D6F5EB}" destId="{97D6B117-2637-412B-8657-EAAA593C6BF3}" srcOrd="0" destOrd="0" presId="urn:microsoft.com/office/officeart/2017/3/layout/DropPinTimeline"/>
    <dgm:cxn modelId="{A7802A0D-41CD-4588-A58D-D985F76E6794}" type="presParOf" srcId="{D70D26C6-D285-4BC0-B5ED-420DB9D6F5EB}" destId="{26193B29-3FAE-41E5-9897-ED06F7C60219}" srcOrd="1" destOrd="0" presId="urn:microsoft.com/office/officeart/2017/3/layout/DropPinTimeline"/>
    <dgm:cxn modelId="{F682BE1F-3C36-411A-8F26-4A6050D0CCA6}" type="presParOf" srcId="{26193B29-3FAE-41E5-9897-ED06F7C60219}" destId="{517E7168-C12C-4852-8F0D-D284046B5BE7}" srcOrd="0" destOrd="0" presId="urn:microsoft.com/office/officeart/2017/3/layout/DropPinTimeline"/>
    <dgm:cxn modelId="{83BB6E3A-67AE-47A9-A0D9-535B16831C2E}" type="presParOf" srcId="{26193B29-3FAE-41E5-9897-ED06F7C60219}" destId="{77BD27CB-1BB5-4008-B7BA-14EC131E8C60}" srcOrd="1" destOrd="0" presId="urn:microsoft.com/office/officeart/2017/3/layout/DropPinTimeline"/>
    <dgm:cxn modelId="{CDAA8483-E75C-4DEE-8C46-5C78A89AD33D}" type="presParOf" srcId="{D70D26C6-D285-4BC0-B5ED-420DB9D6F5EB}" destId="{C0764032-A0A5-4323-A102-64136021E6AB}" srcOrd="2" destOrd="0" presId="urn:microsoft.com/office/officeart/2017/3/layout/DropPinTimeline"/>
    <dgm:cxn modelId="{0A5BB6DE-80AB-46BA-AF0F-0BDA421B14A8}" type="presParOf" srcId="{D70D26C6-D285-4BC0-B5ED-420DB9D6F5EB}" destId="{EBDC2870-78D7-4D8F-8A58-265CFCB76074}" srcOrd="3" destOrd="0" presId="urn:microsoft.com/office/officeart/2017/3/layout/DropPinTimeline"/>
    <dgm:cxn modelId="{CA6236E1-D18C-4AE5-92B8-8E50DB242D9B}" type="presParOf" srcId="{D70D26C6-D285-4BC0-B5ED-420DB9D6F5EB}" destId="{3ED89A26-B641-48A1-BC85-B351229A9F89}" srcOrd="4" destOrd="0" presId="urn:microsoft.com/office/officeart/2017/3/layout/DropPinTimeline"/>
    <dgm:cxn modelId="{E0E66E34-8897-411E-B393-73E1F74E9C12}" type="presParOf" srcId="{D70D26C6-D285-4BC0-B5ED-420DB9D6F5EB}" destId="{FAA0EED0-0F47-4F5D-9D53-1A347D0F2637}" srcOrd="5" destOrd="0" presId="urn:microsoft.com/office/officeart/2017/3/layout/DropPinTimeline"/>
    <dgm:cxn modelId="{8467EB10-2669-462D-B731-B3CDECABF299}" type="presParOf" srcId="{46A6B157-7198-41C4-9D25-C4F8885F1B6F}" destId="{1BDE77AF-111B-4FF3-A1C3-2B5DBE200141}" srcOrd="7" destOrd="0" presId="urn:microsoft.com/office/officeart/2017/3/layout/DropPinTimeline"/>
    <dgm:cxn modelId="{2E35C8AB-C54E-4DE6-98F2-126D8B12CA35}" type="presParOf" srcId="{46A6B157-7198-41C4-9D25-C4F8885F1B6F}" destId="{A1AE2BC4-A99C-4DD3-A84D-EB3461D18287}" srcOrd="8" destOrd="0" presId="urn:microsoft.com/office/officeart/2017/3/layout/DropPinTimeline"/>
    <dgm:cxn modelId="{AC45CECB-C5CF-4E80-98D8-0844891DC577}" type="presParOf" srcId="{A1AE2BC4-A99C-4DD3-A84D-EB3461D18287}" destId="{278CF1E0-B1C4-4B10-A5EC-FD7EF0557E2D}" srcOrd="0" destOrd="0" presId="urn:microsoft.com/office/officeart/2017/3/layout/DropPinTimeline"/>
    <dgm:cxn modelId="{FAC5196A-0FF0-48C2-A8D5-A327A9296F37}" type="presParOf" srcId="{A1AE2BC4-A99C-4DD3-A84D-EB3461D18287}" destId="{27B65FB4-BE6A-41E6-BBE9-8DC9F7B73486}" srcOrd="1" destOrd="0" presId="urn:microsoft.com/office/officeart/2017/3/layout/DropPinTimeline"/>
    <dgm:cxn modelId="{6506C7DF-695E-463E-9F7A-076AACE839A3}" type="presParOf" srcId="{27B65FB4-BE6A-41E6-BBE9-8DC9F7B73486}" destId="{488CC4C6-DFBC-460C-A9ED-BEDA8CC682D4}" srcOrd="0" destOrd="0" presId="urn:microsoft.com/office/officeart/2017/3/layout/DropPinTimeline"/>
    <dgm:cxn modelId="{BB2EC07F-9382-4ADC-B58A-370E51165161}" type="presParOf" srcId="{27B65FB4-BE6A-41E6-BBE9-8DC9F7B73486}" destId="{48CA82DA-B677-461B-A08D-337683480059}" srcOrd="1" destOrd="0" presId="urn:microsoft.com/office/officeart/2017/3/layout/DropPinTimeline"/>
    <dgm:cxn modelId="{D2C7B1A6-CF92-4104-85AF-7ED69E77FB2E}" type="presParOf" srcId="{A1AE2BC4-A99C-4DD3-A84D-EB3461D18287}" destId="{D1646913-A3FA-4470-A3E9-C64B0A13A62A}" srcOrd="2" destOrd="0" presId="urn:microsoft.com/office/officeart/2017/3/layout/DropPinTimeline"/>
    <dgm:cxn modelId="{6DFB5DDF-069E-470A-9D51-14C2EEBAEAB6}" type="presParOf" srcId="{A1AE2BC4-A99C-4DD3-A84D-EB3461D18287}" destId="{6EC2FC68-E1B8-4274-8090-C2C96A4CD82C}" srcOrd="3" destOrd="0" presId="urn:microsoft.com/office/officeart/2017/3/layout/DropPinTimeline"/>
    <dgm:cxn modelId="{E13030DA-BCC9-42B5-90A4-C1245E765FC8}" type="presParOf" srcId="{A1AE2BC4-A99C-4DD3-A84D-EB3461D18287}" destId="{4F41BF23-550C-4E7F-977E-3D22E3AF7B51}" srcOrd="4" destOrd="0" presId="urn:microsoft.com/office/officeart/2017/3/layout/DropPinTimeline"/>
    <dgm:cxn modelId="{5DC7870F-4614-4A72-AB7A-994AF1F8A4DE}" type="presParOf" srcId="{A1AE2BC4-A99C-4DD3-A84D-EB3461D18287}" destId="{5018695D-CFD4-49F8-8967-BA8A0C0A0DE1}" srcOrd="5" destOrd="0" presId="urn:microsoft.com/office/officeart/2017/3/layout/DropPinTimeline"/>
    <dgm:cxn modelId="{BC501986-62B1-487F-AD82-52354E1595F9}" type="presParOf" srcId="{46A6B157-7198-41C4-9D25-C4F8885F1B6F}" destId="{7CDF06EF-3221-42B1-9462-1607BB1CE4B6}" srcOrd="9" destOrd="0" presId="urn:microsoft.com/office/officeart/2017/3/layout/DropPinTimeline"/>
    <dgm:cxn modelId="{23523304-A1A3-40E9-97BB-100CC56489B3}" type="presParOf" srcId="{46A6B157-7198-41C4-9D25-C4F8885F1B6F}" destId="{C20C9280-5F55-4732-86B5-7A62F8FB6750}" srcOrd="10" destOrd="0" presId="urn:microsoft.com/office/officeart/2017/3/layout/DropPinTimeline"/>
    <dgm:cxn modelId="{5B8D5A51-4208-48EC-A9AF-B0C7D4EAE321}" type="presParOf" srcId="{C20C9280-5F55-4732-86B5-7A62F8FB6750}" destId="{6277EEB6-6CF5-4EF1-A893-48A4043296B8}" srcOrd="0" destOrd="0" presId="urn:microsoft.com/office/officeart/2017/3/layout/DropPinTimeline"/>
    <dgm:cxn modelId="{0DD98EAC-36E0-4A0E-8001-B39F713D005D}" type="presParOf" srcId="{C20C9280-5F55-4732-86B5-7A62F8FB6750}" destId="{E1809B87-BBBE-40DF-A533-7901C809A62E}" srcOrd="1" destOrd="0" presId="urn:microsoft.com/office/officeart/2017/3/layout/DropPinTimeline"/>
    <dgm:cxn modelId="{C53A5861-5A3C-461A-811D-F8E1586BE62D}" type="presParOf" srcId="{E1809B87-BBBE-40DF-A533-7901C809A62E}" destId="{F2AC01F2-38F5-4AFE-85A4-C5B8E1D9B878}" srcOrd="0" destOrd="0" presId="urn:microsoft.com/office/officeart/2017/3/layout/DropPinTimeline"/>
    <dgm:cxn modelId="{57787F8C-F183-45A5-A2EF-ECC28882FBC4}" type="presParOf" srcId="{E1809B87-BBBE-40DF-A533-7901C809A62E}" destId="{4FC7119D-474F-4F35-AEAD-8850355A306C}" srcOrd="1" destOrd="0" presId="urn:microsoft.com/office/officeart/2017/3/layout/DropPinTimeline"/>
    <dgm:cxn modelId="{C7766F81-1187-435E-934C-3998E0F1EDD7}" type="presParOf" srcId="{C20C9280-5F55-4732-86B5-7A62F8FB6750}" destId="{2ACD4AEE-C389-406C-BC00-9F52D102C18D}" srcOrd="2" destOrd="0" presId="urn:microsoft.com/office/officeart/2017/3/layout/DropPinTimeline"/>
    <dgm:cxn modelId="{A1F4A94C-82AC-4679-80E7-04DD68BEBB6F}" type="presParOf" srcId="{C20C9280-5F55-4732-86B5-7A62F8FB6750}" destId="{48987199-24B4-465A-BB84-4F58CD6335A5}" srcOrd="3" destOrd="0" presId="urn:microsoft.com/office/officeart/2017/3/layout/DropPinTimeline"/>
    <dgm:cxn modelId="{BD58EEF5-787F-4EB6-8ED4-70F7C138E965}" type="presParOf" srcId="{C20C9280-5F55-4732-86B5-7A62F8FB6750}" destId="{443CFE82-EBA3-434C-9310-94C4CD1C83E4}" srcOrd="4" destOrd="0" presId="urn:microsoft.com/office/officeart/2017/3/layout/DropPinTimeline"/>
    <dgm:cxn modelId="{2AB807F7-8324-4E3D-AD57-B15DC52C0C05}" type="presParOf" srcId="{C20C9280-5F55-4732-86B5-7A62F8FB6750}" destId="{8B6041F8-8940-49BB-8A21-8D740E21256F}" srcOrd="5" destOrd="0" presId="urn:microsoft.com/office/officeart/2017/3/layout/DropPinTimeline"/>
    <dgm:cxn modelId="{1C446E3A-C3D5-4218-86C9-07B91D602942}" type="presParOf" srcId="{46A6B157-7198-41C4-9D25-C4F8885F1B6F}" destId="{3618C2B3-A078-43D0-8CF7-0BAA1A27A98C}" srcOrd="11" destOrd="0" presId="urn:microsoft.com/office/officeart/2017/3/layout/DropPinTimeline"/>
    <dgm:cxn modelId="{14B60A0A-59B0-4E66-A3B9-9AF83774A25C}" type="presParOf" srcId="{46A6B157-7198-41C4-9D25-C4F8885F1B6F}" destId="{FA245B42-5AA8-4966-865C-12A6BB7926CE}" srcOrd="12" destOrd="0" presId="urn:microsoft.com/office/officeart/2017/3/layout/DropPinTimeline"/>
    <dgm:cxn modelId="{F4FF183F-97D4-4AE3-9E7B-A3C67B30B722}" type="presParOf" srcId="{FA245B42-5AA8-4966-865C-12A6BB7926CE}" destId="{6F7FF563-6583-4CBF-B002-6898B67B1CE4}" srcOrd="0" destOrd="0" presId="urn:microsoft.com/office/officeart/2017/3/layout/DropPinTimeline"/>
    <dgm:cxn modelId="{1FC33E32-E6F0-4618-A578-677A7135D2B3}" type="presParOf" srcId="{FA245B42-5AA8-4966-865C-12A6BB7926CE}" destId="{129372B2-E40E-4296-8597-7C3DB20AE1CC}" srcOrd="1" destOrd="0" presId="urn:microsoft.com/office/officeart/2017/3/layout/DropPinTimeline"/>
    <dgm:cxn modelId="{5AA0A898-A1D9-4574-B8F8-F20C5293ED97}" type="presParOf" srcId="{129372B2-E40E-4296-8597-7C3DB20AE1CC}" destId="{85B4DD15-ACCE-4E94-81F6-A41D372B65CA}" srcOrd="0" destOrd="0" presId="urn:microsoft.com/office/officeart/2017/3/layout/DropPinTimeline"/>
    <dgm:cxn modelId="{BB57F0D1-275C-438D-9FF5-EABDEA459594}" type="presParOf" srcId="{129372B2-E40E-4296-8597-7C3DB20AE1CC}" destId="{568E85BC-80BB-4D50-99BD-F56BE01F8BC0}" srcOrd="1" destOrd="0" presId="urn:microsoft.com/office/officeart/2017/3/layout/DropPinTimeline"/>
    <dgm:cxn modelId="{5FEE1092-81F8-4CD8-9311-C798F9B4CA17}" type="presParOf" srcId="{FA245B42-5AA8-4966-865C-12A6BB7926CE}" destId="{7B116766-9EEC-4670-ACC4-69C260308E99}" srcOrd="2" destOrd="0" presId="urn:microsoft.com/office/officeart/2017/3/layout/DropPinTimeline"/>
    <dgm:cxn modelId="{C21E95E9-DEAD-454B-8512-CA600CBAB2D3}" type="presParOf" srcId="{FA245B42-5AA8-4966-865C-12A6BB7926CE}" destId="{17DE55A8-FF09-438A-A966-360C2824EC98}" srcOrd="3" destOrd="0" presId="urn:microsoft.com/office/officeart/2017/3/layout/DropPinTimeline"/>
    <dgm:cxn modelId="{B6AB4BF4-8021-40EA-A135-893499AF7680}" type="presParOf" srcId="{FA245B42-5AA8-4966-865C-12A6BB7926CE}" destId="{1E1C2C64-5A77-4914-90DE-30A6C6F69774}" srcOrd="4" destOrd="0" presId="urn:microsoft.com/office/officeart/2017/3/layout/DropPinTimeline"/>
    <dgm:cxn modelId="{E438E3D1-9225-434F-BCE0-892BBDDE0EA3}" type="presParOf" srcId="{FA245B42-5AA8-4966-865C-12A6BB7926CE}" destId="{6621F3BE-629E-4B21-81CE-DD0E66A53343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476501"/>
          <a:ext cx="10939605" cy="428624"/>
        </a:xfrm>
        <a:prstGeom prst="homePlate">
          <a:avLst/>
        </a:prstGeom>
        <a:gradFill rotWithShape="0">
          <a:gsLst>
            <a:gs pos="0">
              <a:sysClr val="window" lastClr="FFFFFF">
                <a:lumMod val="95000"/>
              </a:sysClr>
            </a:gs>
            <a:gs pos="100000">
              <a:sysClr val="window" lastClr="FFFFFF">
                <a:lumMod val="85000"/>
              </a:sys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79534" y="626633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22054" y="669153"/>
          <a:ext cx="297708" cy="297708"/>
        </a:xfrm>
        <a:prstGeom prst="donut">
          <a:avLst/>
        </a:prstGeom>
        <a:solidFill>
          <a:sysClr val="window" lastClr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541552" y="1097851"/>
          <a:ext cx="2202346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Military credit policy </a:t>
          </a:r>
          <a:b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regulation signed</a:t>
          </a:r>
          <a:b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by President Hans</a:t>
          </a:r>
        </a:p>
      </dsp:txBody>
      <dsp:txXfrm>
        <a:off x="541552" y="1097851"/>
        <a:ext cx="2202346" cy="1592961"/>
      </dsp:txXfrm>
    </dsp:sp>
    <dsp:sp modelId="{85C50C56-6DC8-4C47-8DBC-4FD6B1554AA4}">
      <dsp:nvSpPr>
        <dsp:cNvPr id="0" name=""/>
        <dsp:cNvSpPr/>
      </dsp:nvSpPr>
      <dsp:spPr>
        <a:xfrm>
          <a:off x="541552" y="538162"/>
          <a:ext cx="2202346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May</a:t>
          </a:r>
          <a:br>
            <a:rPr lang="en-US" sz="20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2022</a:t>
          </a:r>
        </a:p>
      </dsp:txBody>
      <dsp:txXfrm>
        <a:off x="541552" y="538162"/>
        <a:ext cx="2202346" cy="559689"/>
      </dsp:txXfrm>
    </dsp:sp>
    <dsp:sp modelId="{4F322B1B-F357-4BCD-BF34-8A0D705A1CE7}">
      <dsp:nvSpPr>
        <dsp:cNvPr id="0" name=""/>
        <dsp:cNvSpPr/>
      </dsp:nvSpPr>
      <dsp:spPr>
        <a:xfrm>
          <a:off x="270908" y="1097851"/>
          <a:ext cx="0" cy="1592961"/>
        </a:xfrm>
        <a:prstGeom prst="line">
          <a:avLst/>
        </a:prstGeom>
        <a:noFill/>
        <a:ln w="3175" cap="flat" cmpd="sng" algn="ctr">
          <a:solidFill>
            <a:sysClr val="window" lastClr="FFFFFF">
              <a:lumMod val="8500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31393" y="2640440"/>
          <a:ext cx="97431" cy="100744"/>
        </a:xfrm>
        <a:prstGeom prst="ellipse">
          <a:avLst/>
        </a:prstGeom>
        <a:solidFill>
          <a:srgbClr val="72D5E3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376268" y="4337745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418788" y="4380265"/>
          <a:ext cx="297708" cy="297708"/>
        </a:xfrm>
        <a:prstGeom prst="don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870518" y="2643569"/>
          <a:ext cx="2202346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MES project start</a:t>
          </a:r>
        </a:p>
      </dsp:txBody>
      <dsp:txXfrm>
        <a:off x="870518" y="2643569"/>
        <a:ext cx="2202346" cy="1592961"/>
      </dsp:txXfrm>
    </dsp:sp>
    <dsp:sp modelId="{C1E34084-406C-48D5-88FE-7226282DBC49}">
      <dsp:nvSpPr>
        <dsp:cNvPr id="0" name=""/>
        <dsp:cNvSpPr/>
      </dsp:nvSpPr>
      <dsp:spPr>
        <a:xfrm>
          <a:off x="870518" y="4236530"/>
          <a:ext cx="2202346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August</a:t>
          </a:r>
          <a:br>
            <a:rPr lang="en-US" sz="20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2022</a:t>
          </a:r>
        </a:p>
      </dsp:txBody>
      <dsp:txXfrm>
        <a:off x="870518" y="4236530"/>
        <a:ext cx="2202346" cy="559689"/>
      </dsp:txXfrm>
    </dsp:sp>
    <dsp:sp modelId="{33168228-1414-4AAF-B7E5-C08A80BBB2F1}">
      <dsp:nvSpPr>
        <dsp:cNvPr id="0" name=""/>
        <dsp:cNvSpPr/>
      </dsp:nvSpPr>
      <dsp:spPr>
        <a:xfrm>
          <a:off x="549480" y="2716698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509964" y="2666326"/>
          <a:ext cx="97431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8100000">
          <a:off x="2314023" y="566248"/>
          <a:ext cx="382748" cy="382748"/>
        </a:xfrm>
        <a:prstGeom prst="ellipse">
          <a:avLst/>
        </a:prstGeom>
        <a:solidFill>
          <a:srgbClr val="ABE37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2356543" y="608768"/>
          <a:ext cx="297708" cy="297708"/>
        </a:xfrm>
        <a:prstGeom prst="star12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2882628" y="1080585"/>
          <a:ext cx="175830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Phase I complete: </a:t>
          </a:r>
          <a:br>
            <a:rPr lang="en-US" sz="1500" b="0" i="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1500" b="0" i="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Internal infrastructure</a:t>
          </a:r>
        </a:p>
      </dsp:txBody>
      <dsp:txXfrm>
        <a:off x="2882628" y="1080585"/>
        <a:ext cx="1758309" cy="1592961"/>
      </dsp:txXfrm>
    </dsp:sp>
    <dsp:sp modelId="{4EB3AA5C-1289-44C6-9F3E-859ABA28E18F}">
      <dsp:nvSpPr>
        <dsp:cNvPr id="0" name=""/>
        <dsp:cNvSpPr/>
      </dsp:nvSpPr>
      <dsp:spPr>
        <a:xfrm>
          <a:off x="2882628" y="520896"/>
          <a:ext cx="175830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i="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June</a:t>
          </a:r>
          <a:br>
            <a:rPr lang="en-US" sz="2000" b="1" i="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i="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2023</a:t>
          </a:r>
        </a:p>
      </dsp:txBody>
      <dsp:txXfrm>
        <a:off x="2882628" y="520896"/>
        <a:ext cx="1758309" cy="559689"/>
      </dsp:txXfrm>
    </dsp:sp>
    <dsp:sp modelId="{0BB03C0E-97EC-4D66-9B09-35D689DAB28C}">
      <dsp:nvSpPr>
        <dsp:cNvPr id="0" name=""/>
        <dsp:cNvSpPr/>
      </dsp:nvSpPr>
      <dsp:spPr>
        <a:xfrm>
          <a:off x="2475698" y="1097851"/>
          <a:ext cx="0" cy="1592961"/>
        </a:xfrm>
        <a:prstGeom prst="line">
          <a:avLst/>
        </a:prstGeom>
        <a:noFill/>
        <a:ln w="114300" cap="rnd" cmpd="sng" algn="ctr">
          <a:solidFill>
            <a:sysClr val="window" lastClr="FFFFFF">
              <a:lumMod val="95000"/>
            </a:sys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2436182" y="2640440"/>
          <a:ext cx="97431" cy="100744"/>
        </a:xfrm>
        <a:prstGeom prst="ellipse">
          <a:avLst/>
        </a:prstGeom>
        <a:solidFill>
          <a:srgbClr val="ABE373">
            <a:lumMod val="75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E7168-C12C-4852-8F0D-D284046B5BE7}">
      <dsp:nvSpPr>
        <dsp:cNvPr id="0" name=""/>
        <dsp:cNvSpPr/>
      </dsp:nvSpPr>
      <dsp:spPr>
        <a:xfrm rot="18900000">
          <a:off x="3404177" y="4398124"/>
          <a:ext cx="382748" cy="382748"/>
        </a:xfrm>
        <a:prstGeom prst="teardrop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D27CB-1BB5-4008-B7BA-14EC131E8C60}">
      <dsp:nvSpPr>
        <dsp:cNvPr id="0" name=""/>
        <dsp:cNvSpPr/>
      </dsp:nvSpPr>
      <dsp:spPr>
        <a:xfrm>
          <a:off x="3446697" y="4440644"/>
          <a:ext cx="297708" cy="297708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64032-A0A5-4323-A102-64136021E6AB}">
      <dsp:nvSpPr>
        <dsp:cNvPr id="0" name=""/>
        <dsp:cNvSpPr/>
      </dsp:nvSpPr>
      <dsp:spPr>
        <a:xfrm>
          <a:off x="3972839" y="2592279"/>
          <a:ext cx="2202346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  <a:t>Worked with UNC institutions to enter equivalencies</a:t>
          </a:r>
        </a:p>
      </dsp:txBody>
      <dsp:txXfrm>
        <a:off x="3972839" y="2592279"/>
        <a:ext cx="2202346" cy="1592961"/>
      </dsp:txXfrm>
    </dsp:sp>
    <dsp:sp modelId="{EBDC2870-78D7-4D8F-8A58-265CFCB76074}">
      <dsp:nvSpPr>
        <dsp:cNvPr id="0" name=""/>
        <dsp:cNvSpPr/>
      </dsp:nvSpPr>
      <dsp:spPr>
        <a:xfrm>
          <a:off x="3972839" y="4185241"/>
          <a:ext cx="2202346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  <a:t>Spring 2024-Now</a:t>
          </a:r>
        </a:p>
      </dsp:txBody>
      <dsp:txXfrm>
        <a:off x="3972839" y="4185241"/>
        <a:ext cx="2202346" cy="559689"/>
      </dsp:txXfrm>
    </dsp:sp>
    <dsp:sp modelId="{3ED89A26-B641-48A1-BC85-B351229A9F89}">
      <dsp:nvSpPr>
        <dsp:cNvPr id="0" name=""/>
        <dsp:cNvSpPr/>
      </dsp:nvSpPr>
      <dsp:spPr>
        <a:xfrm>
          <a:off x="3587092" y="2699446"/>
          <a:ext cx="0" cy="1592961"/>
        </a:xfrm>
        <a:prstGeom prst="line">
          <a:avLst/>
        </a:prstGeom>
        <a:noFill/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6B117-2637-412B-8657-EAAA593C6BF3}">
      <dsp:nvSpPr>
        <dsp:cNvPr id="0" name=""/>
        <dsp:cNvSpPr/>
      </dsp:nvSpPr>
      <dsp:spPr>
        <a:xfrm>
          <a:off x="3547577" y="2649074"/>
          <a:ext cx="97431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4887494" y="566248"/>
          <a:ext cx="382748" cy="382748"/>
        </a:xfrm>
        <a:prstGeom prst="smileyFace">
          <a:avLst/>
        </a:prstGeom>
        <a:solidFill>
          <a:srgbClr val="ABE373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4930014" y="608768"/>
          <a:ext cx="297708" cy="297708"/>
        </a:xfrm>
        <a:prstGeom prst="quadArrowCallo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5378367" y="1123726"/>
          <a:ext cx="2387630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Phase II complete:</a:t>
          </a:r>
          <a:b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br>
            <a:rPr lang="en-US" sz="15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1800" b="1" kern="1200" dirty="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  <a:t>Public portal launched</a:t>
          </a:r>
          <a:br>
            <a:rPr lang="en-US" sz="1800" b="1" kern="1200" dirty="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</a:br>
          <a:br>
            <a:rPr lang="en-US" sz="1800" b="1" kern="1200" dirty="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</a:br>
          <a:r>
            <a:rPr lang="en-US" sz="1800" b="1" kern="1200" dirty="0">
              <a:solidFill>
                <a:srgbClr val="FF9B5D">
                  <a:lumMod val="75000"/>
                </a:srgbClr>
              </a:solidFill>
              <a:latin typeface="Calibri"/>
              <a:ea typeface="Calibri"/>
              <a:cs typeface="Calibri"/>
            </a:rPr>
            <a:t>5,000 equivalencies</a:t>
          </a:r>
        </a:p>
      </dsp:txBody>
      <dsp:txXfrm>
        <a:off x="5378367" y="1123726"/>
        <a:ext cx="2387630" cy="1592961"/>
      </dsp:txXfrm>
    </dsp:sp>
    <dsp:sp modelId="{6EC2FC68-E1B8-4274-8090-C2C96A4CD82C}">
      <dsp:nvSpPr>
        <dsp:cNvPr id="0" name=""/>
        <dsp:cNvSpPr/>
      </dsp:nvSpPr>
      <dsp:spPr>
        <a:xfrm>
          <a:off x="5378367" y="564037"/>
          <a:ext cx="2387630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March </a:t>
          </a:r>
          <a:br>
            <a:rPr lang="en-US" sz="20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</a:br>
          <a:r>
            <a:rPr lang="en-US" sz="20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  <a:ea typeface="Calibri"/>
              <a:cs typeface="Calibri"/>
            </a:rPr>
            <a:t>2024</a:t>
          </a:r>
        </a:p>
      </dsp:txBody>
      <dsp:txXfrm>
        <a:off x="5378367" y="564037"/>
        <a:ext cx="2387630" cy="559689"/>
      </dsp:txXfrm>
    </dsp:sp>
    <dsp:sp modelId="{4F41BF23-550C-4E7F-977E-3D22E3AF7B51}">
      <dsp:nvSpPr>
        <dsp:cNvPr id="0" name=""/>
        <dsp:cNvSpPr/>
      </dsp:nvSpPr>
      <dsp:spPr>
        <a:xfrm>
          <a:off x="5090615" y="1055980"/>
          <a:ext cx="0" cy="1590428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5050754" y="2596073"/>
          <a:ext cx="98124" cy="100583"/>
        </a:xfrm>
        <a:prstGeom prst="ellipse">
          <a:avLst/>
        </a:prstGeom>
        <a:solidFill>
          <a:srgbClr val="ABE373">
            <a:lumMod val="75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C01F2-38F5-4AFE-85A4-C5B8E1D9B878}">
      <dsp:nvSpPr>
        <dsp:cNvPr id="0" name=""/>
        <dsp:cNvSpPr/>
      </dsp:nvSpPr>
      <dsp:spPr>
        <a:xfrm rot="18900000">
          <a:off x="6909474" y="4372244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7119D-474F-4F35-AEAD-8850355A306C}">
      <dsp:nvSpPr>
        <dsp:cNvPr id="0" name=""/>
        <dsp:cNvSpPr/>
      </dsp:nvSpPr>
      <dsp:spPr>
        <a:xfrm>
          <a:off x="6951994" y="4414764"/>
          <a:ext cx="297708" cy="297708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D4AEE-C389-406C-BC00-9F52D102C18D}">
      <dsp:nvSpPr>
        <dsp:cNvPr id="0" name=""/>
        <dsp:cNvSpPr/>
      </dsp:nvSpPr>
      <dsp:spPr>
        <a:xfrm>
          <a:off x="7493326" y="2801698"/>
          <a:ext cx="2202346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  <a:t>ACE data exchange pilot complete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  <a:t>Workforce aligned nursing equivalencies captured</a:t>
          </a:r>
        </a:p>
      </dsp:txBody>
      <dsp:txXfrm>
        <a:off x="7493326" y="2801698"/>
        <a:ext cx="2202346" cy="1592961"/>
      </dsp:txXfrm>
    </dsp:sp>
    <dsp:sp modelId="{48987199-24B4-465A-BB84-4F58CD6335A5}">
      <dsp:nvSpPr>
        <dsp:cNvPr id="0" name=""/>
        <dsp:cNvSpPr/>
      </dsp:nvSpPr>
      <dsp:spPr>
        <a:xfrm>
          <a:off x="7493326" y="4394659"/>
          <a:ext cx="2202346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  <a:t>January </a:t>
          </a:r>
          <a:br>
            <a:rPr lang="en-US" sz="2000" b="1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</a:br>
          <a:r>
            <a:rPr lang="en-US" sz="2000" b="1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  <a:t>2025</a:t>
          </a:r>
        </a:p>
      </dsp:txBody>
      <dsp:txXfrm>
        <a:off x="7493326" y="4394659"/>
        <a:ext cx="2202346" cy="559689"/>
      </dsp:txXfrm>
    </dsp:sp>
    <dsp:sp modelId="{443CFE82-EBA3-434C-9310-94C4CD1C83E4}">
      <dsp:nvSpPr>
        <dsp:cNvPr id="0" name=""/>
        <dsp:cNvSpPr/>
      </dsp:nvSpPr>
      <dsp:spPr>
        <a:xfrm>
          <a:off x="7100848" y="2690813"/>
          <a:ext cx="0" cy="1592961"/>
        </a:xfrm>
        <a:prstGeom prst="line">
          <a:avLst/>
        </a:prstGeom>
        <a:noFill/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7EEB6-6CF5-4EF1-A893-48A4043296B8}">
      <dsp:nvSpPr>
        <dsp:cNvPr id="0" name=""/>
        <dsp:cNvSpPr/>
      </dsp:nvSpPr>
      <dsp:spPr>
        <a:xfrm>
          <a:off x="7061333" y="2640440"/>
          <a:ext cx="97431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4DD15-ACCE-4E94-81F6-A41D372B65CA}">
      <dsp:nvSpPr>
        <dsp:cNvPr id="0" name=""/>
        <dsp:cNvSpPr/>
      </dsp:nvSpPr>
      <dsp:spPr>
        <a:xfrm rot="8100000">
          <a:off x="8292231" y="540379"/>
          <a:ext cx="382748" cy="382748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2D5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E85BC-80BB-4D50-99BD-F56BE01F8BC0}">
      <dsp:nvSpPr>
        <dsp:cNvPr id="0" name=""/>
        <dsp:cNvSpPr/>
      </dsp:nvSpPr>
      <dsp:spPr>
        <a:xfrm>
          <a:off x="8334751" y="582899"/>
          <a:ext cx="297708" cy="297708"/>
        </a:xfrm>
        <a:prstGeom prst="ellipse">
          <a:avLst/>
        </a:prstGeom>
        <a:solidFill>
          <a:srgbClr val="EC727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16766-9EEC-4670-ACC4-69C260308E99}">
      <dsp:nvSpPr>
        <dsp:cNvPr id="0" name=""/>
        <dsp:cNvSpPr/>
      </dsp:nvSpPr>
      <dsp:spPr>
        <a:xfrm>
          <a:off x="8714133" y="1022075"/>
          <a:ext cx="2202346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kern="1200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 kern="1200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 kern="1200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800" b="1" kern="1200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kern="1200" dirty="0">
              <a:solidFill>
                <a:srgbClr val="FF9B5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17,000 equivalencies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rgbClr val="FF9B5D">
                <a:lumMod val="7500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714133" y="1022075"/>
        <a:ext cx="2202346" cy="1592961"/>
      </dsp:txXfrm>
    </dsp:sp>
    <dsp:sp modelId="{17DE55A8-FF09-438A-A966-360C2824EC98}">
      <dsp:nvSpPr>
        <dsp:cNvPr id="0" name=""/>
        <dsp:cNvSpPr/>
      </dsp:nvSpPr>
      <dsp:spPr>
        <a:xfrm>
          <a:off x="8714133" y="462386"/>
          <a:ext cx="2202346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  <a:t>April</a:t>
          </a:r>
          <a:br>
            <a:rPr lang="en-US" sz="2000" b="1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</a:br>
          <a:r>
            <a:rPr lang="en-US" sz="2000" b="1" kern="1200" dirty="0">
              <a:solidFill>
                <a:srgbClr val="44546A"/>
              </a:solidFill>
              <a:latin typeface="Calibri"/>
              <a:ea typeface="Calibri"/>
              <a:cs typeface="Calibri"/>
            </a:rPr>
            <a:t>2025</a:t>
          </a:r>
        </a:p>
      </dsp:txBody>
      <dsp:txXfrm>
        <a:off x="8714133" y="462386"/>
        <a:ext cx="2202346" cy="559689"/>
      </dsp:txXfrm>
    </dsp:sp>
    <dsp:sp modelId="{1E1C2C64-5A77-4914-90DE-30A6C6F69774}">
      <dsp:nvSpPr>
        <dsp:cNvPr id="0" name=""/>
        <dsp:cNvSpPr/>
      </dsp:nvSpPr>
      <dsp:spPr>
        <a:xfrm>
          <a:off x="8483601" y="1089217"/>
          <a:ext cx="0" cy="1592961"/>
        </a:xfrm>
        <a:prstGeom prst="line">
          <a:avLst/>
        </a:prstGeom>
        <a:noFill/>
        <a:ln w="38100" cap="flat" cmpd="sng" algn="ctr">
          <a:solidFill>
            <a:srgbClr val="EC7276"/>
          </a:solidFill>
          <a:prstDash val="sysDot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FF563-6583-4CBF-B002-6898B67B1CE4}">
      <dsp:nvSpPr>
        <dsp:cNvPr id="0" name=""/>
        <dsp:cNvSpPr/>
      </dsp:nvSpPr>
      <dsp:spPr>
        <a:xfrm>
          <a:off x="8444086" y="2631807"/>
          <a:ext cx="97431" cy="100744"/>
        </a:xfrm>
        <a:prstGeom prst="ellipse">
          <a:avLst/>
        </a:prstGeom>
        <a:solidFill>
          <a:srgbClr val="EC7276"/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1BB5A-9C0E-E70D-B775-F5896768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3C25D-3EC0-05C1-805E-0E72EADDF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E5350-1472-7B5F-FD9E-2C850FD19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Theme = </a:t>
            </a:r>
            <a:r>
              <a:rPr lang="en-US" b="1" i="0" dirty="0">
                <a:solidFill>
                  <a:srgbClr val="FF0000"/>
                </a:solidFill>
                <a:effectLst/>
                <a:latin typeface="WordVisi_MSFontService"/>
              </a:rPr>
              <a:t>Serving Our NC Military Family (System Initiatives)</a:t>
            </a:r>
          </a:p>
          <a:p>
            <a:endParaRPr lang="en-US" b="1" i="0" dirty="0">
              <a:solidFill>
                <a:srgbClr val="FF0000"/>
              </a:solidFill>
              <a:effectLst/>
              <a:latin typeface="WordVisi_MSFontService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Where are we going next?</a:t>
            </a:r>
          </a:p>
          <a:p>
            <a:r>
              <a:rPr lang="en-US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	-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User experience</a:t>
            </a:r>
          </a:p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	-Expanding # of equivalencies in the system (existing + more faculty panels)</a:t>
            </a:r>
          </a:p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	-Enhancing features for UNC System users such as Admin Portal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CB6A1-2358-04CF-F3B2-5AAB68DEA1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337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A5000-C5A2-7D2D-1006-2F71EC5E3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F900B2-F749-DCAD-C5EA-D64821F44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700A70-631D-0F05-E629-1C040F30A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the update with project status, total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8CE83-1A74-F3FB-6F53-58794214CE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301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8ED84-9186-D35F-6B6D-9AC72A27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2B05C-BE69-2C45-0005-2E47AA5C8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86F8D-2CEB-3579-2E16-BBC36CB26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the update with project status, total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AEBEC-9399-E4C0-8C94-1D51743C36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677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B81E4-A8EA-55A6-8442-E5618B766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E2A72-D77E-C33B-4376-864B1112B6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BA393-26C3-BE96-48EC-40C5BE608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the update with project status, total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650A5-4F1B-EAF1-5FED-5119847DEE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779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88E05-EFA7-A35E-0D13-227FFEAE8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809D7-F2DF-616F-81FA-7F60C0013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E2D36A-B808-CC81-8A6D-4E3FD976D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the update with project status, total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E453B-FB25-62A9-1AD5-6A1A54349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228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54309-0FC9-0917-C50D-8C683F72D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31E05-FC04-71F1-62EC-FD4AA15E1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1B992-D522-61A7-634F-219EFCB6D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the update with project status, total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153EA-5670-963E-A9E5-0B5E737385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70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AAB59-0F6B-8160-131E-B2AF5C60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F812E-7026-A350-B7A7-9E4B021A8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85C021-8FBE-55E1-859C-4BA874834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450FF-88B8-CD75-33ED-3DF5814F69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56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C33C-6896-300D-D75E-AA0050099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5EDA8-003E-6685-ACFE-8FD56535D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F435E7-498F-D801-A1BA-969194FED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the update with project status, total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9C5C0-1614-E803-ECC5-9F8CF084AD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10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44AC6-FFBB-3ADC-A28F-0E9FC74C5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F5E8-CD83-7605-CDE5-1BDD1AED9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BEF3A-A9E6-5A35-5F0A-46C189DCF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Theme = </a:t>
            </a:r>
            <a:r>
              <a:rPr lang="en-US" sz="1200" b="1" i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Serving Our NC Military Family (State Initiatives)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A515A-C1F0-7B88-8E9F-588C689102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75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AA584-C2B6-EB7D-8F32-C8AE488E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157D0-C748-BF90-0C2A-BDB10601B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D9CE8-8859-A8C8-66AE-ED60A79FC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Theme = </a:t>
            </a:r>
            <a:r>
              <a:rPr lang="en-US" b="1" i="0">
                <a:solidFill>
                  <a:srgbClr val="FF0000"/>
                </a:solidFill>
                <a:effectLst/>
                <a:latin typeface="WordVisi_MSFontService"/>
              </a:rPr>
              <a:t>Serving Our NC Military Family (Inst. Initiatives)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D6179-0842-CECA-A838-60072A1AA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Removed from the slide but mention Dr. Michelle Soler and Dr. Rondall Rice by name here. (note Rondall has a PhD)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88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on the ACE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23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1D7DF-B9A9-176E-F884-12D99905B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F3FAD2-2DF7-3B04-EA2D-E1123DEB3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8CEE72-6C35-F360-98B7-FC376AB45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Theme = </a:t>
            </a:r>
            <a:r>
              <a:rPr lang="en-US" b="1" i="0">
                <a:solidFill>
                  <a:srgbClr val="FF0000"/>
                </a:solidFill>
                <a:effectLst/>
                <a:latin typeface="WordVisi_MSFontService"/>
              </a:rPr>
              <a:t>Serving Our NC Military Family (System Initiatives)</a:t>
            </a:r>
          </a:p>
          <a:p>
            <a:endParaRPr lang="en-US" b="1" i="0">
              <a:solidFill>
                <a:srgbClr val="FF0000"/>
              </a:solidFill>
              <a:effectLst/>
              <a:latin typeface="WordVisi_MSFontService"/>
            </a:endParaRPr>
          </a:p>
          <a:p>
            <a:r>
              <a:rPr lang="en-US" sz="2200" b="1">
                <a:solidFill>
                  <a:srgbClr val="FF0000"/>
                </a:solidFill>
                <a:latin typeface="Calibri" panose="020F0502020204030204" pitchFamily="34" charset="0"/>
              </a:rPr>
              <a:t>Where have we been and where are we now? </a:t>
            </a:r>
          </a:p>
          <a:p>
            <a:r>
              <a:rPr lang="en-US" sz="2200" b="1">
                <a:solidFill>
                  <a:schemeClr val="bg2"/>
                </a:solidFill>
                <a:latin typeface="Calibri" panose="020F0502020204030204" pitchFamily="34" charset="0"/>
              </a:rPr>
              <a:t>Progress since the committee was briefed in May 2024</a:t>
            </a:r>
          </a:p>
          <a:p>
            <a:pPr lvl="1"/>
            <a:r>
              <a:rPr lang="en-US" sz="2200" b="1">
                <a:solidFill>
                  <a:schemeClr val="bg2"/>
                </a:solidFill>
                <a:latin typeface="Calibri" panose="020F0502020204030204" pitchFamily="34" charset="0"/>
              </a:rPr>
              <a:t>	</a:t>
            </a:r>
            <a:r>
              <a:rPr lang="en-US" sz="2200">
                <a:solidFill>
                  <a:schemeClr val="bg2"/>
                </a:solidFill>
                <a:latin typeface="Calibri" panose="020F0502020204030204" pitchFamily="34" charset="0"/>
              </a:rPr>
              <a:t>-9,000 equivalencies (May 2024) to &gt;17,000 equivalencies (March 2025)</a:t>
            </a:r>
          </a:p>
          <a:p>
            <a:pPr lvl="1"/>
            <a:r>
              <a:rPr lang="en-US" sz="2200">
                <a:solidFill>
                  <a:schemeClr val="bg2"/>
                </a:solidFill>
                <a:latin typeface="Calibri" panose="020F0502020204030204" pitchFamily="34" charset="0"/>
              </a:rPr>
              <a:t>	-Workforce aligned equivalencies for Nursing added to MES</a:t>
            </a:r>
          </a:p>
          <a:p>
            <a:pPr lvl="1"/>
            <a:r>
              <a:rPr lang="en-US" sz="2200">
                <a:solidFill>
                  <a:schemeClr val="bg2"/>
                </a:solidFill>
                <a:latin typeface="Calibri" panose="020F0502020204030204" pitchFamily="34" charset="0"/>
              </a:rPr>
              <a:t>	-Recognize and thank institutions for their hard work, diligence, collaboration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7ADC2-C15D-3D07-CBD6-E215DEC1A3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80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ED7B7-0C7E-3CB4-FEC8-8A87FEA29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F5C5B0-D064-6E37-AFDB-FE05C0A68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3338B-7B84-50B0-867C-B09150C29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Theme = </a:t>
            </a:r>
            <a:r>
              <a:rPr lang="en-US" b="1" i="0" dirty="0">
                <a:solidFill>
                  <a:srgbClr val="FF0000"/>
                </a:solidFill>
                <a:effectLst/>
                <a:latin typeface="WordVisi_MSFontService"/>
              </a:rPr>
              <a:t>Serving Our NC Military Family (System Initiatives)</a:t>
            </a:r>
          </a:p>
          <a:p>
            <a:endParaRPr lang="en-US" b="1" i="0" dirty="0">
              <a:solidFill>
                <a:srgbClr val="FF0000"/>
              </a:solidFill>
              <a:effectLst/>
              <a:latin typeface="WordVisi_MSFontService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Where are we going next?</a:t>
            </a:r>
          </a:p>
          <a:p>
            <a:r>
              <a:rPr lang="en-US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	-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User experience</a:t>
            </a:r>
          </a:p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	-Expanding # of equivalencies in the system (existing + more faculty panels)</a:t>
            </a:r>
          </a:p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	-Enhancing features for UNC System users such as Admin Portal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4235C-590E-552E-6F2F-B2F09CAD8D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31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(1)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 txBox="1">
            <a:spLocks noGrp="1"/>
          </p:cNvSpPr>
          <p:nvPr>
            <p:ph type="ctrTitle"/>
          </p:nvPr>
        </p:nvSpPr>
        <p:spPr>
          <a:xfrm>
            <a:off x="445148" y="2704986"/>
            <a:ext cx="11301704" cy="115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subTitle" idx="1"/>
          </p:nvPr>
        </p:nvSpPr>
        <p:spPr>
          <a:xfrm>
            <a:off x="1828800" y="3936601"/>
            <a:ext cx="8534400" cy="67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CF8A9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CF8A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CF8A9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CF8A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/>
          <p:nvPr/>
        </p:nvSpPr>
        <p:spPr>
          <a:xfrm>
            <a:off x="3993734" y="1061959"/>
            <a:ext cx="4205367" cy="1261610"/>
          </a:xfrm>
          <a:prstGeom prst="rect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A1B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50080" y="1613941"/>
            <a:ext cx="3291840" cy="2362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 (1)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609600" y="1169250"/>
            <a:ext cx="10972800" cy="495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rgbClr val="4A1B15"/>
              </a:buClr>
              <a:buSzPts val="2100"/>
              <a:buFont typeface="Courier New"/>
              <a:buChar char="o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/>
          <p:nvPr/>
        </p:nvSpPr>
        <p:spPr>
          <a:xfrm>
            <a:off x="609600" y="6209118"/>
            <a:ext cx="1950720" cy="52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37"/>
          <p:cNvCxnSpPr/>
          <p:nvPr/>
        </p:nvCxnSpPr>
        <p:spPr>
          <a:xfrm>
            <a:off x="4611471" y="1018053"/>
            <a:ext cx="2969059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" name="Google Shape;2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1" y="6277361"/>
            <a:ext cx="3516231" cy="25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/>
          <p:nvPr/>
        </p:nvSpPr>
        <p:spPr>
          <a:xfrm>
            <a:off x="3052828" y="2514600"/>
            <a:ext cx="6096000" cy="1828800"/>
          </a:xfrm>
          <a:prstGeom prst="rect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A1B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268" y="3291398"/>
            <a:ext cx="4389120" cy="314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5"/>
          <p:cNvSpPr txBox="1">
            <a:spLocks noGrp="1"/>
          </p:cNvSpPr>
          <p:nvPr>
            <p:ph type="sldNum" idx="12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ilitary@northcarolina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twrenn@northcarolina.edu" TargetMode="External"/><Relationship Id="rId4" Type="http://schemas.openxmlformats.org/officeDocument/2006/relationships/hyperlink" Target="https://www.northcarolina.edu/militar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wp.dmdc.osd.mil/dwp/app/dod-data-reports/workforce-repor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hill.com/homenews/nexstar_media_wire/4983886-map-how-many-veterans-live-in-your-state/#:~:text=Unsurprisingly%2C%20the%20nation's%20most%2Dpopulated,number%20at%20nearly%201.4%20million.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ncleg.gov%2FSessions%2F2025%2FBills%2FHouse%2FPDF%2FH373v0.pdf&amp;data=05%7C02%7Cksidner%40northcarolina.edu%7C9a94eec7da494c71a68e08dd615f2901%7Cb693ed9d92e14e39b82e02f6fea6991e%7C0%7C0%7C638773783577182229%7CUnknown%7CTWFpbGZsb3d8eyJFbXB0eU1hcGkiOnRydWUsIlYiOiIwLjAuMDAwMCIsIlAiOiJXaW4zMiIsIkFOIjoiTWFpbCIsIldUIjoyfQ%3D%3D%7C0%7C%7C%7C&amp;sdata=DeXhOzLlhjB9EY8TVugecaGnsbsmd9oTHPYD1SytTEU%3D&amp;reserv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northcarolina.edu/military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milvetacademy.org/mhfa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ursetransfer.northcarolina.edu/military?h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445148" y="2973575"/>
            <a:ext cx="11301704" cy="115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dirty="0">
                <a:solidFill>
                  <a:schemeClr val="bg2"/>
                </a:solidFill>
              </a:rPr>
              <a:t>UNC System Update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828800" y="4304990"/>
            <a:ext cx="8534400" cy="15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dirty="0">
                <a:solidFill>
                  <a:schemeClr val="bg2"/>
                </a:solidFill>
              </a:rPr>
              <a:t>NCACVA Spring Conference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March 2025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sldNum" idx="12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DD5C-04BE-B4AD-D498-05C47978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Military Equivalency System (MES): How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BB48E-353D-F519-B81F-87573644AF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6D2FF-01E6-ED17-AC5F-5B36513EACFA}"/>
              </a:ext>
            </a:extLst>
          </p:cNvPr>
          <p:cNvSpPr txBox="1"/>
          <p:nvPr/>
        </p:nvSpPr>
        <p:spPr>
          <a:xfrm>
            <a:off x="553280" y="1309217"/>
            <a:ext cx="10972800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American Council for Education (ACE) enlists faculty from across the country to review learning outcomes of military training courses and occupational experience and offer recommendations for course credit.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Recommendations are attached to a code called the ACE ID.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Each ACE ID is aligned by UNC institutions (faculty) with equivalent courses at the institution.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Registrars enter matches as an “equivalency rule” in their SIS (Banner or PeopleSoft) to be awarded for future students.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Equivalencies in MES include historical military credit awarded and UNC faculty panel recommendations.  </a:t>
            </a:r>
            <a:endParaRPr lang="en-US" sz="23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7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DD5C-04BE-B4AD-D498-05C47978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Joint Service Transcript (JST)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BB48E-353D-F519-B81F-87573644AF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2" name="Picture 51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96ACE590-C23F-3AC7-91CC-41246052C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550" y="885281"/>
            <a:ext cx="7312500" cy="50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AB0F8-2187-0C57-8489-206867577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9AA3-EB75-6785-B389-735F9412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</a:rPr>
              <a:t>UNC Military Equivalency System (MES) Milestones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31658-D5C4-3338-F197-B4C3D1208A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Diagram 7" descr="Placeholder Timeline&#10;">
            <a:extLst>
              <a:ext uri="{FF2B5EF4-FFF2-40B4-BE49-F238E27FC236}">
                <a16:creationId xmlns:a16="http://schemas.microsoft.com/office/drawing/2014/main" id="{8EFE7721-83DF-6106-BB86-076C5C0F9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340051"/>
              </p:ext>
            </p:extLst>
          </p:nvPr>
        </p:nvGraphicFramePr>
        <p:xfrm>
          <a:off x="665920" y="1028120"/>
          <a:ext cx="10939605" cy="538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917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04CEB-B3BA-6019-5D99-9CB7CEAFC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53B9-1162-485A-7C26-BAF6E19C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bg2"/>
                </a:solidFill>
                <a:latin typeface="Calibri" panose="020F0502020204030204" pitchFamily="34" charset="0"/>
              </a:rPr>
              <a:t>UNC Military Equivalency System (MES): Next Steps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1961-EEB7-6A2F-6A92-C18E861738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3B9AA-B1CB-1700-E44E-3FF6350E06E3}"/>
              </a:ext>
            </a:extLst>
          </p:cNvPr>
          <p:cNvSpPr txBox="1"/>
          <p:nvPr/>
        </p:nvSpPr>
        <p:spPr>
          <a:xfrm>
            <a:off x="899693" y="1389761"/>
            <a:ext cx="7459744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342900" indent="-342900" algn="l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out MES Database</a:t>
            </a:r>
          </a:p>
          <a:p>
            <a:pPr lvl="2" algn="l">
              <a:buClr>
                <a:schemeClr val="bg2">
                  <a:lumMod val="50000"/>
                </a:schemeClr>
              </a:buClr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-Finalize entry of first faculty panel data 	 	 (Nursing)</a:t>
            </a:r>
          </a:p>
          <a:p>
            <a:pPr lvl="2" algn="l">
              <a:buClr>
                <a:schemeClr val="bg2">
                  <a:lumMod val="50000"/>
                </a:schemeClr>
              </a:buClr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-Convene additional faculty panel</a:t>
            </a:r>
          </a:p>
          <a:p>
            <a:pPr lvl="4">
              <a:buClr>
                <a:schemeClr val="bg2">
                  <a:lumMod val="50000"/>
                </a:schemeClr>
              </a:buClr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-Historical data “cleanup”</a:t>
            </a:r>
          </a:p>
          <a:p>
            <a:pPr marL="342900" lvl="4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Finalize administrative interface </a:t>
            </a:r>
          </a:p>
          <a:p>
            <a:pPr lvl="5">
              <a:buClr>
                <a:schemeClr val="bg2">
                  <a:lumMod val="50000"/>
                </a:schemeClr>
              </a:buClr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-Used to manage ongoing operations</a:t>
            </a:r>
          </a:p>
          <a:p>
            <a:pPr marL="342900" indent="-342900" algn="l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Optimize user experience on public-facing component </a:t>
            </a:r>
          </a:p>
          <a:p>
            <a:pPr lvl="1" algn="l">
              <a:buClr>
                <a:schemeClr val="bg2">
                  <a:lumMod val="50000"/>
                </a:schemeClr>
              </a:buClr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-Document upload capability </a:t>
            </a:r>
          </a:p>
          <a:p>
            <a:pPr lvl="1" algn="l">
              <a:buClr>
                <a:schemeClr val="bg2">
                  <a:lumMod val="50000"/>
                </a:schemeClr>
              </a:buClr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-“How to” video</a:t>
            </a:r>
          </a:p>
          <a:p>
            <a:pPr lvl="1" algn="l">
              <a:buClr>
                <a:schemeClr val="bg2">
                  <a:lumMod val="50000"/>
                </a:schemeClr>
              </a:buClr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-Ticketing system for users to request 	  	  approval/denial of equivalencies</a:t>
            </a:r>
          </a:p>
        </p:txBody>
      </p:sp>
      <p:pic>
        <p:nvPicPr>
          <p:cNvPr id="5" name="Picture 4" descr="Army Boot Print Images – Browse 1,215 Stock Photos, Vectors, and Video |  Adobe Stock">
            <a:extLst>
              <a:ext uri="{FF2B5EF4-FFF2-40B4-BE49-F238E27FC236}">
                <a16:creationId xmlns:a16="http://schemas.microsoft.com/office/drawing/2014/main" id="{19226B66-A87B-6194-EB82-FC593A894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94" b="49755"/>
          <a:stretch/>
        </p:blipFill>
        <p:spPr bwMode="auto">
          <a:xfrm rot="709407">
            <a:off x="9194948" y="1955033"/>
            <a:ext cx="1275389" cy="24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rmy Boot Print Images – Browse 1,215 Stock Photos, Vectors, and Video |  Adobe Stock">
            <a:extLst>
              <a:ext uri="{FF2B5EF4-FFF2-40B4-BE49-F238E27FC236}">
                <a16:creationId xmlns:a16="http://schemas.microsoft.com/office/drawing/2014/main" id="{74C13CB7-49F9-642C-6AE8-59375DB05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50630" b="49755"/>
          <a:stretch/>
        </p:blipFill>
        <p:spPr bwMode="auto">
          <a:xfrm rot="21193877">
            <a:off x="10292954" y="3056736"/>
            <a:ext cx="1154353" cy="23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6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97A0C-58A3-CADE-EC6F-5AC24E54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5608-FCD3-E2C6-5C59-82F99F7C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7869"/>
            <a:ext cx="10972800" cy="7434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</a:rPr>
              <a:t>UNC Military Equivalency System (MES): Next Steps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97BCE-3EF7-772A-0AF2-4ADED7AA1C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994C2-82CF-AB65-E275-FE944B6AE4BD}"/>
              </a:ext>
            </a:extLst>
          </p:cNvPr>
          <p:cNvSpPr txBox="1"/>
          <p:nvPr/>
        </p:nvSpPr>
        <p:spPr>
          <a:xfrm>
            <a:off x="830820" y="1343391"/>
            <a:ext cx="6521325" cy="33752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Signed agreement with American Council on Education (ACE) to participate in a pilot data-sharing project.  </a:t>
            </a:r>
            <a:r>
              <a:rPr lang="en-US" sz="2000" dirty="0">
                <a:solidFill>
                  <a:schemeClr val="bg2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will be completed as of 2/28/24.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 data will help the UNC System increase data consistency for search and display and reduce burden on personnel. </a:t>
            </a:r>
            <a:endParaRPr lang="en-US" sz="2000" dirty="0">
              <a:solidFill>
                <a:schemeClr val="bg2"/>
              </a:solidFill>
              <a:effectLst/>
              <a:latin typeface="Raleway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to this data will enable the UNC System to be on the leading edge of updates to JSTs, which are complex and continually evolve.</a:t>
            </a:r>
            <a:endParaRPr lang="en-US" sz="2000" dirty="0">
              <a:solidFill>
                <a:schemeClr val="bg2"/>
              </a:solidFill>
              <a:effectLst/>
              <a:latin typeface="Raleway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842DF-C5E2-3EE4-BA6B-ED169BB120B3}"/>
              </a:ext>
            </a:extLst>
          </p:cNvPr>
          <p:cNvSpPr txBox="1"/>
          <p:nvPr/>
        </p:nvSpPr>
        <p:spPr>
          <a:xfrm>
            <a:off x="830820" y="4718674"/>
            <a:ext cx="98833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UNC System is creating a multi-year dataset of military credit awarded to share with ACE.  This will inform DoD decisions on military education programs and benefits in the future.</a:t>
            </a:r>
            <a:endParaRPr lang="en-US" sz="2000" dirty="0">
              <a:solidFill>
                <a:schemeClr val="bg2"/>
              </a:solidFill>
              <a:effectLst/>
              <a:latin typeface="Raleway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CC1464-1703-7863-2180-3E4C6FA00731}"/>
              </a:ext>
            </a:extLst>
          </p:cNvPr>
          <p:cNvGrpSpPr/>
          <p:nvPr/>
        </p:nvGrpSpPr>
        <p:grpSpPr>
          <a:xfrm>
            <a:off x="7703994" y="1467468"/>
            <a:ext cx="4184524" cy="3031903"/>
            <a:chOff x="5302036" y="2021469"/>
            <a:chExt cx="3384764" cy="2128432"/>
          </a:xfrm>
        </p:grpSpPr>
        <p:pic>
          <p:nvPicPr>
            <p:cNvPr id="14" name="Picture 13" descr="A close up of words&#10;&#10;AI-generated content may be incorrect.">
              <a:extLst>
                <a:ext uri="{FF2B5EF4-FFF2-40B4-BE49-F238E27FC236}">
                  <a16:creationId xmlns:a16="http://schemas.microsoft.com/office/drawing/2014/main" id="{CE202B0C-DA74-DDEF-1EF2-4802FCF84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668" b="7218"/>
            <a:stretch/>
          </p:blipFill>
          <p:spPr>
            <a:xfrm>
              <a:off x="5302036" y="2309654"/>
              <a:ext cx="3384764" cy="18402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EB31C0-D919-E855-13F7-4A5F50001383}"/>
                </a:ext>
              </a:extLst>
            </p:cNvPr>
            <p:cNvSpPr txBox="1"/>
            <p:nvPr/>
          </p:nvSpPr>
          <p:spPr>
            <a:xfrm>
              <a:off x="6178842" y="2021469"/>
              <a:ext cx="1631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 Narrow" panose="020B0606020202030204" pitchFamily="34" charset="0"/>
                </a:rPr>
                <a:t>Credit Award Subjects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07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629D5-ADD4-943F-5AB8-00FC56CF3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67B01-DD6A-A028-22B9-65C7F08CBC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7E1DE7-0958-7CFC-A9E9-0A2FB24BBE2B}"/>
              </a:ext>
            </a:extLst>
          </p:cNvPr>
          <p:cNvSpPr txBox="1">
            <a:spLocks/>
          </p:cNvSpPr>
          <p:nvPr/>
        </p:nvSpPr>
        <p:spPr>
          <a:xfrm>
            <a:off x="609600" y="223147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sym typeface="Calibri"/>
              </a:rPr>
              <a:t>Military Equivalency System (MES): Building the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99FAB-9D96-920D-C141-005CA6BDCA05}"/>
              </a:ext>
            </a:extLst>
          </p:cNvPr>
          <p:cNvSpPr txBox="1"/>
          <p:nvPr/>
        </p:nvSpPr>
        <p:spPr>
          <a:xfrm>
            <a:off x="665920" y="1172634"/>
            <a:ext cx="6063007" cy="350865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R="0">
              <a:spcBef>
                <a:spcPts val="0"/>
              </a:spcBef>
              <a:spcAft>
                <a:spcPts val="1200"/>
              </a:spcAft>
            </a:pPr>
            <a:r>
              <a:rPr lang="en-US" sz="2600" b="1" dirty="0">
                <a:solidFill>
                  <a:schemeClr val="bg2"/>
                </a:solidFill>
                <a:latin typeface="Raleway" pitchFamily="2" charset="0"/>
                <a:ea typeface="Calibri"/>
              </a:rPr>
              <a:t>Faculty Panels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Raleway" pitchFamily="2" charset="0"/>
                <a:ea typeface="Calibri"/>
              </a:rPr>
              <a:t>Help institutions determine new equivalencies via faculty panels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Raleway" pitchFamily="2" charset="0"/>
                <a:ea typeface="Calibri"/>
              </a:rPr>
              <a:t>Convened first panel of UNC System nursing faculty in fall 2024</a:t>
            </a:r>
          </a:p>
          <a:p>
            <a:pPr>
              <a:spcAft>
                <a:spcPts val="1200"/>
              </a:spcAft>
            </a:pPr>
            <a:endParaRPr lang="en-US" sz="2600" dirty="0">
              <a:solidFill>
                <a:schemeClr val="bg2"/>
              </a:solidFill>
              <a:latin typeface="Raleway" pitchFamily="2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2"/>
              </a:solidFill>
              <a:latin typeface="Raleway" pitchFamily="2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45FEE7-DAAE-7056-A3AB-16DEA4F99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654" y="1696825"/>
            <a:ext cx="4797153" cy="1896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6059C5-5969-94DE-C2FC-76333612D11A}"/>
              </a:ext>
            </a:extLst>
          </p:cNvPr>
          <p:cNvSpPr txBox="1"/>
          <p:nvPr/>
        </p:nvSpPr>
        <p:spPr>
          <a:xfrm>
            <a:off x="609600" y="3718779"/>
            <a:ext cx="8043971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chemeClr val="bg2"/>
                </a:solidFill>
                <a:latin typeface="Raleway" pitchFamily="2" charset="0"/>
                <a:ea typeface="Calibri"/>
                <a:cs typeface="Calibri"/>
              </a:rPr>
              <a:t>Nursing selected based on high NC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ea typeface="Calibri"/>
                <a:cs typeface="Calibri"/>
                <a:sym typeface="Arial"/>
              </a:rPr>
              <a:t>workforce demand and projected separations of service members with matching skills/occupations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ea typeface="Calibri"/>
              <a:cs typeface="Arial"/>
              <a:sym typeface="Arial"/>
            </a:endParaRPr>
          </a:p>
          <a:p>
            <a:pPr marL="457200" indent="-457200">
              <a:buChar char="•"/>
            </a:pPr>
            <a:endParaRPr lang="en-US" sz="2600" dirty="0">
              <a:solidFill>
                <a:schemeClr val="bg2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3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9FC0F-34E3-4E63-ED63-FF3906503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FEB67-EAD4-40E8-FC86-06D068BE62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D310A3-3BEF-78BB-F4D7-21E160FDD387}"/>
              </a:ext>
            </a:extLst>
          </p:cNvPr>
          <p:cNvSpPr txBox="1">
            <a:spLocks/>
          </p:cNvSpPr>
          <p:nvPr/>
        </p:nvSpPr>
        <p:spPr>
          <a:xfrm>
            <a:off x="609600" y="223147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sym typeface="Calibri"/>
              </a:rPr>
              <a:t>Military Equivalency System (MES): Building the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D99D0-488B-13C8-426E-077E7C4D25B5}"/>
              </a:ext>
            </a:extLst>
          </p:cNvPr>
          <p:cNvSpPr txBox="1"/>
          <p:nvPr/>
        </p:nvSpPr>
        <p:spPr>
          <a:xfrm>
            <a:off x="799951" y="1180255"/>
            <a:ext cx="5607170" cy="29854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Additional Faculty Panels: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Priority areas will be tied to highest NC workforce needs and skills/ occupations of transitioning NC servicemembers.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Our plan is to focus on one academic area per semester.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17BA76-BAD7-6E15-FA98-7A839AB3D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335628"/>
              </p:ext>
            </p:extLst>
          </p:nvPr>
        </p:nvGraphicFramePr>
        <p:xfrm>
          <a:off x="6685220" y="959940"/>
          <a:ext cx="4150313" cy="4562933"/>
        </p:xfrm>
        <a:graphic>
          <a:graphicData uri="http://schemas.openxmlformats.org/drawingml/2006/table">
            <a:tbl>
              <a:tblPr/>
              <a:tblGrid>
                <a:gridCol w="376690">
                  <a:extLst>
                    <a:ext uri="{9D8B030D-6E8A-4147-A177-3AD203B41FA5}">
                      <a16:colId xmlns:a16="http://schemas.microsoft.com/office/drawing/2014/main" val="619640231"/>
                    </a:ext>
                  </a:extLst>
                </a:gridCol>
                <a:gridCol w="645754">
                  <a:extLst>
                    <a:ext uri="{9D8B030D-6E8A-4147-A177-3AD203B41FA5}">
                      <a16:colId xmlns:a16="http://schemas.microsoft.com/office/drawing/2014/main" val="3573337292"/>
                    </a:ext>
                  </a:extLst>
                </a:gridCol>
                <a:gridCol w="2451846">
                  <a:extLst>
                    <a:ext uri="{9D8B030D-6E8A-4147-A177-3AD203B41FA5}">
                      <a16:colId xmlns:a16="http://schemas.microsoft.com/office/drawing/2014/main" val="263531500"/>
                    </a:ext>
                  </a:extLst>
                </a:gridCol>
                <a:gridCol w="676023">
                  <a:extLst>
                    <a:ext uri="{9D8B030D-6E8A-4147-A177-3AD203B41FA5}">
                      <a16:colId xmlns:a16="http://schemas.microsoft.com/office/drawing/2014/main" val="1461126171"/>
                    </a:ext>
                  </a:extLst>
                </a:gridCol>
              </a:tblGrid>
              <a:tr h="2095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C000"/>
                          </a:solidFill>
                          <a:effectLst/>
                          <a:highlight>
                            <a:srgbClr val="0E2841"/>
                          </a:highlight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17" marR="9517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C000"/>
                          </a:solidFill>
                          <a:effectLst/>
                          <a:highlight>
                            <a:srgbClr val="0E2841"/>
                          </a:highlight>
                          <a:latin typeface="Calibri" panose="020F0502020204030204" pitchFamily="34" charset="0"/>
                        </a:rPr>
                        <a:t>MOS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highlight>
                            <a:srgbClr val="0E2841"/>
                          </a:highlight>
                          <a:latin typeface="Calibri" panose="020F0502020204030204" pitchFamily="34" charset="0"/>
                        </a:rPr>
                        <a:t>MOS Title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C000"/>
                          </a:solidFill>
                          <a:effectLst/>
                          <a:highlight>
                            <a:srgbClr val="0E2841"/>
                          </a:highlight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794880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Infantryman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3,971 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322617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Rifleman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2,145 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822689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Corpsman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1,765 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999509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3531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Vehicle Operator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1,688 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948422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91B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Wheeled Vehicle Repairer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1,402 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17086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68W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Care Specialist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1,275 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40151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Specialist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1,065 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831729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Radio Operator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1,036 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364454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92Y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Supply Specialist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781982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3521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Automotive Maintenance Technician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594380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37F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Psychological Operations Specialist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461556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42A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 Specialist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212885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25U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 Support Systems Specialist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28924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25H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- UNKNOWN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978887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25B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 Specialist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592643"/>
                  </a:ext>
                </a:extLst>
              </a:tr>
              <a:tr h="36154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3043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Administration and Operations Specialist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552139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88M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Transport Operator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888779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92A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Automated Logistical Specialist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975735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 Infantryman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540536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31B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Military Police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950811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Skills Operator</a:t>
                      </a:r>
                    </a:p>
                  </a:txBody>
                  <a:tcPr marL="85656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9517" marR="9517" marT="9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79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42A951B-5C83-A3A6-51E1-53992F1AAE80}"/>
              </a:ext>
            </a:extLst>
          </p:cNvPr>
          <p:cNvSpPr txBox="1"/>
          <p:nvPr/>
        </p:nvSpPr>
        <p:spPr>
          <a:xfrm>
            <a:off x="6880083" y="5621061"/>
            <a:ext cx="39554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bg2"/>
                </a:solidFill>
                <a:latin typeface="Raleway" pitchFamily="2" charset="0"/>
                <a:cs typeface="Calibri" panose="020F0502020204030204" pitchFamily="34" charset="0"/>
              </a:rPr>
              <a:t>Top Military Occupations for NC Active-Duty Personnel with Projected End Years 2024-2028. Data from NC Department of Commerce / Defense Manpower Data Center (DMDC)</a:t>
            </a:r>
          </a:p>
        </p:txBody>
      </p:sp>
    </p:spTree>
    <p:extLst>
      <p:ext uri="{BB962C8B-B14F-4D97-AF65-F5344CB8AC3E}">
        <p14:creationId xmlns:p14="http://schemas.microsoft.com/office/powerpoint/2010/main" val="102742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CB500-3D12-1419-6E48-8E54A4CBA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DC8E8-B2BF-2415-756E-1458439D30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6190C6-9CD8-2106-6469-127DA3A43C7B}"/>
              </a:ext>
            </a:extLst>
          </p:cNvPr>
          <p:cNvSpPr txBox="1">
            <a:spLocks/>
          </p:cNvSpPr>
          <p:nvPr/>
        </p:nvSpPr>
        <p:spPr>
          <a:xfrm>
            <a:off x="609600" y="223147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sym typeface="Calibri"/>
              </a:rPr>
              <a:t>Military Equivalency System (MES): Building the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BB7AE-176F-7892-F2EC-6DDA05154C52}"/>
              </a:ext>
            </a:extLst>
          </p:cNvPr>
          <p:cNvSpPr txBox="1"/>
          <p:nvPr/>
        </p:nvSpPr>
        <p:spPr>
          <a:xfrm>
            <a:off x="1191490" y="1080384"/>
            <a:ext cx="885767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Analyzing new JSTs: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During spring 2025, our team is developing a ticketing system for JST analysis that students and campus staff can use.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In the meantime, students are advised to work directly  with their campuses to have their JSTs evaluated.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 Students and staff can also reach our team at </a:t>
            </a:r>
            <a:r>
              <a:rPr lang="en-US" sz="28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military@northcarolina.edu</a:t>
            </a:r>
            <a:r>
              <a:rPr lang="en-US" sz="28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95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4441-A38C-2129-6A68-2EA271794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C3996-1E3F-5C3E-0D59-7B7E7CA42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3F146B-CF02-A8D8-8141-BD52100F2F70}"/>
              </a:ext>
            </a:extLst>
          </p:cNvPr>
          <p:cNvSpPr txBox="1">
            <a:spLocks/>
          </p:cNvSpPr>
          <p:nvPr/>
        </p:nvSpPr>
        <p:spPr>
          <a:xfrm>
            <a:off x="609600" y="223147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sym typeface="Calibri"/>
              </a:rPr>
              <a:t>Military Equivalency System (MES): “Getting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sym typeface="Calibri"/>
              </a:rPr>
              <a:t>th</a:t>
            </a:r>
            <a:r>
              <a:rPr lang="en-US" dirty="0">
                <a:solidFill>
                  <a:schemeClr val="bg2"/>
                </a:solidFill>
                <a:latin typeface="Raleway" pitchFamily="2" charset="0"/>
              </a:rPr>
              <a:t>e Word Out”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E7D9A-C525-DCCF-F26C-6B37AACE3A2B}"/>
              </a:ext>
            </a:extLst>
          </p:cNvPr>
          <p:cNvSpPr txBox="1"/>
          <p:nvPr/>
        </p:nvSpPr>
        <p:spPr>
          <a:xfrm>
            <a:off x="481881" y="1210242"/>
            <a:ext cx="672679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effectLst/>
                <a:latin typeface="Raleway" pitchFamily="2" charset="0"/>
              </a:rPr>
              <a:t>2024 Efforts: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2"/>
              </a:solidFill>
              <a:latin typeface="Raleway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  <a:latin typeface="Raleway" pitchFamily="2" charset="0"/>
              </a:rPr>
              <a:t>Collaboration with UNCSO Communications team to ensure widespread marketing of MES. </a:t>
            </a:r>
          </a:p>
        </p:txBody>
      </p:sp>
      <p:pic>
        <p:nvPicPr>
          <p:cNvPr id="8" name="Picture 2" descr="Inside Higher Ed - Universities and Museums: Partners in Online | Dartmouth  Center for the Advancement of Learning">
            <a:extLst>
              <a:ext uri="{FF2B5EF4-FFF2-40B4-BE49-F238E27FC236}">
                <a16:creationId xmlns:a16="http://schemas.microsoft.com/office/drawing/2014/main" id="{A6997C2D-94D9-7395-C095-5C536F549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0672" r="17922" b="20251"/>
          <a:stretch/>
        </p:blipFill>
        <p:spPr bwMode="auto">
          <a:xfrm>
            <a:off x="3360280" y="4779782"/>
            <a:ext cx="2518577" cy="12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BS - Wikipedia">
            <a:extLst>
              <a:ext uri="{FF2B5EF4-FFF2-40B4-BE49-F238E27FC236}">
                <a16:creationId xmlns:a16="http://schemas.microsoft.com/office/drawing/2014/main" id="{F5172B55-ED02-E319-BAE4-7EEFDB4B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91" y="3812065"/>
            <a:ext cx="2151684" cy="8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ublic News Service Logo">
            <a:extLst>
              <a:ext uri="{FF2B5EF4-FFF2-40B4-BE49-F238E27FC236}">
                <a16:creationId xmlns:a16="http://schemas.microsoft.com/office/drawing/2014/main" id="{DCE1D92F-447A-8826-FC5D-3F7B568B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2969645"/>
            <a:ext cx="2882697" cy="6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inkedin logo png, Linkedin icon transparent png 18930541 PNG">
            <a:extLst>
              <a:ext uri="{FF2B5EF4-FFF2-40B4-BE49-F238E27FC236}">
                <a16:creationId xmlns:a16="http://schemas.microsoft.com/office/drawing/2014/main" id="{8FC73179-B3A3-6C0A-359E-F6A8ABF7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2" y="4594057"/>
            <a:ext cx="1529845" cy="15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34F0D1E-0C7D-76E2-8E12-0895E1060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8" y="3838023"/>
            <a:ext cx="2388816" cy="7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ome">
            <a:extLst>
              <a:ext uri="{FF2B5EF4-FFF2-40B4-BE49-F238E27FC236}">
                <a16:creationId xmlns:a16="http://schemas.microsoft.com/office/drawing/2014/main" id="{70E23947-57D2-C1F1-FDD7-CB0FADC3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39" y="2927433"/>
            <a:ext cx="2611071" cy="7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1C0A7A5-EA42-B76E-FB09-FEA43E755C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4036" r="3950" b="4236"/>
          <a:stretch/>
        </p:blipFill>
        <p:spPr>
          <a:xfrm>
            <a:off x="7619006" y="1627804"/>
            <a:ext cx="4374634" cy="43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1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54353-B241-252D-62A0-7D5A896B0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0526-C6D7-8F98-B595-B9344A76DCF1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sym typeface="Calibri"/>
              </a:rPr>
              <a:t>UNC System Office:  Questions?</a:t>
            </a:r>
          </a:p>
        </p:txBody>
      </p:sp>
      <p:pic>
        <p:nvPicPr>
          <p:cNvPr id="5" name="Picture 4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7C7EAB54-2A89-CD3A-E1A0-32E56095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809" y="1306565"/>
            <a:ext cx="4545040" cy="45450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D2C969-362E-A808-18E3-B333FF1851DC}"/>
              </a:ext>
            </a:extLst>
          </p:cNvPr>
          <p:cNvSpPr txBox="1">
            <a:spLocks/>
          </p:cNvSpPr>
          <p:nvPr/>
        </p:nvSpPr>
        <p:spPr>
          <a:xfrm>
            <a:off x="929260" y="1884217"/>
            <a:ext cx="6071904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sym typeface="Calibri"/>
              </a:rPr>
              <a:t>Bradley Wrenn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sz="2400" kern="0" dirty="0">
                <a:solidFill>
                  <a:schemeClr val="bg2"/>
                </a:solidFill>
                <a:latin typeface="Raleway" pitchFamily="2" charset="0"/>
              </a:rPr>
              <a:t>Program Manager for Military and Veterans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sz="2400" kern="0" dirty="0">
                <a:solidFill>
                  <a:schemeClr val="bg2"/>
                </a:solidFill>
                <a:latin typeface="Raleway" pitchFamily="2" charset="0"/>
              </a:rPr>
              <a:t>UNC System Office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sz="2400" kern="0" dirty="0">
                <a:solidFill>
                  <a:schemeClr val="bg2"/>
                </a:solidFill>
                <a:latin typeface="Raleway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www.northcarolina.edu/military</a:t>
            </a:r>
            <a:endParaRPr lang="en-US" sz="2400" kern="0" dirty="0">
              <a:solidFill>
                <a:schemeClr val="bg2"/>
              </a:solidFill>
              <a:latin typeface="Raleway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sz="2400" kern="0" dirty="0">
                <a:solidFill>
                  <a:schemeClr val="bg2"/>
                </a:solidFill>
                <a:latin typeface="Raleway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btwrenn@northcarolina.edu</a:t>
            </a:r>
            <a:endParaRPr lang="en-US" sz="2400" kern="0" dirty="0">
              <a:solidFill>
                <a:schemeClr val="bg2"/>
              </a:solidFill>
              <a:latin typeface="Raleway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sz="2400" kern="0" dirty="0">
                <a:solidFill>
                  <a:schemeClr val="bg2"/>
                </a:solidFill>
                <a:latin typeface="Raleway" pitchFamily="2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sym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7598CD-D33F-C6F4-90E8-238C649E0475}"/>
              </a:ext>
            </a:extLst>
          </p:cNvPr>
          <p:cNvSpPr txBox="1">
            <a:spLocks/>
          </p:cNvSpPr>
          <p:nvPr/>
        </p:nvSpPr>
        <p:spPr>
          <a:xfrm>
            <a:off x="7638560" y="5792724"/>
            <a:ext cx="3011538" cy="56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leway" pitchFamily="2" charset="0"/>
                <a:sym typeface="Calibri"/>
              </a:rPr>
              <a:t>Brad’s Contact Info</a:t>
            </a:r>
            <a:endParaRPr lang="en-US" sz="2400" kern="0" dirty="0">
              <a:solidFill>
                <a:schemeClr val="bg2"/>
              </a:solidFill>
              <a:latin typeface="Raleway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4"/>
              </a:buClr>
              <a:buSzPts val="3200"/>
              <a:buFont typeface="Calibri"/>
              <a:buNone/>
              <a:tabLst/>
              <a:defRPr/>
            </a:pPr>
            <a:r>
              <a:rPr lang="en-US" sz="2400" kern="0" dirty="0">
                <a:solidFill>
                  <a:schemeClr val="bg2"/>
                </a:solidFill>
                <a:latin typeface="Raleway" pitchFamily="2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aleway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79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6A068-7ACB-9D04-7112-1082E83235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9B7DA2-9378-490A-EFEE-DFEADA82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6" y="347869"/>
            <a:ext cx="10972800" cy="7434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University of North Carolina System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66AEFE-AF7A-BE5A-0F64-A910E8255D29}"/>
              </a:ext>
            </a:extLst>
          </p:cNvPr>
          <p:cNvSpPr txBox="1">
            <a:spLocks/>
          </p:cNvSpPr>
          <p:nvPr/>
        </p:nvSpPr>
        <p:spPr>
          <a:xfrm>
            <a:off x="232398" y="1380536"/>
            <a:ext cx="4984253" cy="40969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The UNC System is the governing and policy-making body for all public universities in the state of North Carolina.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Currently, there are </a:t>
            </a:r>
            <a:r>
              <a:rPr lang="en-US" dirty="0" err="1">
                <a:solidFill>
                  <a:schemeClr val="bg2"/>
                </a:solidFill>
              </a:rPr>
              <a:t>apx</a:t>
            </a:r>
            <a:r>
              <a:rPr lang="en-US" dirty="0">
                <a:solidFill>
                  <a:schemeClr val="bg2"/>
                </a:solidFill>
              </a:rPr>
              <a:t>. 22,000 military-connected students attending UNC System Schools.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ED7BD3-D7E3-0828-CA57-D0C785C166FF}"/>
              </a:ext>
            </a:extLst>
          </p:cNvPr>
          <p:cNvGrpSpPr/>
          <p:nvPr/>
        </p:nvGrpSpPr>
        <p:grpSpPr>
          <a:xfrm>
            <a:off x="6096000" y="1380536"/>
            <a:ext cx="4984252" cy="3032045"/>
            <a:chOff x="1840832" y="1115568"/>
            <a:chExt cx="6744614" cy="46448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2B1501-E07C-30F2-4860-7AEB0816BB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" t="5634" r="5522" b="4500"/>
            <a:stretch/>
          </p:blipFill>
          <p:spPr bwMode="auto">
            <a:xfrm>
              <a:off x="1840832" y="1115568"/>
              <a:ext cx="6744614" cy="2408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UNC System Advancement Symposium: Key ...">
              <a:extLst>
                <a:ext uri="{FF2B5EF4-FFF2-40B4-BE49-F238E27FC236}">
                  <a16:creationId xmlns:a16="http://schemas.microsoft.com/office/drawing/2014/main" id="{27A80454-3D99-1945-7D74-B0D9D75A0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832" y="3523775"/>
              <a:ext cx="6744614" cy="2236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7AADB6-BB27-96AD-C999-C0E2E3AF3BDF}"/>
              </a:ext>
            </a:extLst>
          </p:cNvPr>
          <p:cNvSpPr txBox="1"/>
          <p:nvPr/>
        </p:nvSpPr>
        <p:spPr>
          <a:xfrm>
            <a:off x="5506652" y="4569522"/>
            <a:ext cx="64529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Fall 2024 Military-Affiliated Student Enrollment – </a:t>
            </a:r>
            <a:r>
              <a:rPr lang="en-US" sz="1600" u="sng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22,462</a:t>
            </a:r>
          </a:p>
          <a:p>
            <a:pPr marR="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(Up from 21,773 in fall 2023)</a:t>
            </a:r>
          </a:p>
          <a:p>
            <a:pPr marR="0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Post-911 and DoD Tuition Assistance  - $</a:t>
            </a:r>
            <a:r>
              <a:rPr lang="en-US" sz="1600" u="sng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53.7M</a:t>
            </a:r>
            <a:r>
              <a:rPr lang="en-US" sz="16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 for AY23-24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</a:rPr>
              <a:t>(Up from 52.6M in fall 2023)</a:t>
            </a:r>
          </a:p>
          <a:p>
            <a:pPr marR="0"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bg2"/>
              </a:solidFill>
              <a:latin typeface="Raleway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0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6CC2D-6880-1741-9997-B5E3860936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5BCA59-C0EE-9D4F-074B-E398616ECE34}"/>
              </a:ext>
            </a:extLst>
          </p:cNvPr>
          <p:cNvSpPr txBox="1">
            <a:spLocks/>
          </p:cNvSpPr>
          <p:nvPr/>
        </p:nvSpPr>
        <p:spPr>
          <a:xfrm>
            <a:off x="397164" y="317207"/>
            <a:ext cx="10972800" cy="74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2"/>
                </a:solidFill>
              </a:rPr>
              <a:t>Active Duty and Veterans in North Carolina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5A6899-3AD1-535D-4770-41FA6D0F5FF5}"/>
              </a:ext>
            </a:extLst>
          </p:cNvPr>
          <p:cNvSpPr txBox="1">
            <a:spLocks/>
          </p:cNvSpPr>
          <p:nvPr/>
        </p:nvSpPr>
        <p:spPr>
          <a:xfrm>
            <a:off x="232398" y="1392266"/>
            <a:ext cx="5651166" cy="471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North Carolina Ranks 4</a:t>
            </a:r>
            <a:r>
              <a:rPr lang="en-US" baseline="30000" dirty="0">
                <a:solidFill>
                  <a:schemeClr val="bg2"/>
                </a:solidFill>
              </a:rPr>
              <a:t>th</a:t>
            </a:r>
            <a:r>
              <a:rPr lang="en-US" dirty="0">
                <a:solidFill>
                  <a:schemeClr val="bg2"/>
                </a:solidFill>
              </a:rPr>
              <a:t> in the nation for both number of active-duty service members and veterans.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Currently, there are </a:t>
            </a:r>
            <a:r>
              <a:rPr lang="en-US" dirty="0" err="1">
                <a:solidFill>
                  <a:schemeClr val="bg2"/>
                </a:solidFill>
              </a:rPr>
              <a:t>apx</a:t>
            </a:r>
            <a:r>
              <a:rPr lang="en-US" dirty="0">
                <a:solidFill>
                  <a:schemeClr val="bg2"/>
                </a:solidFill>
              </a:rPr>
              <a:t>. 138,084 active-duty personnel and 615,440 Veterans living in 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829AF-2C35-76DD-B337-6075AF42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69" t="27963" r="27055" b="19269"/>
          <a:stretch/>
        </p:blipFill>
        <p:spPr>
          <a:xfrm>
            <a:off x="5541264" y="1497702"/>
            <a:ext cx="5984816" cy="3732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CCBBF-1DD7-08C5-C8FE-4E2698B50993}"/>
              </a:ext>
            </a:extLst>
          </p:cNvPr>
          <p:cNvSpPr txBox="1"/>
          <p:nvPr/>
        </p:nvSpPr>
        <p:spPr>
          <a:xfrm>
            <a:off x="4525264" y="5230575"/>
            <a:ext cx="64556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3"/>
              </a:rPr>
              <a:t>Active-duty is data based on June 2024 military personnel report by The Defense Manpower Data Center.</a:t>
            </a:r>
            <a:endParaRPr lang="en-US" sz="1050" dirty="0"/>
          </a:p>
          <a:p>
            <a:r>
              <a:rPr lang="en-US" sz="1050" dirty="0">
                <a:hlinkClick r:id="rId4"/>
              </a:rPr>
              <a:t>Veteran data is based on data from the US Census Bureau’s 2023 American Community Survey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6460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A0F5F-C3FF-2730-81AE-7743A405F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8DEE-5B4C-7DA9-1660-F4ECAA77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chemeClr val="bg2"/>
                </a:solidFill>
                <a:effectLst/>
                <a:latin typeface="WordVisi_MSFontService"/>
              </a:rPr>
              <a:t>Our Strategic Commitment to NC Military: Military Enrollment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5F24C-D6A1-BB66-A99B-7E3B6C1C5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BDE33-319C-74F1-F2B7-053979680BAB}"/>
              </a:ext>
            </a:extLst>
          </p:cNvPr>
          <p:cNvSpPr txBox="1"/>
          <p:nvPr/>
        </p:nvSpPr>
        <p:spPr>
          <a:xfrm>
            <a:off x="376428" y="1336119"/>
            <a:ext cx="3706368" cy="19082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u="sng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Strategic Plan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Baseline: 20,455 </a:t>
            </a:r>
            <a:r>
              <a:rPr lang="en-US" sz="2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(Fall 2021)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Target: 25,000 </a:t>
            </a:r>
            <a:r>
              <a:rPr lang="en-US" sz="2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by 2027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Current: 22,242</a:t>
            </a:r>
            <a:r>
              <a:rPr lang="en-US" sz="2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(Fall 2024)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CA7CCD7-531C-DE70-A931-9864C98DD1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441163"/>
              </p:ext>
            </p:extLst>
          </p:nvPr>
        </p:nvGraphicFramePr>
        <p:xfrm>
          <a:off x="4453890" y="1336119"/>
          <a:ext cx="7310632" cy="473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C78736B-79E8-6A3E-945A-17803FD4AFC5}"/>
              </a:ext>
            </a:extLst>
          </p:cNvPr>
          <p:cNvSpPr txBox="1"/>
          <p:nvPr/>
        </p:nvSpPr>
        <p:spPr>
          <a:xfrm>
            <a:off x="525780" y="3429000"/>
            <a:ext cx="281178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Closing the gap:</a:t>
            </a:r>
          </a:p>
          <a:p>
            <a:pPr algn="ctr">
              <a:spcAft>
                <a:spcPts val="1200"/>
              </a:spcAft>
            </a:pP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16% growth</a:t>
            </a:r>
          </a:p>
          <a:p>
            <a:pPr algn="ctr">
              <a:spcAft>
                <a:spcPts val="1200"/>
              </a:spcAft>
            </a:pP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over five years </a:t>
            </a: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(v. 3% overall enrollment growth)</a:t>
            </a:r>
          </a:p>
        </p:txBody>
      </p:sp>
    </p:spTree>
    <p:extLst>
      <p:ext uri="{BB962C8B-B14F-4D97-AF65-F5344CB8AC3E}">
        <p14:creationId xmlns:p14="http://schemas.microsoft.com/office/powerpoint/2010/main" val="223682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79964-4504-C5AD-CFC9-A21FFDF7D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18A1-067E-05F9-0F1D-D478338C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System Initiatives: Serving Military Affiliated Students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E7146-5B75-135D-3D83-FC818325E2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4BC66499-73E5-5F19-9B27-322364D60941}"/>
              </a:ext>
            </a:extLst>
          </p:cNvPr>
          <p:cNvSpPr txBox="1"/>
          <p:nvPr/>
        </p:nvSpPr>
        <p:spPr>
          <a:xfrm>
            <a:off x="1100823" y="1601919"/>
            <a:ext cx="4999254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3200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Making our system more military friendly</a:t>
            </a:r>
            <a:endParaRPr lang="en-US" sz="3200" b="1">
              <a:solidFill>
                <a:schemeClr val="bg2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8A78FC3-11A6-5AFF-CFD4-63E647673DD6}"/>
              </a:ext>
            </a:extLst>
          </p:cNvPr>
          <p:cNvSpPr txBox="1"/>
          <p:nvPr/>
        </p:nvSpPr>
        <p:spPr>
          <a:xfrm>
            <a:off x="4013441" y="4329846"/>
            <a:ext cx="2871597" cy="10215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Policies that encourage applicants to choose our schools</a:t>
            </a:r>
            <a:endParaRPr lang="en-US" sz="1800">
              <a:solidFill>
                <a:schemeClr val="bg2"/>
              </a:solidFill>
              <a:cs typeface="Arial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59B33E5-20ED-7F1B-ABD0-4720DFE5EDF5}"/>
              </a:ext>
            </a:extLst>
          </p:cNvPr>
          <p:cNvSpPr txBox="1"/>
          <p:nvPr/>
        </p:nvSpPr>
        <p:spPr>
          <a:xfrm>
            <a:off x="328466" y="4331243"/>
            <a:ext cx="3265254" cy="10215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Strategic partnerships between campuses and NC military installations</a:t>
            </a:r>
            <a:endParaRPr lang="en-US" sz="180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pic>
        <p:nvPicPr>
          <p:cNvPr id="7" name="Picture 6" descr="Lt. General Anderson and FSU Chancellor Darrell T. Allison walking on campus">
            <a:extLst>
              <a:ext uri="{FF2B5EF4-FFF2-40B4-BE49-F238E27FC236}">
                <a16:creationId xmlns:a16="http://schemas.microsoft.com/office/drawing/2014/main" id="{8615C82E-B25F-3169-B1D8-F30620D82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190" y="1841999"/>
            <a:ext cx="3990975" cy="317182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291D02-9473-C920-08C5-AA14B12F7F38}"/>
              </a:ext>
            </a:extLst>
          </p:cNvPr>
          <p:cNvCxnSpPr/>
          <p:nvPr/>
        </p:nvCxnSpPr>
        <p:spPr>
          <a:xfrm>
            <a:off x="4953175" y="2811828"/>
            <a:ext cx="659073" cy="1499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73CA4C-4EAE-D7FA-559D-3A50F18E85A6}"/>
              </a:ext>
            </a:extLst>
          </p:cNvPr>
          <p:cNvCxnSpPr/>
          <p:nvPr/>
        </p:nvCxnSpPr>
        <p:spPr>
          <a:xfrm flipH="1">
            <a:off x="1598143" y="2825435"/>
            <a:ext cx="905747" cy="1472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A0E459-DFB6-A48B-16A1-A17B210D8C3E}"/>
              </a:ext>
            </a:extLst>
          </p:cNvPr>
          <p:cNvSpPr txBox="1"/>
          <p:nvPr/>
        </p:nvSpPr>
        <p:spPr>
          <a:xfrm>
            <a:off x="7328849" y="5028236"/>
            <a:ext cx="425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Chancellor Darrell Allison and Lieutenant General Gregory Anderson at the signing of FSU’s official Education Partnership with the XVII Airborne Corps</a:t>
            </a:r>
          </a:p>
        </p:txBody>
      </p:sp>
    </p:spTree>
    <p:extLst>
      <p:ext uri="{BB962C8B-B14F-4D97-AF65-F5344CB8AC3E}">
        <p14:creationId xmlns:p14="http://schemas.microsoft.com/office/powerpoint/2010/main" val="184969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DD5C-04BE-B4AD-D498-05C47978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System Initiatives: Military Student Success Regulation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BB48E-353D-F519-B81F-87573644AF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2FE91-8379-0A1B-4FA1-3B3B2B15B618}"/>
              </a:ext>
            </a:extLst>
          </p:cNvPr>
          <p:cNvSpPr txBox="1"/>
          <p:nvPr/>
        </p:nvSpPr>
        <p:spPr>
          <a:xfrm>
            <a:off x="846082" y="1293827"/>
            <a:ext cx="1073631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UNC System Regulation Signed 11/23/22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Codifies key terms “Military Student” and “Military–Affiliated Student”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Ensures equity among Military and Military-Affiliated Students by updating policies around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application fees and priority registration</a:t>
            </a:r>
          </a:p>
          <a:p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C82CD-09C1-D169-B118-2703B8AC6A74}"/>
              </a:ext>
            </a:extLst>
          </p:cNvPr>
          <p:cNvSpPr txBox="1"/>
          <p:nvPr/>
        </p:nvSpPr>
        <p:spPr>
          <a:xfrm>
            <a:off x="789762" y="3003302"/>
            <a:ext cx="10736318" cy="286232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 UNC System Regulation 700.7.1:</a:t>
            </a:r>
          </a:p>
          <a:p>
            <a:endParaRPr lang="en-US" sz="2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term “military student” shall mean any student who is a veteran or actively serving member of the United States Uniformed Services as defined in 37 U.S.C.§101(3), a member of the military reserves, or a member of the National Guard. 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term “military-affiliated student” shall include both “military student” as defined above and any student who is the spouse, child, surviving spouse, or surviving child of a “military student” as defined above, as well as any student who is a Reserve Officers' Training Corps (ROTC) cadet.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380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0A3AE-F706-D697-B3A4-A5CAD9FC9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E18F-8117-9A42-27E5-6F2ECA72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734"/>
            <a:ext cx="10972800" cy="7434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System Initiatives: Military Tuition Assistance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120D-BF1A-365A-6868-E4DD89DADD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4C71F-3992-5881-E799-F86B631638F6}"/>
              </a:ext>
            </a:extLst>
          </p:cNvPr>
          <p:cNvSpPr txBox="1"/>
          <p:nvPr/>
        </p:nvSpPr>
        <p:spPr>
          <a:xfrm>
            <a:off x="204978" y="1249092"/>
            <a:ext cx="11590781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  <a:latin typeface="Calibri"/>
              </a:rPr>
              <a:t>Request to NC General Assembly to grant flexibility for UNC institutions to discount tuition for service members using military TA.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5AA78-4C0D-ACA0-31B5-B6A87FE877CB}"/>
              </a:ext>
            </a:extLst>
          </p:cNvPr>
          <p:cNvSpPr txBox="1"/>
          <p:nvPr/>
        </p:nvSpPr>
        <p:spPr>
          <a:xfrm>
            <a:off x="7918235" y="4582892"/>
            <a:ext cx="3503587" cy="15286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HB 373</a:t>
            </a:r>
          </a:p>
          <a:p>
            <a:pPr algn="ctr">
              <a:spcAft>
                <a:spcPts val="800"/>
              </a:spcAft>
            </a:pPr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 Tuition Discounts for Certain Students</a:t>
            </a:r>
            <a:endParaRPr lang="en-US" sz="2000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algn="ctr">
              <a:spcAft>
                <a:spcPts val="800"/>
              </a:spcAft>
            </a:pPr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filed March 11, 2025</a:t>
            </a:r>
          </a:p>
        </p:txBody>
      </p:sp>
      <p:pic>
        <p:nvPicPr>
          <p:cNvPr id="9" name="Picture 8" descr="A blue pie chart with a yellow triangle&#10;&#10;AI-generated content may be incorrect.">
            <a:extLst>
              <a:ext uri="{FF2B5EF4-FFF2-40B4-BE49-F238E27FC236}">
                <a16:creationId xmlns:a16="http://schemas.microsoft.com/office/drawing/2014/main" id="{03E799D5-BCB0-37DF-8BAC-A28166B20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126" y="2330476"/>
            <a:ext cx="5909284" cy="35623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3AF62E7-2E9D-6173-090E-A48C3480E00E}"/>
              </a:ext>
            </a:extLst>
          </p:cNvPr>
          <p:cNvGrpSpPr/>
          <p:nvPr/>
        </p:nvGrpSpPr>
        <p:grpSpPr>
          <a:xfrm>
            <a:off x="7714646" y="2267595"/>
            <a:ext cx="3910769" cy="1896352"/>
            <a:chOff x="886493" y="2576210"/>
            <a:chExt cx="3910769" cy="18963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9C3570-5663-4EF8-B7F2-920B1FE6A1F2}"/>
                </a:ext>
              </a:extLst>
            </p:cNvPr>
            <p:cNvSpPr txBox="1"/>
            <p:nvPr/>
          </p:nvSpPr>
          <p:spPr>
            <a:xfrm>
              <a:off x="1515235" y="2576210"/>
              <a:ext cx="2653283" cy="70788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40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91.5%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A256A7-7DEF-67CB-8DF3-60AC63956956}"/>
                </a:ext>
              </a:extLst>
            </p:cNvPr>
            <p:cNvSpPr txBox="1"/>
            <p:nvPr/>
          </p:nvSpPr>
          <p:spPr>
            <a:xfrm>
              <a:off x="886493" y="3364566"/>
              <a:ext cx="391076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600" b="1" dirty="0">
                  <a:solidFill>
                    <a:schemeClr val="bg2"/>
                  </a:solidFill>
                  <a:latin typeface="Calibri"/>
                  <a:ea typeface="Calibri"/>
                  <a:cs typeface="Calibri"/>
                </a:rPr>
                <a:t>Percentage of Tuition Assistance spent by the Army and Marine Corps on service members living in our state that does </a:t>
              </a:r>
              <a:r>
                <a:rPr lang="en-US" sz="1800" b="1" u="sng" dirty="0">
                  <a:solidFill>
                    <a:schemeClr val="bg2"/>
                  </a:solidFill>
                  <a:latin typeface="Calibri"/>
                  <a:ea typeface="Calibri"/>
                  <a:cs typeface="Calibri"/>
                </a:rPr>
                <a:t>NOT</a:t>
              </a:r>
              <a:r>
                <a:rPr lang="en-US" sz="1600" b="1" dirty="0">
                  <a:solidFill>
                    <a:schemeClr val="bg2"/>
                  </a:solidFill>
                  <a:latin typeface="Calibri"/>
                  <a:ea typeface="Calibri"/>
                  <a:cs typeface="Calibri"/>
                </a:rPr>
                <a:t> come to the UNC System</a:t>
              </a:r>
              <a:endPara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11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1C56D-82B3-4366-A299-647E994B5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EFDC-FB6F-2C42-4ADB-366E6361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System Initiatives: Serving Military Affiliated Students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1B451-15AF-6EDA-8268-ACE3CD6E29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765E3-8F63-5DB7-3979-A5E83DF2FB9A}"/>
              </a:ext>
            </a:extLst>
          </p:cNvPr>
          <p:cNvSpPr txBox="1"/>
          <p:nvPr/>
        </p:nvSpPr>
        <p:spPr>
          <a:xfrm>
            <a:off x="232388" y="4653019"/>
            <a:ext cx="2529967" cy="132802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Educating staff about the specific needs of military-affiliated students 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2155F-9EA0-5633-A00B-AD0C30F9FDCF}"/>
              </a:ext>
            </a:extLst>
          </p:cNvPr>
          <p:cNvSpPr txBox="1"/>
          <p:nvPr/>
        </p:nvSpPr>
        <p:spPr>
          <a:xfrm>
            <a:off x="1020370" y="1478513"/>
            <a:ext cx="4433697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Ensuring consistent support and resources </a:t>
            </a:r>
            <a:endParaRPr lang="en-US" sz="3200" b="1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53E35-C921-C5C1-3B40-57ECD351374A}"/>
              </a:ext>
            </a:extLst>
          </p:cNvPr>
          <p:cNvSpPr txBox="1"/>
          <p:nvPr/>
        </p:nvSpPr>
        <p:spPr>
          <a:xfrm>
            <a:off x="3049091" y="4119496"/>
            <a:ext cx="2427732" cy="163449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Hosting monthly meetings with staff who work with military-affiliated students. </a:t>
            </a:r>
            <a:endParaRPr lang="en-US" sz="180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44A12-44AA-D769-77FE-8A9165B64043}"/>
              </a:ext>
            </a:extLst>
          </p:cNvPr>
          <p:cNvSpPr txBox="1"/>
          <p:nvPr/>
        </p:nvSpPr>
        <p:spPr>
          <a:xfrm>
            <a:off x="5697515" y="4785312"/>
            <a:ext cx="1923180" cy="132802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Mental health and suicide prevention training</a:t>
            </a:r>
          </a:p>
        </p:txBody>
      </p:sp>
      <p:pic>
        <p:nvPicPr>
          <p:cNvPr id="6" name="Picture 5" descr="A blue and green text with a star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A12EFE5B-DE1C-78E0-2845-20E66F39BC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491"/>
          <a:stretch/>
        </p:blipFill>
        <p:spPr>
          <a:xfrm>
            <a:off x="7620695" y="3696472"/>
            <a:ext cx="4211411" cy="7434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D6B2EE9-F6DE-0A96-E747-F7ECCE96D25A}"/>
              </a:ext>
            </a:extLst>
          </p:cNvPr>
          <p:cNvGrpSpPr/>
          <p:nvPr/>
        </p:nvGrpSpPr>
        <p:grpSpPr>
          <a:xfrm>
            <a:off x="6527293" y="941740"/>
            <a:ext cx="4917223" cy="2606261"/>
            <a:chOff x="6833508" y="3749230"/>
            <a:chExt cx="4019152" cy="2061976"/>
          </a:xfrm>
        </p:grpSpPr>
        <p:pic>
          <p:nvPicPr>
            <p:cNvPr id="3" name="Picture 2" descr="Mental Health First Aid">
              <a:hlinkClick r:id="rId5"/>
              <a:extLst>
                <a:ext uri="{FF2B5EF4-FFF2-40B4-BE49-F238E27FC236}">
                  <a16:creationId xmlns:a16="http://schemas.microsoft.com/office/drawing/2014/main" id="{A4FEDBB9-C57B-438D-BD76-37B9D4EF5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14285" y="3749230"/>
              <a:ext cx="2238375" cy="2038350"/>
            </a:xfrm>
            <a:prstGeom prst="rect">
              <a:avLst/>
            </a:prstGeom>
          </p:spPr>
        </p:pic>
        <p:pic>
          <p:nvPicPr>
            <p:cNvPr id="12" name="Picture 11" descr="Addictions Training Institute – Take Action This Month: Mental Health First  Aid">
              <a:hlinkClick r:id="rId5"/>
              <a:extLst>
                <a:ext uri="{FF2B5EF4-FFF2-40B4-BE49-F238E27FC236}">
                  <a16:creationId xmlns:a16="http://schemas.microsoft.com/office/drawing/2014/main" id="{1602E306-F5E6-2A7B-FE7B-5D320310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-2046" r="49851" b="-358"/>
            <a:stretch/>
          </p:blipFill>
          <p:spPr>
            <a:xfrm>
              <a:off x="6833508" y="3785507"/>
              <a:ext cx="1919981" cy="2025699"/>
            </a:xfrm>
            <a:prstGeom prst="rect">
              <a:avLst/>
            </a:prstGeom>
          </p:spPr>
        </p:pic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A9C727-0668-C677-42A1-96573A746B2A}"/>
              </a:ext>
            </a:extLst>
          </p:cNvPr>
          <p:cNvCxnSpPr/>
          <p:nvPr/>
        </p:nvCxnSpPr>
        <p:spPr>
          <a:xfrm>
            <a:off x="5102854" y="2702971"/>
            <a:ext cx="1829288" cy="20437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2E1E19-BE98-5936-BBE4-FAD98A123DF2}"/>
              </a:ext>
            </a:extLst>
          </p:cNvPr>
          <p:cNvCxnSpPr>
            <a:cxnSpLocks/>
          </p:cNvCxnSpPr>
          <p:nvPr/>
        </p:nvCxnSpPr>
        <p:spPr>
          <a:xfrm>
            <a:off x="3646889" y="2675756"/>
            <a:ext cx="169217" cy="14449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06931F-1C0A-D0BC-4BD4-A22B9087DBD5}"/>
              </a:ext>
            </a:extLst>
          </p:cNvPr>
          <p:cNvCxnSpPr>
            <a:cxnSpLocks/>
          </p:cNvCxnSpPr>
          <p:nvPr/>
        </p:nvCxnSpPr>
        <p:spPr>
          <a:xfrm flipH="1">
            <a:off x="1081070" y="2689364"/>
            <a:ext cx="551962" cy="19484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4F59A-DEFA-B79B-FB9D-54DD8383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04" y="4653019"/>
            <a:ext cx="1524977" cy="152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7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3A91-0242-9F3F-CFDD-A0E02A8C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hlinkClick r:id="rId2"/>
              </a:rPr>
              <a:t>System Initiatives: UNC Military Equivalency System (MES)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47101-ACAA-2B9A-D55B-24DE67986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5CDF0-2D15-83B8-A9BA-1CE437EE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26" r="1201" b="20381"/>
          <a:stretch/>
        </p:blipFill>
        <p:spPr>
          <a:xfrm>
            <a:off x="562919" y="1276777"/>
            <a:ext cx="11066162" cy="47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43736"/>
      </p:ext>
    </p:extLst>
  </p:cSld>
  <p:clrMapOvr>
    <a:masterClrMapping/>
  </p:clrMapOvr>
</p:sld>
</file>

<file path=ppt/theme/theme1.xml><?xml version="1.0" encoding="utf-8"?>
<a:theme xmlns:a="http://schemas.openxmlformats.org/drawingml/2006/main" name="UNCGA General Presentation Template (WHITE)">
  <a:themeElements>
    <a:clrScheme name="Custom 1">
      <a:dk1>
        <a:srgbClr val="BC1F51"/>
      </a:dk1>
      <a:lt1>
        <a:srgbClr val="DAE1D4"/>
      </a:lt1>
      <a:dk2>
        <a:srgbClr val="0E4875"/>
      </a:dk2>
      <a:lt2>
        <a:srgbClr val="F0F3F4"/>
      </a:lt2>
      <a:accent1>
        <a:srgbClr val="364044"/>
      </a:accent1>
      <a:accent2>
        <a:srgbClr val="FEC324"/>
      </a:accent2>
      <a:accent3>
        <a:srgbClr val="338E3A"/>
      </a:accent3>
      <a:accent4>
        <a:srgbClr val="00B6DF"/>
      </a:accent4>
      <a:accent5>
        <a:srgbClr val="EA8B2D"/>
      </a:accent5>
      <a:accent6>
        <a:srgbClr val="AE5893"/>
      </a:accent6>
      <a:hlink>
        <a:srgbClr val="8BA2A5"/>
      </a:hlink>
      <a:folHlink>
        <a:srgbClr val="3F42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962C6B3A1D54AA45E4A96BBE377ED" ma:contentTypeVersion="21" ma:contentTypeDescription="Create a new document." ma:contentTypeScope="" ma:versionID="feed3b7f062f94e61af20e788541dfac">
  <xsd:schema xmlns:xsd="http://www.w3.org/2001/XMLSchema" xmlns:xs="http://www.w3.org/2001/XMLSchema" xmlns:p="http://schemas.microsoft.com/office/2006/metadata/properties" xmlns:ns1="http://schemas.microsoft.com/sharepoint/v3" xmlns:ns2="e7c04730-6578-4e22-a9e1-9b870fcd1bc1" xmlns:ns3="e2ff5cf4-6afb-49d9-84f1-7265a1bb43f2" targetNamespace="http://schemas.microsoft.com/office/2006/metadata/properties" ma:root="true" ma:fieldsID="cd86ba6e6626ae8d48a244f57fa2dfc0" ns1:_="" ns2:_="" ns3:_="">
    <xsd:import namespace="http://schemas.microsoft.com/sharepoint/v3"/>
    <xsd:import namespace="e7c04730-6578-4e22-a9e1-9b870fcd1bc1"/>
    <xsd:import namespace="e2ff5cf4-6afb-49d9-84f1-7265a1bb4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3:_dlc_DocId" minOccurs="0"/>
                <xsd:element ref="ns3:_dlc_DocIdUrl" minOccurs="0"/>
                <xsd:element ref="ns3:_dlc_DocIdPersistI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04730-6578-4e22-a9e1-9b870fcd1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637f-a8c2-4db0-8ba8-5d38091581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f5cf4-6afb-49d9-84f1-7265a1bb4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5d0064-ba10-4b4b-ad20-7306b30a7ff0}" ma:internalName="TaxCatchAll" ma:showField="CatchAllData" ma:web="e2ff5cf4-6afb-49d9-84f1-7265a1bb43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2ff5cf4-6afb-49d9-84f1-7265a1bb43f2">StrategyandPolicySVPStrategyPolicyUNCSO-159657423-23424</_dlc_DocId>
    <_dlc_DocIdUrl xmlns="e2ff5cf4-6afb-49d9-84f1-7265a1bb43f2">
      <Url>https://uncsystem.sharepoint.com/sites/StrategyandPolicySVPStrategyPolicyUNCSO/_layouts/15/DocIdRedir.aspx?ID=StrategyandPolicySVPStrategyPolicyUNCSO-159657423-23424</Url>
      <Description>StrategyandPolicySVPStrategyPolicyUNCSO-159657423-23424</Description>
    </_dlc_DocIdUrl>
    <TaxCatchAll xmlns="e2ff5cf4-6afb-49d9-84f1-7265a1bb43f2" xsi:nil="true"/>
    <lcf76f155ced4ddcb4097134ff3c332f xmlns="e7c04730-6578-4e22-a9e1-9b870fcd1bc1">
      <Terms xmlns="http://schemas.microsoft.com/office/infopath/2007/PartnerControls"/>
    </lcf76f155ced4ddcb4097134ff3c332f>
    <SharedWithUsers xmlns="e2ff5cf4-6afb-49d9-84f1-7265a1bb43f2">
      <UserInfo>
        <DisplayName>Thomas A Walker</DisplayName>
        <AccountId>22</AccountId>
        <AccountType/>
      </UserInfo>
      <UserInfo>
        <DisplayName>Kathie B. Sidner</DisplayName>
        <AccountId>33</AccountId>
        <AccountType/>
      </UserInfo>
      <UserInfo>
        <DisplayName>Bradley T Wrenn</DisplayName>
        <AccountId>31</AccountId>
        <AccountType/>
      </UserInfo>
      <UserInfo>
        <DisplayName>Thomas B McBrayer</DisplayName>
        <AccountId>67</AccountId>
        <AccountType/>
      </UserInfo>
      <UserInfo>
        <DisplayName>Lorie  Lassiter</DisplayName>
        <AccountId>68</AccountId>
        <AccountType/>
      </UserInfo>
      <UserInfo>
        <DisplayName>Mary Griffin Inscoe</DisplayName>
        <AccountId>69</AccountId>
        <AccountType/>
      </UserInfo>
      <UserInfo>
        <DisplayName>Conference Room 1809</DisplayName>
        <AccountId>70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B768E8-EEDE-4A98-8F28-92B5D28C22E2}">
  <ds:schemaRefs>
    <ds:schemaRef ds:uri="e2ff5cf4-6afb-49d9-84f1-7265a1bb43f2"/>
    <ds:schemaRef ds:uri="e7c04730-6578-4e22-a9e1-9b870fcd1b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851A1A-5354-46AD-88CD-A9BD8271DF19}">
  <ds:schemaRefs>
    <ds:schemaRef ds:uri="6fdc964d-f7ce-47f8-bbb2-7134beddf760"/>
    <ds:schemaRef ds:uri="a36048e9-e659-43fa-9855-bb889865efda"/>
    <ds:schemaRef ds:uri="e2ff5cf4-6afb-49d9-84f1-7265a1bb43f2"/>
    <ds:schemaRef ds:uri="e7c04730-6578-4e22-a9e1-9b870fcd1b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3FBD6B-415E-4EB2-B57A-C7B49A35C7A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A465EE5-AC01-42D7-8665-E638E78CAC3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693ed9d-92e1-4e39-b82e-02f6fea6991e}" enabled="0" method="" siteId="{b693ed9d-92e1-4e39-b82e-02f6fea6991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1635</Words>
  <Application>Microsoft Office PowerPoint</Application>
  <PresentationFormat>Widescreen</PresentationFormat>
  <Paragraphs>270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Courier New</vt:lpstr>
      <vt:lpstr>Raleway</vt:lpstr>
      <vt:lpstr>WordVisi_MSFontService</vt:lpstr>
      <vt:lpstr>UNCGA General Presentation Template (WHITE)</vt:lpstr>
      <vt:lpstr>UNC System Update</vt:lpstr>
      <vt:lpstr>The University of North Carolina System</vt:lpstr>
      <vt:lpstr>PowerPoint Presentation</vt:lpstr>
      <vt:lpstr>Our Strategic Commitment to NC Military: Military Enrollment</vt:lpstr>
      <vt:lpstr>System Initiatives: Serving Military Affiliated Students</vt:lpstr>
      <vt:lpstr>System Initiatives: Military Student Success Regulation</vt:lpstr>
      <vt:lpstr>System Initiatives: Military Tuition Assistance</vt:lpstr>
      <vt:lpstr>System Initiatives: Serving Military Affiliated Students</vt:lpstr>
      <vt:lpstr>System Initiatives: UNC Military Equivalency System (MES)</vt:lpstr>
      <vt:lpstr>Military Equivalency System (MES): How It Works</vt:lpstr>
      <vt:lpstr>Joint Service Transcript (JST) Example</vt:lpstr>
      <vt:lpstr>UNC Military Equivalency System (MES) Milestones</vt:lpstr>
      <vt:lpstr>UNC Military Equivalency System (MES): Next Steps</vt:lpstr>
      <vt:lpstr>UNC Military Equivalency System (MES):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AFFAIRS</dc:title>
  <dc:creator>Kathie B. Sidner</dc:creator>
  <cp:lastModifiedBy>Bradley T Wrenn</cp:lastModifiedBy>
  <cp:revision>136</cp:revision>
  <dcterms:created xsi:type="dcterms:W3CDTF">2020-02-05T21:28:51Z</dcterms:created>
  <dcterms:modified xsi:type="dcterms:W3CDTF">2025-03-19T21:58:37Z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0x010100237962C6B3A1D54AA45E4A96BBE377ED</vt:lpwstr>
  </property>
  <property fmtid="{D5CDD505-2E9C-101B-9397-08002B2CF9AE}" pid="3" name="_dlc_DocIdItemGuid">
    <vt:lpwstr>37d163d4-5957-4194-b4dd-284c891b6fe5</vt:lpwstr>
  </property>
  <property fmtid="{D5CDD505-2E9C-101B-9397-08002B2CF9AE}" pid="4" name="MediaServiceImageTags">
    <vt:lpwstr/>
  </property>
</Properties>
</file>