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63" r:id="rId4"/>
    <p:sldId id="256" r:id="rId5"/>
    <p:sldId id="265" r:id="rId6"/>
    <p:sldId id="262" r:id="rId7"/>
    <p:sldId id="264" r:id="rId8"/>
    <p:sldId id="258" r:id="rId9"/>
    <p:sldId id="266" r:id="rId10"/>
    <p:sldId id="267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1858"/>
    <a:srgbClr val="002847"/>
    <a:srgbClr val="221F20"/>
    <a:srgbClr val="C61F30"/>
    <a:srgbClr val="1E489B"/>
    <a:srgbClr val="2F372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93F32-3239-4AC8-85F8-D1D3C5272CD5}" v="13" dt="2025-03-19T22:09:29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60" y="20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d, Sherrita L CIV NG NCARNG (USA)" userId="e720f624-6c47-4fe4-83ac-ced1d8ef8283" providerId="ADAL" clId="{AF793F32-3239-4AC8-85F8-D1D3C5272CD5}"/>
    <pc:docChg chg="undo redo custSel addSld delSld modSld sldOrd">
      <pc:chgData name="Ried, Sherrita L CIV NG NCARNG (USA)" userId="e720f624-6c47-4fe4-83ac-ced1d8ef8283" providerId="ADAL" clId="{AF793F32-3239-4AC8-85F8-D1D3C5272CD5}" dt="2025-03-19T22:12:59.139" v="336" actId="20577"/>
      <pc:docMkLst>
        <pc:docMk/>
      </pc:docMkLst>
      <pc:sldChg chg="modSp mod">
        <pc:chgData name="Ried, Sherrita L CIV NG NCARNG (USA)" userId="e720f624-6c47-4fe4-83ac-ced1d8ef8283" providerId="ADAL" clId="{AF793F32-3239-4AC8-85F8-D1D3C5272CD5}" dt="2025-03-19T22:04:57.323" v="268" actId="20577"/>
        <pc:sldMkLst>
          <pc:docMk/>
          <pc:sldMk cId="277338840" sldId="258"/>
        </pc:sldMkLst>
        <pc:spChg chg="mod">
          <ac:chgData name="Ried, Sherrita L CIV NG NCARNG (USA)" userId="e720f624-6c47-4fe4-83ac-ced1d8ef8283" providerId="ADAL" clId="{AF793F32-3239-4AC8-85F8-D1D3C5272CD5}" dt="2025-03-19T22:01:12.545" v="37" actId="20577"/>
          <ac:spMkLst>
            <pc:docMk/>
            <pc:sldMk cId="277338840" sldId="258"/>
            <ac:spMk id="10" creationId="{1283E74F-94A8-37E0-76A3-3EBEE66F1583}"/>
          </ac:spMkLst>
        </pc:spChg>
        <pc:spChg chg="mod">
          <ac:chgData name="Ried, Sherrita L CIV NG NCARNG (USA)" userId="e720f624-6c47-4fe4-83ac-ced1d8ef8283" providerId="ADAL" clId="{AF793F32-3239-4AC8-85F8-D1D3C5272CD5}" dt="2025-03-19T22:04:06.899" v="211" actId="20577"/>
          <ac:spMkLst>
            <pc:docMk/>
            <pc:sldMk cId="277338840" sldId="258"/>
            <ac:spMk id="11" creationId="{689A0AB7-B542-738B-D145-5F96474E1E9B}"/>
          </ac:spMkLst>
        </pc:spChg>
        <pc:spChg chg="mod">
          <ac:chgData name="Ried, Sherrita L CIV NG NCARNG (USA)" userId="e720f624-6c47-4fe4-83ac-ced1d8ef8283" providerId="ADAL" clId="{AF793F32-3239-4AC8-85F8-D1D3C5272CD5}" dt="2025-03-19T22:04:57.323" v="268" actId="20577"/>
          <ac:spMkLst>
            <pc:docMk/>
            <pc:sldMk cId="277338840" sldId="258"/>
            <ac:spMk id="13" creationId="{FFB42AC5-9FC7-5CB5-E3BE-801D7F12F385}"/>
          </ac:spMkLst>
        </pc:spChg>
      </pc:sldChg>
      <pc:sldChg chg="addSp modSp mod">
        <pc:chgData name="Ried, Sherrita L CIV NG NCARNG (USA)" userId="e720f624-6c47-4fe4-83ac-ced1d8ef8283" providerId="ADAL" clId="{AF793F32-3239-4AC8-85F8-D1D3C5272CD5}" dt="2025-03-19T22:11:37.622" v="296" actId="1076"/>
        <pc:sldMkLst>
          <pc:docMk/>
          <pc:sldMk cId="43284818" sldId="259"/>
        </pc:sldMkLst>
        <pc:spChg chg="mod">
          <ac:chgData name="Ried, Sherrita L CIV NG NCARNG (USA)" userId="e720f624-6c47-4fe4-83ac-ced1d8ef8283" providerId="ADAL" clId="{AF793F32-3239-4AC8-85F8-D1D3C5272CD5}" dt="2025-03-19T22:09:50.567" v="292" actId="1076"/>
          <ac:spMkLst>
            <pc:docMk/>
            <pc:sldMk cId="43284818" sldId="259"/>
            <ac:spMk id="26" creationId="{4F2C2553-3C0E-21A4-5A61-715E822370B5}"/>
          </ac:spMkLst>
        </pc:spChg>
        <pc:spChg chg="mod">
          <ac:chgData name="Ried, Sherrita L CIV NG NCARNG (USA)" userId="e720f624-6c47-4fe4-83ac-ced1d8ef8283" providerId="ADAL" clId="{AF793F32-3239-4AC8-85F8-D1D3C5272CD5}" dt="2025-03-19T22:08:33.158" v="282" actId="6549"/>
          <ac:spMkLst>
            <pc:docMk/>
            <pc:sldMk cId="43284818" sldId="259"/>
            <ac:spMk id="27" creationId="{14290ACD-4362-9209-2E30-25ED862B6D47}"/>
          </ac:spMkLst>
        </pc:spChg>
        <pc:graphicFrameChg chg="add mod">
          <ac:chgData name="Ried, Sherrita L CIV NG NCARNG (USA)" userId="e720f624-6c47-4fe4-83ac-ced1d8ef8283" providerId="ADAL" clId="{AF793F32-3239-4AC8-85F8-D1D3C5272CD5}" dt="2025-03-19T22:08:04.889" v="276"/>
          <ac:graphicFrameMkLst>
            <pc:docMk/>
            <pc:sldMk cId="43284818" sldId="259"/>
            <ac:graphicFrameMk id="28" creationId="{99D51CF2-362F-72EA-3E50-185F2882A788}"/>
          </ac:graphicFrameMkLst>
        </pc:graphicFrameChg>
        <pc:picChg chg="add mod">
          <ac:chgData name="Ried, Sherrita L CIV NG NCARNG (USA)" userId="e720f624-6c47-4fe4-83ac-ced1d8ef8283" providerId="ADAL" clId="{AF793F32-3239-4AC8-85F8-D1D3C5272CD5}" dt="2025-03-19T22:11:37.622" v="296" actId="1076"/>
          <ac:picMkLst>
            <pc:docMk/>
            <pc:sldMk cId="43284818" sldId="259"/>
            <ac:picMk id="29" creationId="{5CBF815E-F234-5A4D-4994-F4F08A9F90AD}"/>
          </ac:picMkLst>
        </pc:picChg>
      </pc:sldChg>
      <pc:sldChg chg="ord">
        <pc:chgData name="Ried, Sherrita L CIV NG NCARNG (USA)" userId="e720f624-6c47-4fe4-83ac-ced1d8ef8283" providerId="ADAL" clId="{AF793F32-3239-4AC8-85F8-D1D3C5272CD5}" dt="2025-03-19T22:10:28.569" v="295"/>
        <pc:sldMkLst>
          <pc:docMk/>
          <pc:sldMk cId="3572183825" sldId="260"/>
        </pc:sldMkLst>
      </pc:sldChg>
      <pc:sldChg chg="modSp mod">
        <pc:chgData name="Ried, Sherrita L CIV NG NCARNG (USA)" userId="e720f624-6c47-4fe4-83ac-ced1d8ef8283" providerId="ADAL" clId="{AF793F32-3239-4AC8-85F8-D1D3C5272CD5}" dt="2025-03-19T22:12:59.139" v="336" actId="20577"/>
        <pc:sldMkLst>
          <pc:docMk/>
          <pc:sldMk cId="640722254" sldId="261"/>
        </pc:sldMkLst>
        <pc:spChg chg="mod">
          <ac:chgData name="Ried, Sherrita L CIV NG NCARNG (USA)" userId="e720f624-6c47-4fe4-83ac-ced1d8ef8283" providerId="ADAL" clId="{AF793F32-3239-4AC8-85F8-D1D3C5272CD5}" dt="2025-03-19T22:12:59.139" v="336" actId="20577"/>
          <ac:spMkLst>
            <pc:docMk/>
            <pc:sldMk cId="640722254" sldId="261"/>
            <ac:spMk id="13" creationId="{DC01B76F-58F2-7760-4FDD-7DCCDD50AE2F}"/>
          </ac:spMkLst>
        </pc:spChg>
      </pc:sldChg>
      <pc:sldChg chg="mod modShow">
        <pc:chgData name="Ried, Sherrita L CIV NG NCARNG (USA)" userId="e720f624-6c47-4fe4-83ac-ced1d8ef8283" providerId="ADAL" clId="{AF793F32-3239-4AC8-85F8-D1D3C5272CD5}" dt="2025-03-19T22:05:23.822" v="269" actId="729"/>
        <pc:sldMkLst>
          <pc:docMk/>
          <pc:sldMk cId="2216324924" sldId="266"/>
        </pc:sldMkLst>
      </pc:sldChg>
      <pc:sldChg chg="mod modShow">
        <pc:chgData name="Ried, Sherrita L CIV NG NCARNG (USA)" userId="e720f624-6c47-4fe4-83ac-ced1d8ef8283" providerId="ADAL" clId="{AF793F32-3239-4AC8-85F8-D1D3C5272CD5}" dt="2025-03-19T22:05:26.651" v="270" actId="729"/>
        <pc:sldMkLst>
          <pc:docMk/>
          <pc:sldMk cId="471334545" sldId="267"/>
        </pc:sldMkLst>
      </pc:sldChg>
      <pc:sldChg chg="addSp delSp add del modTransition setBg delDesignElem">
        <pc:chgData name="Ried, Sherrita L CIV NG NCARNG (USA)" userId="e720f624-6c47-4fe4-83ac-ced1d8ef8283" providerId="ADAL" clId="{AF793F32-3239-4AC8-85F8-D1D3C5272CD5}" dt="2025-03-19T22:09:00.821" v="285"/>
        <pc:sldMkLst>
          <pc:docMk/>
          <pc:sldMk cId="0" sldId="309"/>
        </pc:sldMkLst>
        <pc:spChg chg="add del">
          <ac:chgData name="Ried, Sherrita L CIV NG NCARNG (USA)" userId="e720f624-6c47-4fe4-83ac-ced1d8ef8283" providerId="ADAL" clId="{AF793F32-3239-4AC8-85F8-D1D3C5272CD5}" dt="2025-03-19T22:09:00.821" v="285"/>
          <ac:spMkLst>
            <pc:docMk/>
            <pc:sldMk cId="0" sldId="309"/>
            <ac:spMk id="20488" creationId="{BACC6370-2D7E-4714-9D71-7542949D7D5D}"/>
          </ac:spMkLst>
        </pc:spChg>
        <pc:spChg chg="add del">
          <ac:chgData name="Ried, Sherrita L CIV NG NCARNG (USA)" userId="e720f624-6c47-4fe4-83ac-ced1d8ef8283" providerId="ADAL" clId="{AF793F32-3239-4AC8-85F8-D1D3C5272CD5}" dt="2025-03-19T22:09:00.821" v="285"/>
          <ac:spMkLst>
            <pc:docMk/>
            <pc:sldMk cId="0" sldId="309"/>
            <ac:spMk id="20490" creationId="{256B2C21-A230-48C0-8DF1-C46611373C44}"/>
          </ac:spMkLst>
        </pc:spChg>
        <pc:spChg chg="add del">
          <ac:chgData name="Ried, Sherrita L CIV NG NCARNG (USA)" userId="e720f624-6c47-4fe4-83ac-ced1d8ef8283" providerId="ADAL" clId="{AF793F32-3239-4AC8-85F8-D1D3C5272CD5}" dt="2025-03-19T22:09:00.821" v="285"/>
          <ac:spMkLst>
            <pc:docMk/>
            <pc:sldMk cId="0" sldId="309"/>
            <ac:spMk id="20492" creationId="{3847E18C-932D-4C95-AABA-FEC7C9499AD7}"/>
          </ac:spMkLst>
        </pc:spChg>
        <pc:spChg chg="add del">
          <ac:chgData name="Ried, Sherrita L CIV NG NCARNG (USA)" userId="e720f624-6c47-4fe4-83ac-ced1d8ef8283" providerId="ADAL" clId="{AF793F32-3239-4AC8-85F8-D1D3C5272CD5}" dt="2025-03-19T22:09:00.821" v="285"/>
          <ac:spMkLst>
            <pc:docMk/>
            <pc:sldMk cId="0" sldId="309"/>
            <ac:spMk id="20494" creationId="{3150CB11-0C61-439E-910F-5787759E72A0}"/>
          </ac:spMkLst>
        </pc:spChg>
        <pc:spChg chg="add del">
          <ac:chgData name="Ried, Sherrita L CIV NG NCARNG (USA)" userId="e720f624-6c47-4fe4-83ac-ced1d8ef8283" providerId="ADAL" clId="{AF793F32-3239-4AC8-85F8-D1D3C5272CD5}" dt="2025-03-19T22:09:00.821" v="285"/>
          <ac:spMkLst>
            <pc:docMk/>
            <pc:sldMk cId="0" sldId="309"/>
            <ac:spMk id="20496" creationId="{43F8A58B-5155-44CE-A5FF-7647B47D0A7A}"/>
          </ac:spMkLst>
        </pc:spChg>
        <pc:spChg chg="add del">
          <ac:chgData name="Ried, Sherrita L CIV NG NCARNG (USA)" userId="e720f624-6c47-4fe4-83ac-ced1d8ef8283" providerId="ADAL" clId="{AF793F32-3239-4AC8-85F8-D1D3C5272CD5}" dt="2025-03-19T22:09:00.821" v="285"/>
          <ac:spMkLst>
            <pc:docMk/>
            <pc:sldMk cId="0" sldId="309"/>
            <ac:spMk id="20498" creationId="{443F2ACA-E6D6-4028-82DD-F03C262D5D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1551-1FFF-4C77-8A06-17BB97287B3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521B-3EFF-48FA-B65F-4D50E12F3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06AA-4722-1EB7-9A28-53FAD34FD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87807-8337-20A4-E3A1-D3B15682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5B6D-A313-10C1-FB18-B2382141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98AB-9DA4-4F12-964A-738467B4D9C9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2560-CA37-C8C0-304E-D69A8AA5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1AE65-85CC-DB5D-73B1-0D4A0BC7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965A-C231-4DB0-A958-E295E942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7F2B7-3016-BF59-8FD9-10CEED774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4A9E-9B2F-4CAB-D0F8-2F8BB522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947A-8253-4941-93F1-663FC7AB8031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BB2C8-FA84-3581-BDF6-DFEBE41D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4B02C-DC04-D266-8066-A602FB55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56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49578-BD42-372E-290C-7D150CFAE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AEA49-A67F-9677-5B7F-FA2C933AF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2DD4D-7DC4-4096-94FC-B40AEA26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66AA-7871-45B5-AEA0-F9A8063C2941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8F6A-5B46-A9E4-302B-F15037AE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525E-4868-2739-0349-EFA230D5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28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B782-262A-8EA8-8EC3-D5EBB773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9458E-E91D-130E-152C-E3C76553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BA11-769E-15FC-D5E8-337E053B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50D-4BDA-4D21-B613-8E014CD25BA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3061-E257-04DC-D0C3-2277508A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09EC-9BCB-8AA1-D54C-C23CAB24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8ACE-52BE-1434-79A2-9EC6AFB0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8E8A0-E806-F260-A114-F1599B77A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FD460-A061-5449-EE3D-090C7CF6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8842-71AE-499D-A3E9-86EDF3A68C49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8AE57-FD5F-B2A6-7C49-8636B6FD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F191-7D81-B849-E3C3-6010AD05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47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1172-1ADA-CECA-3F22-DCB25701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0201-6C73-99D4-8209-27F0AB426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CBEEE-165C-FE63-B71F-BA33D4B61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DC1CA-09A8-8211-BADF-A4EE817E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35DE-83F7-4B95-8B79-3BF1BC2E3DEF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72623-32E3-F8F6-A0C4-E054599A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70D89-B889-BF2B-54C6-F2702DD2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6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2801-F125-C548-D30E-58FFE6AA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A92CE-0DA6-A757-5732-C2F0B247B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A03C8-B959-E250-E3C8-35F6B46B6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B132F-6864-05AE-FEF2-A0F69919E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1F856-7892-79AF-FDC5-54655FDE9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47ECE-ECC5-0F38-6232-A225F0F2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3D0D-A93E-4F67-AAB7-86053842EAAB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DB89D-FF54-5BC5-51EA-4EEC7D7A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D46FB-F92E-C9A6-B169-03D933E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A536-5233-7042-2338-55C17957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0E6D6-BD44-5280-B9AB-B3EA9F79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9FBA-13FD-4760-A667-D1064D84191A}" type="datetime1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4F82C-512E-8211-0FA9-44E5AFF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4142F-1A63-152D-3BD8-77F84DA6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09361-C74E-1550-1BFD-59CB313E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FE66-57CC-4287-BFD3-6CAFFA948AE2}" type="datetime1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2FAEB-D0E3-1677-1525-C3DDEE7A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303C3-6AB7-FF1D-DA0E-F69822C6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05EC-6794-B95B-E9F7-966EDAFF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B8078-9AF0-0CCD-0353-F8540782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EDE54-AB1D-1BE2-F469-59E92EE17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F30FB-8399-B026-66AE-B8A5EF16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27D5-9637-4F11-9AF7-A2734055A857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7839A-9FDA-6295-B086-E6CD3344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5C3E1-7733-B802-0D9D-E01A9834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F352-A94F-F076-BC78-8C68262A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36EC0-7140-091A-BE85-BF15DB78F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2AEEE-BD9E-692A-D8EA-5DAA5F9DF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B170E-9343-8A66-635C-EADC49F2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E1EC-4EFE-45EC-BAF5-0A27233D179B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2CBA3-E300-B6CE-61E4-5CD1FCCF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63B7F-2D83-75F1-6229-98ED536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84750-F213-59F0-6A76-528103A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3464D-9AF0-87F6-3DE7-FB6BFF36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F78F9-86E4-42CB-A598-CCD0A9297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49B38-0875-4675-9D2B-9BE4410F24CA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6121-4DD1-C659-1787-8F57D6110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AEEA-0F19-B28C-541B-C022C9D09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C54D4-E36C-4D20-91FA-3FAF0582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12.xml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4.jfi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4.jfi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EE5CAA-C435-FB24-12BF-D23C193FB35B}"/>
              </a:ext>
            </a:extLst>
          </p:cNvPr>
          <p:cNvSpPr/>
          <p:nvPr/>
        </p:nvSpPr>
        <p:spPr>
          <a:xfrm>
            <a:off x="1478756" y="0"/>
            <a:ext cx="9953625" cy="1444991"/>
          </a:xfrm>
          <a:prstGeom prst="rect">
            <a:avLst/>
          </a:prstGeom>
          <a:solidFill>
            <a:srgbClr val="C61F30"/>
          </a:solidFill>
          <a:ln w="28575">
            <a:solidFill>
              <a:srgbClr val="221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719964-DD58-086E-59C3-9C4AA92B8A39}"/>
              </a:ext>
            </a:extLst>
          </p:cNvPr>
          <p:cNvGrpSpPr/>
          <p:nvPr/>
        </p:nvGrpSpPr>
        <p:grpSpPr>
          <a:xfrm>
            <a:off x="-981466" y="222750"/>
            <a:ext cx="713294" cy="713294"/>
            <a:chOff x="-981466" y="222750"/>
            <a:chExt cx="713294" cy="71329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68440C-B144-81F0-1CE9-3480434F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C33A7C-1B9C-A49A-D4A2-159BAF6CC2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4F8FD3-DB78-63F4-58D2-9353426CE76F}"/>
              </a:ext>
            </a:extLst>
          </p:cNvPr>
          <p:cNvGrpSpPr/>
          <p:nvPr/>
        </p:nvGrpSpPr>
        <p:grpSpPr>
          <a:xfrm>
            <a:off x="-1019566" y="4299920"/>
            <a:ext cx="713294" cy="713294"/>
            <a:chOff x="-1019566" y="4299920"/>
            <a:chExt cx="713294" cy="7132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FB10B0-63E7-B22F-9862-79D5B9AA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6" name="Graphic 5" descr="Lightbulb and gear with solid fill">
              <a:extLst>
                <a:ext uri="{FF2B5EF4-FFF2-40B4-BE49-F238E27FC236}">
                  <a16:creationId xmlns:a16="http://schemas.microsoft.com/office/drawing/2014/main" id="{66F0130B-9F8B-FF2C-29DD-5B2026574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FDCD94-8ED1-B401-B19C-B96C3992877A}"/>
              </a:ext>
            </a:extLst>
          </p:cNvPr>
          <p:cNvGrpSpPr/>
          <p:nvPr/>
        </p:nvGrpSpPr>
        <p:grpSpPr>
          <a:xfrm>
            <a:off x="-999975" y="5540256"/>
            <a:ext cx="713294" cy="713294"/>
            <a:chOff x="-999975" y="5540256"/>
            <a:chExt cx="713294" cy="71329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7B98DA2-3342-BA49-E641-A00F9209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2CC37B4E-C1DF-6707-7C14-D1847E2D1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C4D3FD-3015-E8F1-61A3-3DF844644342}"/>
              </a:ext>
            </a:extLst>
          </p:cNvPr>
          <p:cNvGrpSpPr/>
          <p:nvPr/>
        </p:nvGrpSpPr>
        <p:grpSpPr>
          <a:xfrm>
            <a:off x="-1028594" y="3033451"/>
            <a:ext cx="732658" cy="714375"/>
            <a:chOff x="-1028594" y="3033451"/>
            <a:chExt cx="732658" cy="714375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77AF429-4D5C-E123-40FF-AB6E3CCB2B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10311" y="3033451"/>
              <a:ext cx="714375" cy="714375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AF4E06-D67E-42DB-F968-38EA04DBC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445" b="29166"/>
            <a:stretch/>
          </p:blipFill>
          <p:spPr>
            <a:xfrm>
              <a:off x="-1028594" y="3214425"/>
              <a:ext cx="731350" cy="35242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14EDCC-0706-5B63-94AA-FFE561E7CECB}"/>
              </a:ext>
            </a:extLst>
          </p:cNvPr>
          <p:cNvGrpSpPr/>
          <p:nvPr/>
        </p:nvGrpSpPr>
        <p:grpSpPr>
          <a:xfrm>
            <a:off x="-990720" y="1628101"/>
            <a:ext cx="713294" cy="713294"/>
            <a:chOff x="-990720" y="1628101"/>
            <a:chExt cx="713294" cy="7132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80B9377-2BD7-A78A-126A-278B9A229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36D458-A301-94BC-D3A2-E88BBAA5A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113E99E-B213-C14F-EDF4-5E47606F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4" y="4414860"/>
            <a:ext cx="713294" cy="7132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94124A-03C8-5AEB-D329-8130E0E4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5" y="5655196"/>
            <a:ext cx="713294" cy="7132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7522CEC-422D-198E-F1C8-A70E86ECB49D}"/>
              </a:ext>
            </a:extLst>
          </p:cNvPr>
          <p:cNvSpPr/>
          <p:nvPr/>
        </p:nvSpPr>
        <p:spPr>
          <a:xfrm>
            <a:off x="4222" y="0"/>
            <a:ext cx="1047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440738-A59E-525D-AAFD-20FFFDC3E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72728" t="26512" r="5636" b="39617"/>
          <a:stretch/>
        </p:blipFill>
        <p:spPr>
          <a:xfrm>
            <a:off x="254078" y="452630"/>
            <a:ext cx="464046" cy="4834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D0FE5C-23C3-2821-304D-66ED71D24D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70000" contrast="-70000"/>
          </a:blip>
          <a:srcRect t="19445" b="29166"/>
          <a:stretch/>
        </p:blipFill>
        <p:spPr>
          <a:xfrm>
            <a:off x="100836" y="3329365"/>
            <a:ext cx="731350" cy="3524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0EFBDB-6F9B-B997-47A0-79B6380193F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269391" y="1850965"/>
            <a:ext cx="452437" cy="4524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6D8755-F6DD-CCFF-1AEE-AA460D637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254078" y="4394109"/>
            <a:ext cx="585267" cy="185944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1A50458-402A-EA2E-76C9-4712F89E09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56" y="1603314"/>
            <a:ext cx="3188088" cy="31880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7DB6BB3-34B4-4AC0-40D0-DFAD8C10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119429"/>
            <a:ext cx="8951912" cy="1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D530"/>
                </a:solidFill>
                <a:latin typeface="Franklin Gothic Heavy" panose="020B09030201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1E489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/>
              </a:rPr>
              <a:t>ARNG Soldier Education Benefits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A9F9ADE-7DF7-20F4-567F-194FE284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58143-98F4-3B93-9B55-1A5FA6FA756F}"/>
              </a:ext>
            </a:extLst>
          </p:cNvPr>
          <p:cNvSpPr txBox="1"/>
          <p:nvPr/>
        </p:nvSpPr>
        <p:spPr>
          <a:xfrm>
            <a:off x="2624137" y="6132790"/>
            <a:ext cx="654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Your Education Our Passion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1B76F-58F2-7760-4FDD-7DCCDD50AE2F}"/>
              </a:ext>
            </a:extLst>
          </p:cNvPr>
          <p:cNvSpPr txBox="1"/>
          <p:nvPr/>
        </p:nvSpPr>
        <p:spPr>
          <a:xfrm>
            <a:off x="2143918" y="4833043"/>
            <a:ext cx="7904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(984) 661-5108</a:t>
            </a:r>
          </a:p>
          <a:p>
            <a:pPr algn="ctr"/>
            <a:r>
              <a:rPr lang="en-US" sz="2400" b="1" dirty="0"/>
              <a:t>Sherrita.L.Ried.civ@army.mil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22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81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B230D49-CD0C-29D5-7510-8D52DDB4ADA6}"/>
              </a:ext>
            </a:extLst>
          </p:cNvPr>
          <p:cNvSpPr/>
          <p:nvPr/>
        </p:nvSpPr>
        <p:spPr>
          <a:xfrm>
            <a:off x="10915651" y="38100"/>
            <a:ext cx="1272754" cy="1228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339D0F-CA9F-277E-FD00-31661B6C3D58}"/>
              </a:ext>
            </a:extLst>
          </p:cNvPr>
          <p:cNvGrpSpPr/>
          <p:nvPr/>
        </p:nvGrpSpPr>
        <p:grpSpPr>
          <a:xfrm>
            <a:off x="-1146568" y="388956"/>
            <a:ext cx="713294" cy="713294"/>
            <a:chOff x="-981466" y="222750"/>
            <a:chExt cx="713294" cy="71329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ABB1CF-D451-0747-7220-FB1506AC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DCD170-77BE-F795-A580-A8275C39D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212AFE-7ACC-CFE3-238A-071DB65C5BF9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D7F740F-EFD5-0FBA-F986-4CA28719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54" name="Graphic 53" descr="Lightbulb and gear with solid fill">
              <a:extLst>
                <a:ext uri="{FF2B5EF4-FFF2-40B4-BE49-F238E27FC236}">
                  <a16:creationId xmlns:a16="http://schemas.microsoft.com/office/drawing/2014/main" id="{41BA356E-BA40-D7F3-F436-F398CF005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E3DAE1-2A8F-E681-729D-EAA5B51F44D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E54572-5512-0717-016E-7F2BFAEE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57" name="Graphic 56" descr="Address Book with solid fill">
              <a:extLst>
                <a:ext uri="{FF2B5EF4-FFF2-40B4-BE49-F238E27FC236}">
                  <a16:creationId xmlns:a16="http://schemas.microsoft.com/office/drawing/2014/main" id="{10C71853-FA6D-149F-289B-1AE02EE0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17E606-DE3B-AF3F-42D6-2FDC09294F72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4E3F117-A53F-BDF5-8CAB-189AA19F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85BEC6F-BE01-C785-4B74-F5DAA0C0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32DCD1-8B1D-FA84-6A65-9448E9D92D0F}"/>
              </a:ext>
            </a:extLst>
          </p:cNvPr>
          <p:cNvGrpSpPr/>
          <p:nvPr/>
        </p:nvGrpSpPr>
        <p:grpSpPr>
          <a:xfrm>
            <a:off x="523876" y="3051030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89604782-0F15-9D23-EE84-0595503EA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5DA588F-088B-57BC-A43F-82CCABAD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43C9D65-4879-48E2-DD3D-81368C944F90}"/>
              </a:ext>
            </a:extLst>
          </p:cNvPr>
          <p:cNvSpPr/>
          <p:nvPr/>
        </p:nvSpPr>
        <p:spPr>
          <a:xfrm rot="10800000">
            <a:off x="1" y="-3808553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9DFC177-BDCF-21BB-9AA6-9CF31D9F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" y="4532764"/>
            <a:ext cx="713294" cy="7132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4CA9984-CB05-6A53-50B0-CF346CC1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5893420"/>
            <a:ext cx="713294" cy="713294"/>
          </a:xfrm>
          <a:prstGeom prst="rect">
            <a:avLst/>
          </a:prstGeom>
        </p:spPr>
      </p:pic>
      <p:pic>
        <p:nvPicPr>
          <p:cNvPr id="67" name="Picture 66">
            <a:hlinkClick r:id="rId10" action="ppaction://hlinksldjump"/>
            <a:extLst>
              <a:ext uri="{FF2B5EF4-FFF2-40B4-BE49-F238E27FC236}">
                <a16:creationId xmlns:a16="http://schemas.microsoft.com/office/drawing/2014/main" id="{877EA629-ED99-3181-09FC-310FFFA1B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68" name="Picture 67">
            <a:hlinkClick r:id="rId11" action="ppaction://hlinksldjump"/>
            <a:extLst>
              <a:ext uri="{FF2B5EF4-FFF2-40B4-BE49-F238E27FC236}">
                <a16:creationId xmlns:a16="http://schemas.microsoft.com/office/drawing/2014/main" id="{2A925171-2401-DE8B-934B-2A009727D5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alphaModFix amt="5000"/>
          </a:blip>
          <a:srcRect t="19445" b="29166"/>
          <a:stretch/>
        </p:blipFill>
        <p:spPr>
          <a:xfrm>
            <a:off x="-144800" y="3252787"/>
            <a:ext cx="731350" cy="352425"/>
          </a:xfrm>
          <a:prstGeom prst="rect">
            <a:avLst/>
          </a:prstGeom>
        </p:spPr>
      </p:pic>
      <p:pic>
        <p:nvPicPr>
          <p:cNvPr id="69" name="Picture 68">
            <a:hlinkClick r:id="rId13" action="ppaction://hlinksldjump"/>
            <a:extLst>
              <a:ext uri="{FF2B5EF4-FFF2-40B4-BE49-F238E27FC236}">
                <a16:creationId xmlns:a16="http://schemas.microsoft.com/office/drawing/2014/main" id="{26CF9977-AA99-D38A-6275-780263827B5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34656" y="2056088"/>
            <a:ext cx="452437" cy="452437"/>
          </a:xfrm>
          <a:prstGeom prst="rect">
            <a:avLst/>
          </a:prstGeom>
        </p:spPr>
      </p:pic>
      <p:pic>
        <p:nvPicPr>
          <p:cNvPr id="70" name="Picture 69">
            <a:hlinkClick r:id="rId14" action="ppaction://hlinksldjump"/>
            <a:extLst>
              <a:ext uri="{FF2B5EF4-FFF2-40B4-BE49-F238E27FC236}">
                <a16:creationId xmlns:a16="http://schemas.microsoft.com/office/drawing/2014/main" id="{88FF5E84-2018-EEAC-99F0-635358D61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16019" y="4640824"/>
            <a:ext cx="579170" cy="579170"/>
          </a:xfrm>
          <a:prstGeom prst="rect">
            <a:avLst/>
          </a:prstGeom>
        </p:spPr>
      </p:pic>
      <p:pic>
        <p:nvPicPr>
          <p:cNvPr id="71" name="Picture 70">
            <a:hlinkClick r:id="rId16" action="ppaction://hlinksldjump"/>
            <a:extLst>
              <a:ext uri="{FF2B5EF4-FFF2-40B4-BE49-F238E27FC236}">
                <a16:creationId xmlns:a16="http://schemas.microsoft.com/office/drawing/2014/main" id="{6A34455C-6817-C97F-135B-C53AD7255F08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118717" y="5938667"/>
            <a:ext cx="579170" cy="5852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E095C1-762D-EAEE-143C-A5437B78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381942-D4B4-00C4-E038-3163FE44DB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b="3926"/>
          <a:stretch/>
        </p:blipFill>
        <p:spPr>
          <a:xfrm>
            <a:off x="10878717" y="-41320"/>
            <a:ext cx="1346621" cy="1400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3E74F-94A8-37E0-76A3-3EBEE66F1583}"/>
              </a:ext>
            </a:extLst>
          </p:cNvPr>
          <p:cNvSpPr txBox="1"/>
          <p:nvPr/>
        </p:nvSpPr>
        <p:spPr>
          <a:xfrm>
            <a:off x="3006725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NCTAP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42AC5-9FC7-5CB5-E3BE-801D7F12F385}"/>
              </a:ext>
            </a:extLst>
          </p:cNvPr>
          <p:cNvSpPr txBox="1"/>
          <p:nvPr/>
        </p:nvSpPr>
        <p:spPr>
          <a:xfrm>
            <a:off x="1801819" y="1228396"/>
            <a:ext cx="97969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Process: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accepted into program and registered for class prior to applying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ng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gov/north-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carolina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-tuition-assistance-program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all application requirements prior to the closing of the application period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Fall: Aug 1-30  Spring: Jan 1-30  Summer: April 12-May 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Approval &amp; Di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sbursement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awarded, a certification form is sent to the school/institution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school confirms the information (enrollment, cost, SH, SAP,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Lump-sum payment is made to the school for all students awarded NCTAP during that term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Disbursed amount will be different than the total award amount if the student has more than one award for the term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FTA, 9/11 GI Bill)</a:t>
            </a:r>
          </a:p>
        </p:txBody>
      </p:sp>
    </p:spTree>
    <p:extLst>
      <p:ext uri="{BB962C8B-B14F-4D97-AF65-F5344CB8AC3E}">
        <p14:creationId xmlns:p14="http://schemas.microsoft.com/office/powerpoint/2010/main" val="471334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19FE3B-E83B-7B43-B4A8-D77D349A53AE}"/>
              </a:ext>
            </a:extLst>
          </p:cNvPr>
          <p:cNvGrpSpPr/>
          <p:nvPr/>
        </p:nvGrpSpPr>
        <p:grpSpPr>
          <a:xfrm>
            <a:off x="-1130276" y="147249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233C0C-0382-AEC0-D5C4-B62A2601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84F76D-562B-E146-36BE-CC0B8E7E3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6C27A8-A4E4-9A3C-D253-A6B1E30260AD}"/>
              </a:ext>
            </a:extLst>
          </p:cNvPr>
          <p:cNvGrpSpPr/>
          <p:nvPr/>
        </p:nvGrpSpPr>
        <p:grpSpPr>
          <a:xfrm>
            <a:off x="504573" y="4596054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ECEA7A-3008-45E5-6F9E-7D5C2A8C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E1AEBF3B-4745-1D80-DAD9-DD1223ECB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29E0D3-6F6D-A6C5-47FF-8B92E521E4D3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468E37-6E01-CDD9-5F02-5315BF320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FB793F5A-F069-5720-C067-F7416D49A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B5B183-01CA-FC86-51A4-4A38C6046792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C87D13-B846-FC50-D2B8-8888783A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EAE2F5-62F2-4021-325C-F89D9125C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99FFF1-901F-3D73-92E3-8791236998A4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1744997-B592-AE31-6974-0CAC5B266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1740AA-658D-C789-CFFE-0F95BCB61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C0A762-08F4-9881-4FB9-3525F1FDECC9}"/>
              </a:ext>
            </a:extLst>
          </p:cNvPr>
          <p:cNvSpPr/>
          <p:nvPr/>
        </p:nvSpPr>
        <p:spPr>
          <a:xfrm rot="10800000">
            <a:off x="1" y="-2321329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C6BBE-0B53-687B-53CA-183BDAE2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655" y="4698060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EC38F-9EE0-BC1E-2BF3-5E866751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05" y="592951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D0039862-33B9-2582-C4CC-0416033FD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 l="72728" t="26512" r="5636" b="39617"/>
          <a:stretch/>
        </p:blipFill>
        <p:spPr>
          <a:xfrm>
            <a:off x="80723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EEA7CE9B-4EE8-96EC-415A-19436B8F8F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-144800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9D922772-E0FE-6530-9FE7-B64DF55404A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6528" y="2056088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6B960D59-35EE-0865-E5AD-BCD7522D290A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9128" y="4774002"/>
            <a:ext cx="561410" cy="561410"/>
          </a:xfrm>
          <a:prstGeom prst="rect">
            <a:avLst/>
          </a:prstGeom>
        </p:spPr>
      </p:pic>
      <p:pic>
        <p:nvPicPr>
          <p:cNvPr id="24" name="Picture 23">
            <a:hlinkClick r:id="rId17" action="ppaction://hlinksldjump"/>
            <a:extLst>
              <a:ext uri="{FF2B5EF4-FFF2-40B4-BE49-F238E27FC236}">
                <a16:creationId xmlns:a16="http://schemas.microsoft.com/office/drawing/2014/main" id="{C1C70466-62DC-803B-1FC0-1CC2FBE810CD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10429" y="5974763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A495239-3785-64CB-F995-B252FA11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2C2553-3C0E-21A4-5A61-715E822370B5}"/>
              </a:ext>
            </a:extLst>
          </p:cNvPr>
          <p:cNvSpPr txBox="1"/>
          <p:nvPr/>
        </p:nvSpPr>
        <p:spPr>
          <a:xfrm>
            <a:off x="3560182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290ACD-4362-9209-2E30-25ED862B6D47}"/>
              </a:ext>
            </a:extLst>
          </p:cNvPr>
          <p:cNvSpPr txBox="1"/>
          <p:nvPr/>
        </p:nvSpPr>
        <p:spPr>
          <a:xfrm>
            <a:off x="1464734" y="525192"/>
            <a:ext cx="10801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365">
              <a:tabLst>
                <a:tab pos="241300" algn="l"/>
              </a:tabLst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5">
              <a:lnSpc>
                <a:spcPct val="100000"/>
              </a:lnSpc>
              <a:tabLst>
                <a:tab pos="241300" algn="l"/>
              </a:tabLst>
            </a:pPr>
            <a:endParaRPr lang="en-US" dirty="0">
              <a:latin typeface="+mn-lt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CBF815E-F234-5A4D-4994-F4F08A9F90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4849" y="761666"/>
            <a:ext cx="9589672" cy="58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B8566C-4E98-44E7-D85F-8D56C4F061A1}"/>
              </a:ext>
            </a:extLst>
          </p:cNvPr>
          <p:cNvGrpSpPr/>
          <p:nvPr/>
        </p:nvGrpSpPr>
        <p:grpSpPr>
          <a:xfrm>
            <a:off x="-1142341" y="435998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B25FF2-615C-CF84-4C09-309204CC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8D0962-E7D9-CB90-8BF7-D10EB2B72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1F347-A47E-4611-F01E-FBD09F06A653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7C3CB2-4E1D-CA9B-B34F-4A0FF240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86A2CACE-7448-A3E6-402F-500E1B17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4FDD2-CDDC-C4B8-5D61-49DD0F895849}"/>
              </a:ext>
            </a:extLst>
          </p:cNvPr>
          <p:cNvGrpSpPr/>
          <p:nvPr/>
        </p:nvGrpSpPr>
        <p:grpSpPr>
          <a:xfrm>
            <a:off x="505834" y="587303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0F117D-1F1F-36C2-253E-D6D003DDD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3C2822F3-4F8E-8A41-97DF-629D977C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38BB3-5DC4-B6E3-69FD-E9D2C551627B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D8DF5-BEE0-7896-A96D-7E8990FA4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963E09-6971-4C46-B58B-8EA61470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CA89-C268-B9AD-1818-FAEA5E375E73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19BD9B1-459A-0F38-BDC3-D82B759D7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F507F2-AC91-A3EC-E5D2-AB0869875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3DD81F-30CE-15B1-D98F-7D4F631402FD}"/>
              </a:ext>
            </a:extLst>
          </p:cNvPr>
          <p:cNvSpPr/>
          <p:nvPr/>
        </p:nvSpPr>
        <p:spPr>
          <a:xfrm rot="10800000">
            <a:off x="1" y="-970158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975B9-2FEC-B5DB-5CC0-259CDF2A0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" y="4550524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342A64-07E9-186A-7F52-55B714F5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391" y="5910772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738711A9-0514-3A7D-3EA0-944B4F1AC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 l="72728" t="26512" r="5636" b="39617"/>
          <a:stretch/>
        </p:blipFill>
        <p:spPr>
          <a:xfrm>
            <a:off x="128851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3F60A70C-EC04-9E5E-76C6-82DC511D95F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10084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BA22110F-5D3C-FF6B-75F2-45B009E14F3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34656" y="2056088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64C15A28-0926-8BC9-3F49-EFCD8066D2C2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63499" y="4617586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24346E8B-5CE6-86B4-6764-EAFE2C934A31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alphaModFix amt="3000"/>
          </a:blip>
          <a:stretch>
            <a:fillRect/>
          </a:stretch>
        </p:blipFill>
        <p:spPr>
          <a:xfrm>
            <a:off x="-203057" y="5956019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435FBA6-E2B3-5C53-C500-CD2A3F67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445A8F18-DEC4-861B-3119-109B094471E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" b="41737"/>
          <a:stretch/>
        </p:blipFill>
        <p:spPr>
          <a:xfrm>
            <a:off x="10156973" y="0"/>
            <a:ext cx="2035027" cy="139700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518F88A-DC5D-DB3C-3D97-AB038DB8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446284"/>
            <a:ext cx="6178550" cy="45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A86D1F-5708-8AED-2C26-6D8C13231BE8}"/>
              </a:ext>
            </a:extLst>
          </p:cNvPr>
          <p:cNvSpPr txBox="1"/>
          <p:nvPr/>
        </p:nvSpPr>
        <p:spPr>
          <a:xfrm>
            <a:off x="2875868" y="0"/>
            <a:ext cx="661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7218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8C944DF-6C61-01FA-DE21-9EC2956D80CF}"/>
              </a:ext>
            </a:extLst>
          </p:cNvPr>
          <p:cNvSpPr/>
          <p:nvPr/>
        </p:nvSpPr>
        <p:spPr>
          <a:xfrm>
            <a:off x="6858000" y="136525"/>
            <a:ext cx="713294" cy="539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566934-CBBB-DF80-906D-B16F3C5765B2}"/>
              </a:ext>
            </a:extLst>
          </p:cNvPr>
          <p:cNvGrpSpPr/>
          <p:nvPr/>
        </p:nvGrpSpPr>
        <p:grpSpPr>
          <a:xfrm>
            <a:off x="538965" y="297970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D15818-7E61-7596-9D8B-4CFF13F81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E26471-1E36-5F4F-8E29-27F306142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97F21-B50C-A6A6-9141-E338B49E1B53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0F5507-3853-5ACD-AE25-26B78F35D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B37A6CD6-542D-EB5B-25A4-760C38461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956AA8-ABB5-CC64-D9FE-3F2D7574D69B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7C3B69-18A9-0395-A154-E96E78E1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B8C840C1-E86A-58A9-649B-DA240D727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964C0C-D6CC-91F9-5E5B-3BFCDFE48DB0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57CD22-9B55-51BD-FC79-05D5AFDD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44D00A-0650-63CD-A688-5DBD7338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C993C-9BF9-10E6-5097-B83258BC381E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93ED9E3-CB29-5758-82A6-2E4FC6C56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E134C6-8EDC-66CA-19A8-CF67F5ECA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CA600C4-2ED7-CA6C-B8EC-30C6BA0B8EB7}"/>
              </a:ext>
            </a:extLst>
          </p:cNvPr>
          <p:cNvSpPr/>
          <p:nvPr/>
        </p:nvSpPr>
        <p:spPr>
          <a:xfrm rot="10800000">
            <a:off x="1" y="-6606891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F0401E-E107-4F3D-520E-507F1F2B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" y="4544796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06A360-FDFB-A07B-0EA4-E4D91B35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" y="586935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BD9C8686-1631-01E4-64D3-D2918E8D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5000"/>
          </a:blip>
          <a:srcRect l="72728" t="26512" r="5636" b="39617"/>
          <a:stretch/>
        </p:blipFill>
        <p:spPr>
          <a:xfrm>
            <a:off x="80723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E63909CB-B330-0BA5-676F-D3BD0B9C8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11616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4741C23C-D526-B075-13FF-285DB02E013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58720" y="2056088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91E0E57F-FB93-F3B4-DC52-E3723C53095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83798" y="4666888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5CD993B6-B4BD-61F3-D767-A18409B9273C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142781" y="5914603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A9FF3DC-684B-9D41-D405-3078B53A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pic>
        <p:nvPicPr>
          <p:cNvPr id="27" name="Picture 26" descr="A black and yellow sign&#10;&#10;Description automatically generated with low confidence">
            <a:extLst>
              <a:ext uri="{FF2B5EF4-FFF2-40B4-BE49-F238E27FC236}">
                <a16:creationId xmlns:a16="http://schemas.microsoft.com/office/drawing/2014/main" id="{47144CBD-D691-9AB7-BAA4-E6F5C3C54CB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-311115"/>
            <a:ext cx="3840480" cy="1448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173134-5208-2808-7B98-65EB643ED7CF}"/>
              </a:ext>
            </a:extLst>
          </p:cNvPr>
          <p:cNvSpPr/>
          <p:nvPr/>
        </p:nvSpPr>
        <p:spPr>
          <a:xfrm>
            <a:off x="920461" y="1428750"/>
            <a:ext cx="11338215" cy="4927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3FC4C-B3F0-4F4E-1D11-EAA6A4BB96FE}"/>
              </a:ext>
            </a:extLst>
          </p:cNvPr>
          <p:cNvSpPr txBox="1"/>
          <p:nvPr/>
        </p:nvSpPr>
        <p:spPr>
          <a:xfrm>
            <a:off x="1357056" y="1543049"/>
            <a:ext cx="10855943" cy="51214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Qualification: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Drilling Member of ARNG, Reserve or AD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Upon enlistment and Issued a CAC Card (no boot camp required)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be Flagged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Maintain 2.0 GPA and C grade Undergrad/3.0 and B grade Grad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have 60 days remaining on contract from course end date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Apply by the deadline 7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day before course start date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https://www.armyignited.army.mil/student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 to $250 Per Credit Hour (tuition only)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Capped at 18 hours per Fiscal Year (1 OCT-30 SEP)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$4500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towards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Masters, Bachelors, Associates, Certificate degree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use with any GI Bill, NCTAP and Pell Grant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79FBB1-7BA5-1B6A-8835-68B682374E3D}"/>
              </a:ext>
            </a:extLst>
          </p:cNvPr>
          <p:cNvSpPr txBox="1"/>
          <p:nvPr/>
        </p:nvSpPr>
        <p:spPr>
          <a:xfrm>
            <a:off x="4391141" y="1059418"/>
            <a:ext cx="368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Federal Tuition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76704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8C944DF-6C61-01FA-DE21-9EC2956D80CF}"/>
              </a:ext>
            </a:extLst>
          </p:cNvPr>
          <p:cNvSpPr/>
          <p:nvPr/>
        </p:nvSpPr>
        <p:spPr>
          <a:xfrm>
            <a:off x="6858000" y="136525"/>
            <a:ext cx="713294" cy="539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566934-CBBB-DF80-906D-B16F3C5765B2}"/>
              </a:ext>
            </a:extLst>
          </p:cNvPr>
          <p:cNvGrpSpPr/>
          <p:nvPr/>
        </p:nvGrpSpPr>
        <p:grpSpPr>
          <a:xfrm>
            <a:off x="538965" y="297970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D15818-7E61-7596-9D8B-4CFF13F81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E26471-1E36-5F4F-8E29-27F306142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97F21-B50C-A6A6-9141-E338B49E1B53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0F5507-3853-5ACD-AE25-26B78F35D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B37A6CD6-542D-EB5B-25A4-760C38461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956AA8-ABB5-CC64-D9FE-3F2D7574D69B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7C3B69-18A9-0395-A154-E96E78E1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B8C840C1-E86A-58A9-649B-DA240D727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964C0C-D6CC-91F9-5E5B-3BFCDFE48DB0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57CD22-9B55-51BD-FC79-05D5AFDD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44D00A-0650-63CD-A688-5DBD7338C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C993C-9BF9-10E6-5097-B83258BC381E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93ED9E3-CB29-5758-82A6-2E4FC6C56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E134C6-8EDC-66CA-19A8-CF67F5ECA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CA600C4-2ED7-CA6C-B8EC-30C6BA0B8EB7}"/>
              </a:ext>
            </a:extLst>
          </p:cNvPr>
          <p:cNvSpPr/>
          <p:nvPr/>
        </p:nvSpPr>
        <p:spPr>
          <a:xfrm rot="10800000">
            <a:off x="1" y="-6606891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F0401E-E107-4F3D-520E-507F1F2B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" y="4544796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06A360-FDFB-A07B-0EA4-E4D91B35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" y="586935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BD9C8686-1631-01E4-64D3-D2918E8D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5000"/>
          </a:blip>
          <a:srcRect l="72728" t="26512" r="5636" b="39617"/>
          <a:stretch/>
        </p:blipFill>
        <p:spPr>
          <a:xfrm>
            <a:off x="80723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E63909CB-B330-0BA5-676F-D3BD0B9C8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11616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4741C23C-D526-B075-13FF-285DB02E013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58720" y="2056088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91E0E57F-FB93-F3B4-DC52-E3723C53095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83798" y="4666888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5CD993B6-B4BD-61F3-D767-A18409B9273C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142781" y="5914603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A9FF3DC-684B-9D41-D405-3078B53A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pic>
        <p:nvPicPr>
          <p:cNvPr id="27" name="Picture 26" descr="A black and yellow sign&#10;&#10;Description automatically generated with low confidence">
            <a:extLst>
              <a:ext uri="{FF2B5EF4-FFF2-40B4-BE49-F238E27FC236}">
                <a16:creationId xmlns:a16="http://schemas.microsoft.com/office/drawing/2014/main" id="{47144CBD-D691-9AB7-BAA4-E6F5C3C54CB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0" y="-311115"/>
            <a:ext cx="3840480" cy="1448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173134-5208-2808-7B98-65EB643ED7CF}"/>
              </a:ext>
            </a:extLst>
          </p:cNvPr>
          <p:cNvSpPr/>
          <p:nvPr/>
        </p:nvSpPr>
        <p:spPr>
          <a:xfrm>
            <a:off x="920461" y="1428750"/>
            <a:ext cx="11338215" cy="4927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3FC4C-B3F0-4F4E-1D11-EAA6A4BB96FE}"/>
              </a:ext>
            </a:extLst>
          </p:cNvPr>
          <p:cNvSpPr txBox="1"/>
          <p:nvPr/>
        </p:nvSpPr>
        <p:spPr>
          <a:xfrm>
            <a:off x="1357056" y="1543049"/>
            <a:ext cx="10855943" cy="48259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Qualification: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Drilling Member of ARNG, Reserve or AD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Upon enlistment and Issued a CAC Card (no boot camp required)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be Flagged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have 60 days remaining on contract from course end date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Apply by the deadline 45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day before course start date</a:t>
            </a:r>
          </a:p>
          <a:p>
            <a:pPr lvl="1"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full list can be found here- https://www.cool.osd.mil/army/index.htm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 to $2,000 per year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Pays for exam, preparatory materials/class, tools, and recertification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Apply at https://www.armyignited.army.mil/student/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A43639-36AF-563D-EB6F-EF832219AA47}"/>
              </a:ext>
            </a:extLst>
          </p:cNvPr>
          <p:cNvSpPr txBox="1"/>
          <p:nvPr/>
        </p:nvSpPr>
        <p:spPr>
          <a:xfrm>
            <a:off x="4391141" y="1059418"/>
            <a:ext cx="368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Credentialing Assistance</a:t>
            </a:r>
          </a:p>
        </p:txBody>
      </p:sp>
    </p:spTree>
    <p:extLst>
      <p:ext uri="{BB962C8B-B14F-4D97-AF65-F5344CB8AC3E}">
        <p14:creationId xmlns:p14="http://schemas.microsoft.com/office/powerpoint/2010/main" val="278218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577BEE-C036-5AA4-9EC4-29C16175A6BC}"/>
              </a:ext>
            </a:extLst>
          </p:cNvPr>
          <p:cNvGrpSpPr/>
          <p:nvPr/>
        </p:nvGrpSpPr>
        <p:grpSpPr>
          <a:xfrm>
            <a:off x="-1204080" y="274015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71EBB6-A634-344A-90AB-CA620F5A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D79486-852B-FFE8-A048-BA4A018F6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A4482-4D7B-4269-89A6-33BD293CF634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42E89-FCEB-03F0-1BA6-D0CA3DD7F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031FA103-2B77-A960-5F5F-55D656AC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4E6E3-F45E-DACA-960E-89573ECF38A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F726DF-3E45-F45B-7DB0-483A64D6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48376CB5-720E-FA59-5525-FD2AC59C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E331E8-4AEA-6841-066B-CA28D8AE09A7}"/>
              </a:ext>
            </a:extLst>
          </p:cNvPr>
          <p:cNvGrpSpPr/>
          <p:nvPr/>
        </p:nvGrpSpPr>
        <p:grpSpPr>
          <a:xfrm>
            <a:off x="538965" y="1812172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CE79EA-ABD1-D182-6744-9A70D44F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89BD62-4A93-F8E3-BD04-78D2500F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E76135-065B-315B-34B4-55E02B8B5A11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AD743A9A-990E-B174-C88B-BFABD3DF4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A0A9D7-4E1D-7599-2252-07535D59E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DDE3D-1BA2-3D97-FC14-1C1A053C6192}"/>
              </a:ext>
            </a:extLst>
          </p:cNvPr>
          <p:cNvSpPr/>
          <p:nvPr/>
        </p:nvSpPr>
        <p:spPr>
          <a:xfrm rot="10800000">
            <a:off x="1" y="-5068734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02F0A-4D7D-5633-7319-8AA01A80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" y="4520732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E95D1E-5E02-333D-612B-E5A9B032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05" y="592951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CC5008DE-BAAF-C01F-9938-20D651602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642D51A-9B1F-3869-E520-A0C9564C37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-416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D77974B1-05BE-5893-FF03-791C19757E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alphaModFix amt="5000"/>
          </a:blip>
          <a:stretch>
            <a:fillRect/>
          </a:stretch>
        </p:blipFill>
        <p:spPr>
          <a:xfrm>
            <a:off x="53477" y="1978969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87DF9ABA-8A0D-F224-E3A2-26971E37063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43829" y="4628792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0E0BDCEA-B599-31A1-1D92-DD07A89A2074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58557" y="5890539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DAE8DD65-59E2-08D3-65B7-2BF67C08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77EADB-9FBD-411D-5ED9-D1E6834DB7B8}"/>
              </a:ext>
            </a:extLst>
          </p:cNvPr>
          <p:cNvSpPr txBox="1"/>
          <p:nvPr/>
        </p:nvSpPr>
        <p:spPr>
          <a:xfrm>
            <a:off x="3019425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 1606 Montgomery GI Bill SR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F3D1F-4C14-9E5D-78DE-5B531ACA8497}"/>
              </a:ext>
            </a:extLst>
          </p:cNvPr>
          <p:cNvSpPr txBox="1"/>
          <p:nvPr/>
        </p:nvSpPr>
        <p:spPr>
          <a:xfrm>
            <a:off x="2924175" y="1085850"/>
            <a:ext cx="7200900" cy="55620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 a six-year enlistment contract, extension, or Officer</a:t>
            </a:r>
          </a:p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Service Agreement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Have a High school diploma or equivalent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 Initial Active Duty for Training (IADT) or Basic Officer Leadership Course (BOLC)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$466 per month for full time enrollment (effective 1 Oct 2023)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Payment is tax free and is made directly to the Soldier each month from the DVA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be combined with Federal Tuition Assistance for the same course, when attending half time or more.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be combined with FTA and NCTAP (if balance remains)</a:t>
            </a:r>
          </a:p>
        </p:txBody>
      </p:sp>
    </p:spTree>
    <p:extLst>
      <p:ext uri="{BB962C8B-B14F-4D97-AF65-F5344CB8AC3E}">
        <p14:creationId xmlns:p14="http://schemas.microsoft.com/office/powerpoint/2010/main" val="113002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577BEE-C036-5AA4-9EC4-29C16175A6BC}"/>
              </a:ext>
            </a:extLst>
          </p:cNvPr>
          <p:cNvGrpSpPr/>
          <p:nvPr/>
        </p:nvGrpSpPr>
        <p:grpSpPr>
          <a:xfrm>
            <a:off x="-1204080" y="274015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71EBB6-A634-344A-90AB-CA620F5A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D79486-852B-FFE8-A048-BA4A018F6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A4482-4D7B-4269-89A6-33BD293CF634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42E89-FCEB-03F0-1BA6-D0CA3DD7F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031FA103-2B77-A960-5F5F-55D656AC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4E6E3-F45E-DACA-960E-89573ECF38A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F726DF-3E45-F45B-7DB0-483A64D6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48376CB5-720E-FA59-5525-FD2AC59C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E331E8-4AEA-6841-066B-CA28D8AE09A7}"/>
              </a:ext>
            </a:extLst>
          </p:cNvPr>
          <p:cNvGrpSpPr/>
          <p:nvPr/>
        </p:nvGrpSpPr>
        <p:grpSpPr>
          <a:xfrm>
            <a:off x="538965" y="1812172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CE79EA-ABD1-D182-6744-9A70D44F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89BD62-4A93-F8E3-BD04-78D2500F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E76135-065B-315B-34B4-55E02B8B5A11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AD743A9A-990E-B174-C88B-BFABD3DF4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A0A9D7-4E1D-7599-2252-07535D59E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DDE3D-1BA2-3D97-FC14-1C1A053C6192}"/>
              </a:ext>
            </a:extLst>
          </p:cNvPr>
          <p:cNvSpPr/>
          <p:nvPr/>
        </p:nvSpPr>
        <p:spPr>
          <a:xfrm rot="10800000">
            <a:off x="1" y="-5068734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02F0A-4D7D-5633-7319-8AA01A80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" y="4520732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E95D1E-5E02-333D-612B-E5A9B032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05" y="592951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CC5008DE-BAAF-C01F-9938-20D651602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642D51A-9B1F-3869-E520-A0C9564C37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-416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D77974B1-05BE-5893-FF03-791C19757E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alphaModFix amt="5000"/>
          </a:blip>
          <a:stretch>
            <a:fillRect/>
          </a:stretch>
        </p:blipFill>
        <p:spPr>
          <a:xfrm>
            <a:off x="53477" y="1978969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87DF9ABA-8A0D-F224-E3A2-26971E37063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43829" y="4628792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0E0BDCEA-B599-31A1-1D92-DD07A89A2074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58557" y="5890539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DAE8DD65-59E2-08D3-65B7-2BF67C08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77EADB-9FBD-411D-5ED9-D1E6834DB7B8}"/>
              </a:ext>
            </a:extLst>
          </p:cNvPr>
          <p:cNvSpPr txBox="1"/>
          <p:nvPr/>
        </p:nvSpPr>
        <p:spPr>
          <a:xfrm>
            <a:off x="3019425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 Bill Kicker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F3D1F-4C14-9E5D-78DE-5B531ACA8497}"/>
              </a:ext>
            </a:extLst>
          </p:cNvPr>
          <p:cNvSpPr txBox="1"/>
          <p:nvPr/>
        </p:nvSpPr>
        <p:spPr>
          <a:xfrm>
            <a:off x="2230016" y="745603"/>
            <a:ext cx="8929396" cy="56538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Qualification: 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Categories: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Non-prior service applicants (enlisted only); 50 or higher on ASVAB, enlist in a critical skill/unit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service applicants (enlisted only); 50 or higher on ASVAB/AFCT, MOS qualified, E-7 or below, and enlist in an MTOE or medical unit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Currently serving enlisted Soldiers who have completed 3 consecutive years of service, no more than 14 total years of service, 50 or higher on ASVAB, SFC or below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Officer commissioning programs; ROTC/SMP, OCS and WOCS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Currently serving officers; up to one year after commissioning</a:t>
            </a:r>
          </a:p>
          <a:p>
            <a:pPr marL="457200" marR="0" lvl="1" indent="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Criteria: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eligible for the MGIB-SR/Chapter 1606 or MGIB-AD/Chapter 30•Complete MOS or Branch Qualification in contracted skill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a six-year service obligation (Enlistment contract, extension, or Officer Service Agreement)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Benefit: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Depending on your category and date of contract, either $200 or $350 per month in addition to your basic GI Bill Payment</a:t>
            </a:r>
          </a:p>
        </p:txBody>
      </p:sp>
    </p:spTree>
    <p:extLst>
      <p:ext uri="{BB962C8B-B14F-4D97-AF65-F5344CB8AC3E}">
        <p14:creationId xmlns:p14="http://schemas.microsoft.com/office/powerpoint/2010/main" val="3676455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577BEE-C036-5AA4-9EC4-29C16175A6BC}"/>
              </a:ext>
            </a:extLst>
          </p:cNvPr>
          <p:cNvGrpSpPr/>
          <p:nvPr/>
        </p:nvGrpSpPr>
        <p:grpSpPr>
          <a:xfrm>
            <a:off x="-1204080" y="274015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71EBB6-A634-344A-90AB-CA620F5A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D79486-852B-FFE8-A048-BA4A018F6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A4482-4D7B-4269-89A6-33BD293CF634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42E89-FCEB-03F0-1BA6-D0CA3DD7F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031FA103-2B77-A960-5F5F-55D656AC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4E6E3-F45E-DACA-960E-89573ECF38A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F726DF-3E45-F45B-7DB0-483A64D6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48376CB5-720E-FA59-5525-FD2AC59C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E331E8-4AEA-6841-066B-CA28D8AE09A7}"/>
              </a:ext>
            </a:extLst>
          </p:cNvPr>
          <p:cNvGrpSpPr/>
          <p:nvPr/>
        </p:nvGrpSpPr>
        <p:grpSpPr>
          <a:xfrm>
            <a:off x="538965" y="1812172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CE79EA-ABD1-D182-6744-9A70D44F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89BD62-4A93-F8E3-BD04-78D2500F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E76135-065B-315B-34B4-55E02B8B5A11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AD743A9A-990E-B174-C88B-BFABD3DF4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A0A9D7-4E1D-7599-2252-07535D59E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DDE3D-1BA2-3D97-FC14-1C1A053C6192}"/>
              </a:ext>
            </a:extLst>
          </p:cNvPr>
          <p:cNvSpPr/>
          <p:nvPr/>
        </p:nvSpPr>
        <p:spPr>
          <a:xfrm rot="10800000">
            <a:off x="1" y="-5068734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02F0A-4D7D-5633-7319-8AA01A80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" y="4520732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E95D1E-5E02-333D-612B-E5A9B032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05" y="592951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CC5008DE-BAAF-C01F-9938-20D651602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642D51A-9B1F-3869-E520-A0C9564C37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-416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D77974B1-05BE-5893-FF03-791C19757E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alphaModFix amt="5000"/>
          </a:blip>
          <a:stretch>
            <a:fillRect/>
          </a:stretch>
        </p:blipFill>
        <p:spPr>
          <a:xfrm>
            <a:off x="53477" y="1978969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87DF9ABA-8A0D-F224-E3A2-26971E37063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43829" y="4628792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0E0BDCEA-B599-31A1-1D92-DD07A89A2074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58557" y="5890539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DAE8DD65-59E2-08D3-65B7-2BF67C08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77EADB-9FBD-411D-5ED9-D1E6834DB7B8}"/>
              </a:ext>
            </a:extLst>
          </p:cNvPr>
          <p:cNvSpPr txBox="1"/>
          <p:nvPr/>
        </p:nvSpPr>
        <p:spPr>
          <a:xfrm>
            <a:off x="3019425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9/11 GI Bill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F3D1F-4C14-9E5D-78DE-5B531ACA8497}"/>
              </a:ext>
            </a:extLst>
          </p:cNvPr>
          <p:cNvSpPr txBox="1"/>
          <p:nvPr/>
        </p:nvSpPr>
        <p:spPr>
          <a:xfrm>
            <a:off x="2258008" y="781247"/>
            <a:ext cx="8920065" cy="5632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Qualification: </a:t>
            </a:r>
          </a:p>
          <a:p>
            <a:pPr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Soldiers who served at least 90 days of qualifying active duty</a:t>
            </a:r>
          </a:p>
          <a:p>
            <a:pPr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Tiered based on aggregate qualifying service up to 36 months (50% - 100%)</a:t>
            </a:r>
          </a:p>
          <a:p>
            <a:pPr marL="514350" lvl="1" eaLnBrk="1" hangingPunct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pPr marL="457200" lvl="1" indent="0" eaLnBrk="1" hangingPunct="1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Tuition: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Pays up to 100% tuition and fees to school</a:t>
            </a:r>
          </a:p>
          <a:p>
            <a:pPr lvl="2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combined with NCTAP and FTA programs</a:t>
            </a:r>
          </a:p>
          <a:p>
            <a:pPr lvl="2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 schools and out of state tuition capped at $27,120.05/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Books: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Pays up to $1,000/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student</a:t>
            </a:r>
          </a:p>
          <a:p>
            <a:pPr marL="457200" lvl="1" indent="0" eaLnBrk="1" hangingPunct="1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Housing: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Monthly payment to student based on zip code</a:t>
            </a:r>
          </a:p>
          <a:p>
            <a:pPr lvl="2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to $1054.50/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strictly online students </a:t>
            </a:r>
          </a:p>
          <a:p>
            <a:pPr lvl="2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housing paid by VA while serving on qualifying active duty</a:t>
            </a:r>
          </a:p>
        </p:txBody>
      </p:sp>
    </p:spTree>
    <p:extLst>
      <p:ext uri="{BB962C8B-B14F-4D97-AF65-F5344CB8AC3E}">
        <p14:creationId xmlns:p14="http://schemas.microsoft.com/office/powerpoint/2010/main" val="320620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577BEE-C036-5AA4-9EC4-29C16175A6BC}"/>
              </a:ext>
            </a:extLst>
          </p:cNvPr>
          <p:cNvGrpSpPr/>
          <p:nvPr/>
        </p:nvGrpSpPr>
        <p:grpSpPr>
          <a:xfrm>
            <a:off x="-1204080" y="274015"/>
            <a:ext cx="713294" cy="713294"/>
            <a:chOff x="-981466" y="222750"/>
            <a:chExt cx="713294" cy="713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71EBB6-A634-344A-90AB-CA620F5A3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D79486-852B-FFE8-A048-BA4A018F6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A4482-4D7B-4269-89A6-33BD293CF634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42E89-FCEB-03F0-1BA6-D0CA3DD7F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031FA103-2B77-A960-5F5F-55D656AC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4E6E3-F45E-DACA-960E-89573ECF38A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F726DF-3E45-F45B-7DB0-483A64D6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10" name="Graphic 9" descr="Address Book with solid fill">
              <a:extLst>
                <a:ext uri="{FF2B5EF4-FFF2-40B4-BE49-F238E27FC236}">
                  <a16:creationId xmlns:a16="http://schemas.microsoft.com/office/drawing/2014/main" id="{48376CB5-720E-FA59-5525-FD2AC59C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E331E8-4AEA-6841-066B-CA28D8AE09A7}"/>
              </a:ext>
            </a:extLst>
          </p:cNvPr>
          <p:cNvGrpSpPr/>
          <p:nvPr/>
        </p:nvGrpSpPr>
        <p:grpSpPr>
          <a:xfrm>
            <a:off x="538965" y="1812172"/>
            <a:ext cx="713294" cy="713294"/>
            <a:chOff x="-990720" y="1628101"/>
            <a:chExt cx="713294" cy="713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CE79EA-ABD1-D182-6744-9A70D44F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89BD62-4A93-F8E3-BD04-78D2500FF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E76135-065B-315B-34B4-55E02B8B5A11}"/>
              </a:ext>
            </a:extLst>
          </p:cNvPr>
          <p:cNvGrpSpPr/>
          <p:nvPr/>
        </p:nvGrpSpPr>
        <p:grpSpPr>
          <a:xfrm>
            <a:off x="-1199632" y="3050497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AD743A9A-990E-B174-C88B-BFABD3DF4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A0A9D7-4E1D-7599-2252-07535D59E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FDDE3D-1BA2-3D97-FC14-1C1A053C6192}"/>
              </a:ext>
            </a:extLst>
          </p:cNvPr>
          <p:cNvSpPr/>
          <p:nvPr/>
        </p:nvSpPr>
        <p:spPr>
          <a:xfrm rot="10800000">
            <a:off x="1" y="-5068734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02F0A-4D7D-5633-7319-8AA01A80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" y="4520732"/>
            <a:ext cx="713294" cy="713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E95D1E-5E02-333D-612B-E5A9B032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05" y="5929516"/>
            <a:ext cx="713294" cy="713294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  <a:extLst>
              <a:ext uri="{FF2B5EF4-FFF2-40B4-BE49-F238E27FC236}">
                <a16:creationId xmlns:a16="http://schemas.microsoft.com/office/drawing/2014/main" id="{CC5008DE-BAAF-C01F-9938-20D651602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642D51A-9B1F-3869-E520-A0C9564C37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"/>
          </a:blip>
          <a:srcRect t="19445" b="29166"/>
          <a:stretch/>
        </p:blipFill>
        <p:spPr>
          <a:xfrm>
            <a:off x="-416" y="3252787"/>
            <a:ext cx="731350" cy="352425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  <a:extLst>
              <a:ext uri="{FF2B5EF4-FFF2-40B4-BE49-F238E27FC236}">
                <a16:creationId xmlns:a16="http://schemas.microsoft.com/office/drawing/2014/main" id="{D77974B1-05BE-5893-FF03-791C19757E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alphaModFix amt="5000"/>
          </a:blip>
          <a:stretch>
            <a:fillRect/>
          </a:stretch>
        </p:blipFill>
        <p:spPr>
          <a:xfrm>
            <a:off x="53477" y="1978969"/>
            <a:ext cx="452437" cy="452437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87DF9ABA-8A0D-F224-E3A2-26971E37063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43829" y="4628792"/>
            <a:ext cx="579170" cy="579170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  <a:extLst>
              <a:ext uri="{FF2B5EF4-FFF2-40B4-BE49-F238E27FC236}">
                <a16:creationId xmlns:a16="http://schemas.microsoft.com/office/drawing/2014/main" id="{0E0BDCEA-B599-31A1-1D92-DD07A89A2074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58557" y="5890539"/>
            <a:ext cx="579170" cy="585267"/>
          </a:xfrm>
          <a:prstGeom prst="rect">
            <a:avLst/>
          </a:prstGeom>
        </p:spPr>
      </p:pic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DAE8DD65-59E2-08D3-65B7-2BF67C08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77EADB-9FBD-411D-5ED9-D1E6834DB7B8}"/>
              </a:ext>
            </a:extLst>
          </p:cNvPr>
          <p:cNvSpPr txBox="1"/>
          <p:nvPr/>
        </p:nvSpPr>
        <p:spPr>
          <a:xfrm>
            <a:off x="3019425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9/11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 (TEB)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F3D1F-4C14-9E5D-78DE-5B531ACA8497}"/>
              </a:ext>
            </a:extLst>
          </p:cNvPr>
          <p:cNvSpPr txBox="1"/>
          <p:nvPr/>
        </p:nvSpPr>
        <p:spPr>
          <a:xfrm>
            <a:off x="2258008" y="781247"/>
            <a:ext cx="8920065" cy="54168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Qualification: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Spouse and/or children (under 23)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years service completed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4-year service obligation (extend ETS before entering transfer)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transfer only while serving (may modify their transfers after discharge)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 transfer here-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https://milconnect.dmdc.osd.mil/</a:t>
            </a:r>
          </a:p>
          <a:p>
            <a:pPr marL="457200" lvl="1" eaLnBrk="1" hangingPunct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Benefit:</a:t>
            </a:r>
          </a:p>
          <a:p>
            <a:pPr marL="457200" lvl="1" indent="0" eaLnBrk="1" hangingPunct="1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Spouse 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Same benefit as Soldier (no housing stipend while Soldier is on active duty)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 years to use following active duty discharge before 1 JAN 2013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delimiting date for active duty discharges after 1 JAN 2013 </a:t>
            </a:r>
          </a:p>
          <a:p>
            <a:pPr marL="457200" lvl="1" indent="0" eaLnBrk="1" hangingPunct="1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Eligible for housing stipend regardless of Soldier’s active status</a:t>
            </a:r>
          </a:p>
          <a:p>
            <a:pPr marL="1085850" lvl="2" indent="-1714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Eligibility ends at age 26 regardless of marriage status</a:t>
            </a:r>
          </a:p>
        </p:txBody>
      </p:sp>
    </p:spTree>
    <p:extLst>
      <p:ext uri="{BB962C8B-B14F-4D97-AF65-F5344CB8AC3E}">
        <p14:creationId xmlns:p14="http://schemas.microsoft.com/office/powerpoint/2010/main" val="326131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B230D49-CD0C-29D5-7510-8D52DDB4ADA6}"/>
              </a:ext>
            </a:extLst>
          </p:cNvPr>
          <p:cNvSpPr/>
          <p:nvPr/>
        </p:nvSpPr>
        <p:spPr>
          <a:xfrm>
            <a:off x="10915651" y="38100"/>
            <a:ext cx="1272754" cy="1228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339D0F-CA9F-277E-FD00-31661B6C3D58}"/>
              </a:ext>
            </a:extLst>
          </p:cNvPr>
          <p:cNvGrpSpPr/>
          <p:nvPr/>
        </p:nvGrpSpPr>
        <p:grpSpPr>
          <a:xfrm>
            <a:off x="-1146568" y="388956"/>
            <a:ext cx="713294" cy="713294"/>
            <a:chOff x="-981466" y="222750"/>
            <a:chExt cx="713294" cy="71329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ABB1CF-D451-0747-7220-FB1506AC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DCD170-77BE-F795-A580-A8275C39D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212AFE-7ACC-CFE3-238A-071DB65C5BF9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D7F740F-EFD5-0FBA-F986-4CA28719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54" name="Graphic 53" descr="Lightbulb and gear with solid fill">
              <a:extLst>
                <a:ext uri="{FF2B5EF4-FFF2-40B4-BE49-F238E27FC236}">
                  <a16:creationId xmlns:a16="http://schemas.microsoft.com/office/drawing/2014/main" id="{41BA356E-BA40-D7F3-F436-F398CF005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E3DAE1-2A8F-E681-729D-EAA5B51F44D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E54572-5512-0717-016E-7F2BFAEE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57" name="Graphic 56" descr="Address Book with solid fill">
              <a:extLst>
                <a:ext uri="{FF2B5EF4-FFF2-40B4-BE49-F238E27FC236}">
                  <a16:creationId xmlns:a16="http://schemas.microsoft.com/office/drawing/2014/main" id="{10C71853-FA6D-149F-289B-1AE02EE0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17E606-DE3B-AF3F-42D6-2FDC09294F72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4E3F117-A53F-BDF5-8CAB-189AA19F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85BEC6F-BE01-C785-4B74-F5DAA0C0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32DCD1-8B1D-FA84-6A65-9448E9D92D0F}"/>
              </a:ext>
            </a:extLst>
          </p:cNvPr>
          <p:cNvGrpSpPr/>
          <p:nvPr/>
        </p:nvGrpSpPr>
        <p:grpSpPr>
          <a:xfrm>
            <a:off x="523876" y="3051030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89604782-0F15-9D23-EE84-0595503EA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5DA588F-088B-57BC-A43F-82CCABAD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43C9D65-4879-48E2-DD3D-81368C944F90}"/>
              </a:ext>
            </a:extLst>
          </p:cNvPr>
          <p:cNvSpPr/>
          <p:nvPr/>
        </p:nvSpPr>
        <p:spPr>
          <a:xfrm rot="10800000">
            <a:off x="1" y="-3808553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9DFC177-BDCF-21BB-9AA6-9CF31D9F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" y="4532764"/>
            <a:ext cx="713294" cy="7132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4CA9984-CB05-6A53-50B0-CF346CC1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5893420"/>
            <a:ext cx="713294" cy="713294"/>
          </a:xfrm>
          <a:prstGeom prst="rect">
            <a:avLst/>
          </a:prstGeom>
        </p:spPr>
      </p:pic>
      <p:pic>
        <p:nvPicPr>
          <p:cNvPr id="67" name="Picture 66">
            <a:hlinkClick r:id="rId10" action="ppaction://hlinksldjump"/>
            <a:extLst>
              <a:ext uri="{FF2B5EF4-FFF2-40B4-BE49-F238E27FC236}">
                <a16:creationId xmlns:a16="http://schemas.microsoft.com/office/drawing/2014/main" id="{877EA629-ED99-3181-09FC-310FFFA1B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68" name="Picture 67">
            <a:hlinkClick r:id="rId11" action="ppaction://hlinksldjump"/>
            <a:extLst>
              <a:ext uri="{FF2B5EF4-FFF2-40B4-BE49-F238E27FC236}">
                <a16:creationId xmlns:a16="http://schemas.microsoft.com/office/drawing/2014/main" id="{2A925171-2401-DE8B-934B-2A009727D5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alphaModFix amt="5000"/>
          </a:blip>
          <a:srcRect t="19445" b="29166"/>
          <a:stretch/>
        </p:blipFill>
        <p:spPr>
          <a:xfrm>
            <a:off x="-144800" y="3252787"/>
            <a:ext cx="731350" cy="352425"/>
          </a:xfrm>
          <a:prstGeom prst="rect">
            <a:avLst/>
          </a:prstGeom>
        </p:spPr>
      </p:pic>
      <p:pic>
        <p:nvPicPr>
          <p:cNvPr id="69" name="Picture 68">
            <a:hlinkClick r:id="rId13" action="ppaction://hlinksldjump"/>
            <a:extLst>
              <a:ext uri="{FF2B5EF4-FFF2-40B4-BE49-F238E27FC236}">
                <a16:creationId xmlns:a16="http://schemas.microsoft.com/office/drawing/2014/main" id="{26CF9977-AA99-D38A-6275-780263827B5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34656" y="2056088"/>
            <a:ext cx="452437" cy="452437"/>
          </a:xfrm>
          <a:prstGeom prst="rect">
            <a:avLst/>
          </a:prstGeom>
        </p:spPr>
      </p:pic>
      <p:pic>
        <p:nvPicPr>
          <p:cNvPr id="70" name="Picture 69">
            <a:hlinkClick r:id="rId14" action="ppaction://hlinksldjump"/>
            <a:extLst>
              <a:ext uri="{FF2B5EF4-FFF2-40B4-BE49-F238E27FC236}">
                <a16:creationId xmlns:a16="http://schemas.microsoft.com/office/drawing/2014/main" id="{88FF5E84-2018-EEAC-99F0-635358D61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16019" y="4640824"/>
            <a:ext cx="579170" cy="579170"/>
          </a:xfrm>
          <a:prstGeom prst="rect">
            <a:avLst/>
          </a:prstGeom>
        </p:spPr>
      </p:pic>
      <p:pic>
        <p:nvPicPr>
          <p:cNvPr id="71" name="Picture 70">
            <a:hlinkClick r:id="rId16" action="ppaction://hlinksldjump"/>
            <a:extLst>
              <a:ext uri="{FF2B5EF4-FFF2-40B4-BE49-F238E27FC236}">
                <a16:creationId xmlns:a16="http://schemas.microsoft.com/office/drawing/2014/main" id="{6A34455C-6817-C97F-135B-C53AD7255F08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118717" y="5938667"/>
            <a:ext cx="579170" cy="5852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E095C1-762D-EAEE-143C-A5437B78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381942-D4B4-00C4-E038-3163FE44DB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b="3926"/>
          <a:stretch/>
        </p:blipFill>
        <p:spPr>
          <a:xfrm>
            <a:off x="10878717" y="-41320"/>
            <a:ext cx="1346621" cy="1400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3E74F-94A8-37E0-76A3-3EBEE66F1583}"/>
              </a:ext>
            </a:extLst>
          </p:cNvPr>
          <p:cNvSpPr txBox="1"/>
          <p:nvPr/>
        </p:nvSpPr>
        <p:spPr>
          <a:xfrm>
            <a:off x="3218598" y="93287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Making It Happen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A0AB7-B542-738B-D145-5F96474E1E9B}"/>
              </a:ext>
            </a:extLst>
          </p:cNvPr>
          <p:cNvSpPr txBox="1"/>
          <p:nvPr/>
        </p:nvSpPr>
        <p:spPr>
          <a:xfrm>
            <a:off x="1715053" y="735426"/>
            <a:ext cx="994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42AC5-9FC7-5CB5-E3BE-801D7F12F385}"/>
              </a:ext>
            </a:extLst>
          </p:cNvPr>
          <p:cNvSpPr txBox="1"/>
          <p:nvPr/>
        </p:nvSpPr>
        <p:spPr>
          <a:xfrm>
            <a:off x="1801819" y="1434930"/>
            <a:ext cx="96662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Withdraw vs Incomplete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Community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Benefits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8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81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B230D49-CD0C-29D5-7510-8D52DDB4ADA6}"/>
              </a:ext>
            </a:extLst>
          </p:cNvPr>
          <p:cNvSpPr/>
          <p:nvPr/>
        </p:nvSpPr>
        <p:spPr>
          <a:xfrm>
            <a:off x="10915651" y="38100"/>
            <a:ext cx="1272754" cy="1228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339D0F-CA9F-277E-FD00-31661B6C3D58}"/>
              </a:ext>
            </a:extLst>
          </p:cNvPr>
          <p:cNvGrpSpPr/>
          <p:nvPr/>
        </p:nvGrpSpPr>
        <p:grpSpPr>
          <a:xfrm>
            <a:off x="-1146568" y="388956"/>
            <a:ext cx="713294" cy="713294"/>
            <a:chOff x="-981466" y="222750"/>
            <a:chExt cx="713294" cy="71329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ABB1CF-D451-0747-7220-FB1506AC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1466" y="222750"/>
              <a:ext cx="713294" cy="71329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0DCD170-77BE-F795-A580-A8275C39DF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28" t="26512" r="5636" b="39617"/>
            <a:stretch/>
          </p:blipFill>
          <p:spPr>
            <a:xfrm>
              <a:off x="-875352" y="337690"/>
              <a:ext cx="464046" cy="48341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212AFE-7ACC-CFE3-238A-071DB65C5BF9}"/>
              </a:ext>
            </a:extLst>
          </p:cNvPr>
          <p:cNvGrpSpPr/>
          <p:nvPr/>
        </p:nvGrpSpPr>
        <p:grpSpPr>
          <a:xfrm>
            <a:off x="-1232926" y="4574240"/>
            <a:ext cx="713294" cy="713294"/>
            <a:chOff x="-1019566" y="4299920"/>
            <a:chExt cx="713294" cy="71329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D7F740F-EFD5-0FBA-F986-4CA28719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19566" y="4299920"/>
              <a:ext cx="713294" cy="713294"/>
            </a:xfrm>
            <a:prstGeom prst="rect">
              <a:avLst/>
            </a:prstGeom>
          </p:spPr>
        </p:pic>
        <p:pic>
          <p:nvPicPr>
            <p:cNvPr id="54" name="Graphic 53" descr="Lightbulb and gear with solid fill">
              <a:extLst>
                <a:ext uri="{FF2B5EF4-FFF2-40B4-BE49-F238E27FC236}">
                  <a16:creationId xmlns:a16="http://schemas.microsoft.com/office/drawing/2014/main" id="{41BA356E-BA40-D7F3-F436-F398CF005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933208" y="4344199"/>
              <a:ext cx="579727" cy="57972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E3DAE1-2A8F-E681-729D-EAA5B51F44D9}"/>
              </a:ext>
            </a:extLst>
          </p:cNvPr>
          <p:cNvGrpSpPr/>
          <p:nvPr/>
        </p:nvGrpSpPr>
        <p:grpSpPr>
          <a:xfrm>
            <a:off x="-1213335" y="5814576"/>
            <a:ext cx="713294" cy="713294"/>
            <a:chOff x="-999975" y="5540256"/>
            <a:chExt cx="713294" cy="71329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E54572-5512-0717-016E-7F2BFAEE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9975" y="5540256"/>
              <a:ext cx="713294" cy="713294"/>
            </a:xfrm>
            <a:prstGeom prst="rect">
              <a:avLst/>
            </a:prstGeom>
          </p:spPr>
        </p:pic>
        <p:pic>
          <p:nvPicPr>
            <p:cNvPr id="57" name="Graphic 56" descr="Address Book with solid fill">
              <a:extLst>
                <a:ext uri="{FF2B5EF4-FFF2-40B4-BE49-F238E27FC236}">
                  <a16:creationId xmlns:a16="http://schemas.microsoft.com/office/drawing/2014/main" id="{10C71853-FA6D-149F-289B-1AE02EE0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4224" y="5623239"/>
              <a:ext cx="579727" cy="57972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17E606-DE3B-AF3F-42D6-2FDC09294F72}"/>
              </a:ext>
            </a:extLst>
          </p:cNvPr>
          <p:cNvGrpSpPr/>
          <p:nvPr/>
        </p:nvGrpSpPr>
        <p:grpSpPr>
          <a:xfrm>
            <a:off x="-1204080" y="1902421"/>
            <a:ext cx="713294" cy="713294"/>
            <a:chOff x="-990720" y="1628101"/>
            <a:chExt cx="713294" cy="71329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4E3F117-A53F-BDF5-8CAB-189AA19F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0720" y="1628101"/>
              <a:ext cx="713294" cy="71329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85BEC6F-BE01-C785-4B74-F5DAA0C0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60039" y="1736025"/>
              <a:ext cx="452437" cy="45243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32DCD1-8B1D-FA84-6A65-9448E9D92D0F}"/>
              </a:ext>
            </a:extLst>
          </p:cNvPr>
          <p:cNvGrpSpPr/>
          <p:nvPr/>
        </p:nvGrpSpPr>
        <p:grpSpPr>
          <a:xfrm>
            <a:off x="523876" y="3051030"/>
            <a:ext cx="680000" cy="730778"/>
            <a:chOff x="-1082672" y="3026681"/>
            <a:chExt cx="714375" cy="714375"/>
          </a:xfrm>
          <a:solidFill>
            <a:srgbClr val="FFFFFF"/>
          </a:solidFill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89604782-0F15-9D23-EE84-0595503EA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82672" y="3026681"/>
              <a:ext cx="714375" cy="7143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5DA588F-088B-57BC-A43F-82CCABAD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445" b="29166"/>
            <a:stretch/>
          </p:blipFill>
          <p:spPr>
            <a:xfrm>
              <a:off x="-1009810" y="3260625"/>
              <a:ext cx="568649" cy="274022"/>
            </a:xfrm>
            <a:prstGeom prst="rect">
              <a:avLst/>
            </a:prstGeom>
            <a:grpFill/>
          </p:spPr>
        </p:pic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43C9D65-4879-48E2-DD3D-81368C944F90}"/>
              </a:ext>
            </a:extLst>
          </p:cNvPr>
          <p:cNvSpPr/>
          <p:nvPr/>
        </p:nvSpPr>
        <p:spPr>
          <a:xfrm rot="10800000">
            <a:off x="1" y="-3808553"/>
            <a:ext cx="1047750" cy="14475107"/>
          </a:xfrm>
          <a:custGeom>
            <a:avLst/>
            <a:gdLst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870302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23299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452960 w 1047750"/>
              <a:gd name="connsiteY2" fmla="*/ 5364779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3 w 1047750"/>
              <a:gd name="connsiteY2" fmla="*/ 535699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  <a:gd name="connsiteX0" fmla="*/ 0 w 1047750"/>
              <a:gd name="connsiteY0" fmla="*/ 10591800 h 10591800"/>
              <a:gd name="connsiteX1" fmla="*/ 0 w 1047750"/>
              <a:gd name="connsiteY1" fmla="*/ 6279179 h 10591800"/>
              <a:gd name="connsiteX2" fmla="*/ 580556 w 1047750"/>
              <a:gd name="connsiteY2" fmla="*/ 5349218 h 10591800"/>
              <a:gd name="connsiteX3" fmla="*/ 0 w 1047750"/>
              <a:gd name="connsiteY3" fmla="*/ 4450379 h 10591800"/>
              <a:gd name="connsiteX4" fmla="*/ 0 w 1047750"/>
              <a:gd name="connsiteY4" fmla="*/ 0 h 10591800"/>
              <a:gd name="connsiteX5" fmla="*/ 1047750 w 1047750"/>
              <a:gd name="connsiteY5" fmla="*/ 0 h 10591800"/>
              <a:gd name="connsiteX6" fmla="*/ 1047750 w 1047750"/>
              <a:gd name="connsiteY6" fmla="*/ 10591800 h 10591800"/>
              <a:gd name="connsiteX7" fmla="*/ 0 w 1047750"/>
              <a:gd name="connsiteY7" fmla="*/ 10591800 h 1059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10591800">
                <a:moveTo>
                  <a:pt x="0" y="10591800"/>
                </a:moveTo>
                <a:lnTo>
                  <a:pt x="0" y="6279179"/>
                </a:lnTo>
                <a:cubicBezTo>
                  <a:pt x="4061" y="5641656"/>
                  <a:pt x="581188" y="5766559"/>
                  <a:pt x="580556" y="5349218"/>
                </a:cubicBezTo>
                <a:cubicBezTo>
                  <a:pt x="585877" y="4833402"/>
                  <a:pt x="4061" y="5031631"/>
                  <a:pt x="0" y="4450379"/>
                </a:cubicBezTo>
                <a:lnTo>
                  <a:pt x="0" y="0"/>
                </a:lnTo>
                <a:lnTo>
                  <a:pt x="1047750" y="0"/>
                </a:lnTo>
                <a:lnTo>
                  <a:pt x="1047750" y="10591800"/>
                </a:lnTo>
                <a:lnTo>
                  <a:pt x="0" y="1059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9DFC177-BDCF-21BB-9AA6-9CF31D9F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" y="4532764"/>
            <a:ext cx="713294" cy="7132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4CA9984-CB05-6A53-50B0-CF346CC1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5893420"/>
            <a:ext cx="713294" cy="713294"/>
          </a:xfrm>
          <a:prstGeom prst="rect">
            <a:avLst/>
          </a:prstGeom>
        </p:spPr>
      </p:pic>
      <p:pic>
        <p:nvPicPr>
          <p:cNvPr id="67" name="Picture 66">
            <a:hlinkClick r:id="rId10" action="ppaction://hlinksldjump"/>
            <a:extLst>
              <a:ext uri="{FF2B5EF4-FFF2-40B4-BE49-F238E27FC236}">
                <a16:creationId xmlns:a16="http://schemas.microsoft.com/office/drawing/2014/main" id="{877EA629-ED99-3181-09FC-310FFFA1B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72728" t="26512" r="5636" b="39617"/>
          <a:stretch/>
        </p:blipFill>
        <p:spPr>
          <a:xfrm>
            <a:off x="116819" y="503896"/>
            <a:ext cx="464046" cy="483414"/>
          </a:xfrm>
          <a:prstGeom prst="rect">
            <a:avLst/>
          </a:prstGeom>
        </p:spPr>
      </p:pic>
      <p:pic>
        <p:nvPicPr>
          <p:cNvPr id="68" name="Picture 67">
            <a:hlinkClick r:id="rId11" action="ppaction://hlinksldjump"/>
            <a:extLst>
              <a:ext uri="{FF2B5EF4-FFF2-40B4-BE49-F238E27FC236}">
                <a16:creationId xmlns:a16="http://schemas.microsoft.com/office/drawing/2014/main" id="{2A925171-2401-DE8B-934B-2A009727D5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alphaModFix amt="5000"/>
          </a:blip>
          <a:srcRect t="19445" b="29166"/>
          <a:stretch/>
        </p:blipFill>
        <p:spPr>
          <a:xfrm>
            <a:off x="-144800" y="3252787"/>
            <a:ext cx="731350" cy="352425"/>
          </a:xfrm>
          <a:prstGeom prst="rect">
            <a:avLst/>
          </a:prstGeom>
        </p:spPr>
      </p:pic>
      <p:pic>
        <p:nvPicPr>
          <p:cNvPr id="69" name="Picture 68">
            <a:hlinkClick r:id="rId13" action="ppaction://hlinksldjump"/>
            <a:extLst>
              <a:ext uri="{FF2B5EF4-FFF2-40B4-BE49-F238E27FC236}">
                <a16:creationId xmlns:a16="http://schemas.microsoft.com/office/drawing/2014/main" id="{26CF9977-AA99-D38A-6275-780263827B5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34656" y="2056088"/>
            <a:ext cx="452437" cy="452437"/>
          </a:xfrm>
          <a:prstGeom prst="rect">
            <a:avLst/>
          </a:prstGeom>
        </p:spPr>
      </p:pic>
      <p:pic>
        <p:nvPicPr>
          <p:cNvPr id="70" name="Picture 69">
            <a:hlinkClick r:id="rId14" action="ppaction://hlinksldjump"/>
            <a:extLst>
              <a:ext uri="{FF2B5EF4-FFF2-40B4-BE49-F238E27FC236}">
                <a16:creationId xmlns:a16="http://schemas.microsoft.com/office/drawing/2014/main" id="{88FF5E84-2018-EEAC-99F0-635358D61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116019" y="4640824"/>
            <a:ext cx="579170" cy="579170"/>
          </a:xfrm>
          <a:prstGeom prst="rect">
            <a:avLst/>
          </a:prstGeom>
        </p:spPr>
      </p:pic>
      <p:pic>
        <p:nvPicPr>
          <p:cNvPr id="71" name="Picture 70">
            <a:hlinkClick r:id="rId16" action="ppaction://hlinksldjump"/>
            <a:extLst>
              <a:ext uri="{FF2B5EF4-FFF2-40B4-BE49-F238E27FC236}">
                <a16:creationId xmlns:a16="http://schemas.microsoft.com/office/drawing/2014/main" id="{6A34455C-6817-C97F-135B-C53AD7255F08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118717" y="5938667"/>
            <a:ext cx="579170" cy="5852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E095C1-762D-EAEE-143C-A5437B78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381942-D4B4-00C4-E038-3163FE44DB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b="3926"/>
          <a:stretch/>
        </p:blipFill>
        <p:spPr>
          <a:xfrm>
            <a:off x="10878717" y="-41320"/>
            <a:ext cx="1346621" cy="1400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3E74F-94A8-37E0-76A3-3EBEE66F1583}"/>
              </a:ext>
            </a:extLst>
          </p:cNvPr>
          <p:cNvSpPr txBox="1"/>
          <p:nvPr/>
        </p:nvSpPr>
        <p:spPr>
          <a:xfrm>
            <a:off x="3006725" y="0"/>
            <a:ext cx="661035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NCTAP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42AC5-9FC7-5CB5-E3BE-801D7F12F385}"/>
              </a:ext>
            </a:extLst>
          </p:cNvPr>
          <p:cNvSpPr txBox="1"/>
          <p:nvPr/>
        </p:nvSpPr>
        <p:spPr>
          <a:xfrm>
            <a:off x="1813477" y="1123483"/>
            <a:ext cx="966628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Qualification: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drilling member of the NC National Guard prior to the start of class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years remining on contract at the end of the academic period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(soldier must meet the 2-year obligation)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flagged for any reason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attending an approved school or training program in North Carolina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satisfactory academic progress (SAP) requirements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100% of tuition and fees at NC Community Colleges and NC Promise Schools (ECSU, FSU, UNCP and Western Carolina)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Undergraduate degree not to exceed $3240 per term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Graduate degree not to exceed $3360 per term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Aviation, private and proprietary programs my be available for funding up to $3240 based on availability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combine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with FTA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24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1047</Words>
  <Application>Microsoft Office PowerPoint</Application>
  <PresentationFormat>Widescreen</PresentationFormat>
  <Paragraphs>132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Arial Black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Created by General Dynamics for ARNG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Ried, Sherrita L CIV NG NCARNG (USA)</dc:creator>
  <cp:lastModifiedBy>Ried, Sherrita L CIV NG NCARNG (USA)</cp:lastModifiedBy>
  <cp:revision>2</cp:revision>
  <dcterms:created xsi:type="dcterms:W3CDTF">2024-06-14T17:37:16Z</dcterms:created>
  <dcterms:modified xsi:type="dcterms:W3CDTF">2025-03-19T22:13:04Z</dcterms:modified>
</cp:coreProperties>
</file>