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71" r:id="rId4"/>
    <p:sldId id="268" r:id="rId5"/>
    <p:sldId id="289" r:id="rId6"/>
    <p:sldId id="270" r:id="rId7"/>
    <p:sldId id="264" r:id="rId8"/>
    <p:sldId id="258" r:id="rId9"/>
    <p:sldId id="259" r:id="rId10"/>
    <p:sldId id="273" r:id="rId11"/>
    <p:sldId id="275" r:id="rId12"/>
    <p:sldId id="274" r:id="rId13"/>
    <p:sldId id="280" r:id="rId14"/>
    <p:sldId id="269" r:id="rId15"/>
    <p:sldId id="276" r:id="rId16"/>
    <p:sldId id="277" r:id="rId17"/>
    <p:sldId id="279" r:id="rId18"/>
    <p:sldId id="278" r:id="rId19"/>
    <p:sldId id="286" r:id="rId20"/>
    <p:sldId id="266" r:id="rId21"/>
    <p:sldId id="290" r:id="rId22"/>
    <p:sldId id="284" r:id="rId23"/>
    <p:sldId id="282" r:id="rId24"/>
    <p:sldId id="287" r:id="rId25"/>
    <p:sldId id="283" r:id="rId26"/>
    <p:sldId id="285" r:id="rId27"/>
    <p:sldId id="260" r:id="rId28"/>
    <p:sldId id="26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2" d="100"/>
          <a:sy n="62" d="100"/>
        </p:scale>
        <p:origin x="7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66FA7-8A9D-449C-A256-3F298B041A6F}" type="datetimeFigureOut">
              <a:rPr lang="en-US" smtClean="0"/>
              <a:t>3/18/2024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6C46E0-4851-4C73-B5A7-840A51B49BD7}" type="slidenum">
              <a:rPr lang="en-US" smtClean="0"/>
              <a:t>‹#›</a:t>
            </a:fld>
            <a:endParaRPr lang="en-US"/>
          </a:p>
        </p:txBody>
      </p:sp>
    </p:spTree>
    <p:extLst>
      <p:ext uri="{BB962C8B-B14F-4D97-AF65-F5344CB8AC3E}">
        <p14:creationId xmlns:p14="http://schemas.microsoft.com/office/powerpoint/2010/main" val="168334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cfr.gov/current/title-38/section-21.4201#p-21.4201(h)"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cfr.gov/current/title-38/section-21.4201#p-21.4201(h)"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response to any concerns that such schools would be unfairly placed in noncompliance with the 85/15 rule by operation of this rule, VA notes that whenever an educational institution exceeds the 85 percent limit, it may apply for a waiver of the 85/15 rule under </a:t>
            </a:r>
            <a:r>
              <a:rPr lang="en-US" dirty="0">
                <a:hlinkClick r:id="rId3"/>
              </a:rPr>
              <a:t>38 CFR 21.4201(h)</a:t>
            </a:r>
            <a:r>
              <a:rPr lang="en-US" dirty="0"/>
              <a:t>. Accordingly, VA is amending section 21.4201(h) to allow an education institution to demonstrate that although its program is in violation of 85/15, its non-VA scholarship recipients are effectively serving as market validation, and, therefore, continued enrollment of new VA education beneficiaries is nonetheless in the best interest of the students and the Federal government. Consequently, the elimination of section 21.4201(e)(2) does not mean that all generous schools will be eliminated from the GI Bill. It merely means that, on a case-by-case basis, a well-intentioned generous school could be granted a waiver while simultaneously limiting the potential for miscalculations and misapplication of scholarship information, whether intentional or unintentional.</a:t>
            </a:r>
          </a:p>
        </p:txBody>
      </p:sp>
      <p:sp>
        <p:nvSpPr>
          <p:cNvPr id="4" name="Slide Number Placeholder 3"/>
          <p:cNvSpPr>
            <a:spLocks noGrp="1"/>
          </p:cNvSpPr>
          <p:nvPr>
            <p:ph type="sldNum" sz="quarter" idx="5"/>
          </p:nvPr>
        </p:nvSpPr>
        <p:spPr/>
        <p:txBody>
          <a:bodyPr/>
          <a:lstStyle/>
          <a:p>
            <a:fld id="{476C46E0-4851-4C73-B5A7-840A51B49BD7}" type="slidenum">
              <a:rPr lang="en-US" smtClean="0"/>
              <a:t>4</a:t>
            </a:fld>
            <a:endParaRPr lang="en-US"/>
          </a:p>
        </p:txBody>
      </p:sp>
    </p:spTree>
    <p:extLst>
      <p:ext uri="{BB962C8B-B14F-4D97-AF65-F5344CB8AC3E}">
        <p14:creationId xmlns:p14="http://schemas.microsoft.com/office/powerpoint/2010/main" val="2659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AE18E-1341-AB02-68A9-33F5C9D821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86299-B5A1-E75B-6F1F-F69874C805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7D7F64-74D5-09E2-A53F-7554FCF2D692}"/>
              </a:ext>
            </a:extLst>
          </p:cNvPr>
          <p:cNvSpPr>
            <a:spLocks noGrp="1"/>
          </p:cNvSpPr>
          <p:nvPr>
            <p:ph type="body" idx="1"/>
          </p:nvPr>
        </p:nvSpPr>
        <p:spPr/>
        <p:txBody>
          <a:bodyPr/>
          <a:lstStyle/>
          <a:p>
            <a:r>
              <a:rPr lang="en-US" dirty="0"/>
              <a:t>In response to any concerns that such schools would be unfairly placed in noncompliance with the 85/15 rule by operation of this rule, VA notes that whenever an educational institution exceeds the 85 percent limit, it may apply for a waiver of the 85/15 rule under </a:t>
            </a:r>
            <a:r>
              <a:rPr lang="en-US" dirty="0">
                <a:hlinkClick r:id="rId3"/>
              </a:rPr>
              <a:t>38 CFR 21.4201(h)</a:t>
            </a:r>
            <a:r>
              <a:rPr lang="en-US" dirty="0"/>
              <a:t>. Accordingly, VA is amending section 21.4201(h) to allow an education institution to demonstrate that although its program is in violation of 85/15, its non-VA scholarship recipients are effectively serving as market validation, and, therefore, continued enrollment of new VA education beneficiaries is nonetheless in the best interest of the students and the Federal government. Consequently, the elimination of section 21.4201(e)(2) does not mean that all generous schools will be eliminated from the GI Bill. It merely means that, on a case-by-case basis, a well-intentioned generous school could be granted a waiver while simultaneously limiting the potential for miscalculations and misapplication of scholarship information, whether intentional or unintentional.</a:t>
            </a:r>
          </a:p>
        </p:txBody>
      </p:sp>
      <p:sp>
        <p:nvSpPr>
          <p:cNvPr id="4" name="Slide Number Placeholder 3">
            <a:extLst>
              <a:ext uri="{FF2B5EF4-FFF2-40B4-BE49-F238E27FC236}">
                <a16:creationId xmlns:a16="http://schemas.microsoft.com/office/drawing/2014/main" id="{51CAAAC0-C123-9FED-3D50-5FD820683F47}"/>
              </a:ext>
            </a:extLst>
          </p:cNvPr>
          <p:cNvSpPr>
            <a:spLocks noGrp="1"/>
          </p:cNvSpPr>
          <p:nvPr>
            <p:ph type="sldNum" sz="quarter" idx="5"/>
          </p:nvPr>
        </p:nvSpPr>
        <p:spPr/>
        <p:txBody>
          <a:bodyPr/>
          <a:lstStyle/>
          <a:p>
            <a:fld id="{476C46E0-4851-4C73-B5A7-840A51B49BD7}" type="slidenum">
              <a:rPr lang="en-US" smtClean="0"/>
              <a:t>5</a:t>
            </a:fld>
            <a:endParaRPr lang="en-US"/>
          </a:p>
        </p:txBody>
      </p:sp>
    </p:spTree>
    <p:extLst>
      <p:ext uri="{BB962C8B-B14F-4D97-AF65-F5344CB8AC3E}">
        <p14:creationId xmlns:p14="http://schemas.microsoft.com/office/powerpoint/2010/main" val="2665870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6C46E0-4851-4C73-B5A7-840A51B49BD7}" type="slidenum">
              <a:rPr lang="en-US" smtClean="0"/>
              <a:t>17</a:t>
            </a:fld>
            <a:endParaRPr lang="en-US"/>
          </a:p>
        </p:txBody>
      </p:sp>
    </p:spTree>
    <p:extLst>
      <p:ext uri="{BB962C8B-B14F-4D97-AF65-F5344CB8AC3E}">
        <p14:creationId xmlns:p14="http://schemas.microsoft.com/office/powerpoint/2010/main" val="295253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282B-BB63-4563-9F6D-0F886BCD7A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A2425C-7BC4-CAEA-BE22-F0822BE5AF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C893ED-361F-05F6-AB7B-1DDC5EBFFEBF}"/>
              </a:ext>
            </a:extLst>
          </p:cNvPr>
          <p:cNvSpPr>
            <a:spLocks noGrp="1"/>
          </p:cNvSpPr>
          <p:nvPr>
            <p:ph type="dt" sz="half" idx="10"/>
          </p:nvPr>
        </p:nvSpPr>
        <p:spPr/>
        <p:txBody>
          <a:bodyPr/>
          <a:lstStyle/>
          <a:p>
            <a:fld id="{0DB08034-9F71-45F8-A393-7C8ADDEA1B89}" type="datetimeFigureOut">
              <a:rPr lang="en-US" smtClean="0"/>
              <a:t>3/18/2024</a:t>
            </a:fld>
            <a:endParaRPr lang="en-US"/>
          </a:p>
        </p:txBody>
      </p:sp>
      <p:sp>
        <p:nvSpPr>
          <p:cNvPr id="5" name="Footer Placeholder 4">
            <a:extLst>
              <a:ext uri="{FF2B5EF4-FFF2-40B4-BE49-F238E27FC236}">
                <a16:creationId xmlns:a16="http://schemas.microsoft.com/office/drawing/2014/main" id="{F1B39DCD-44D9-CC0D-C4D5-460376696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570798-D895-3C3C-5799-5200C6655E12}"/>
              </a:ext>
            </a:extLst>
          </p:cNvPr>
          <p:cNvSpPr>
            <a:spLocks noGrp="1"/>
          </p:cNvSpPr>
          <p:nvPr>
            <p:ph type="sldNum" sz="quarter" idx="12"/>
          </p:nvPr>
        </p:nvSpPr>
        <p:spPr/>
        <p:txBody>
          <a:bodyPr/>
          <a:lstStyle/>
          <a:p>
            <a:fld id="{9F621D2F-1A9F-4258-A99E-32886963CD42}" type="slidenum">
              <a:rPr lang="en-US" smtClean="0"/>
              <a:t>‹#›</a:t>
            </a:fld>
            <a:endParaRPr lang="en-US"/>
          </a:p>
        </p:txBody>
      </p:sp>
    </p:spTree>
    <p:extLst>
      <p:ext uri="{BB962C8B-B14F-4D97-AF65-F5344CB8AC3E}">
        <p14:creationId xmlns:p14="http://schemas.microsoft.com/office/powerpoint/2010/main" val="298760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1BD6-C009-7272-F23B-AB4723A6C8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198767-70D2-B4DA-18C9-4CE7D462B1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DC813F-D725-A461-CFE4-C10018B10EB2}"/>
              </a:ext>
            </a:extLst>
          </p:cNvPr>
          <p:cNvSpPr>
            <a:spLocks noGrp="1"/>
          </p:cNvSpPr>
          <p:nvPr>
            <p:ph type="dt" sz="half" idx="10"/>
          </p:nvPr>
        </p:nvSpPr>
        <p:spPr/>
        <p:txBody>
          <a:bodyPr/>
          <a:lstStyle/>
          <a:p>
            <a:fld id="{0DB08034-9F71-45F8-A393-7C8ADDEA1B89}" type="datetimeFigureOut">
              <a:rPr lang="en-US" smtClean="0"/>
              <a:t>3/18/2024</a:t>
            </a:fld>
            <a:endParaRPr lang="en-US"/>
          </a:p>
        </p:txBody>
      </p:sp>
      <p:sp>
        <p:nvSpPr>
          <p:cNvPr id="5" name="Footer Placeholder 4">
            <a:extLst>
              <a:ext uri="{FF2B5EF4-FFF2-40B4-BE49-F238E27FC236}">
                <a16:creationId xmlns:a16="http://schemas.microsoft.com/office/drawing/2014/main" id="{533A017E-98FF-4066-C76F-736327443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905C2-C863-E0BA-CD46-4F1EB81733D8}"/>
              </a:ext>
            </a:extLst>
          </p:cNvPr>
          <p:cNvSpPr>
            <a:spLocks noGrp="1"/>
          </p:cNvSpPr>
          <p:nvPr>
            <p:ph type="sldNum" sz="quarter" idx="12"/>
          </p:nvPr>
        </p:nvSpPr>
        <p:spPr/>
        <p:txBody>
          <a:bodyPr/>
          <a:lstStyle/>
          <a:p>
            <a:fld id="{9F621D2F-1A9F-4258-A99E-32886963CD42}" type="slidenum">
              <a:rPr lang="en-US" smtClean="0"/>
              <a:t>‹#›</a:t>
            </a:fld>
            <a:endParaRPr lang="en-US"/>
          </a:p>
        </p:txBody>
      </p:sp>
    </p:spTree>
    <p:extLst>
      <p:ext uri="{BB962C8B-B14F-4D97-AF65-F5344CB8AC3E}">
        <p14:creationId xmlns:p14="http://schemas.microsoft.com/office/powerpoint/2010/main" val="695633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CAFAEA-B840-EC3D-30FF-E1E85EE803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E1D01A-DF20-9CE7-5BAD-0B8D651F3E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61FC81-1EFE-8FE0-AEAB-4D5275D65B12}"/>
              </a:ext>
            </a:extLst>
          </p:cNvPr>
          <p:cNvSpPr>
            <a:spLocks noGrp="1"/>
          </p:cNvSpPr>
          <p:nvPr>
            <p:ph type="dt" sz="half" idx="10"/>
          </p:nvPr>
        </p:nvSpPr>
        <p:spPr/>
        <p:txBody>
          <a:bodyPr/>
          <a:lstStyle/>
          <a:p>
            <a:fld id="{0DB08034-9F71-45F8-A393-7C8ADDEA1B89}" type="datetimeFigureOut">
              <a:rPr lang="en-US" smtClean="0"/>
              <a:t>3/18/2024</a:t>
            </a:fld>
            <a:endParaRPr lang="en-US"/>
          </a:p>
        </p:txBody>
      </p:sp>
      <p:sp>
        <p:nvSpPr>
          <p:cNvPr id="5" name="Footer Placeholder 4">
            <a:extLst>
              <a:ext uri="{FF2B5EF4-FFF2-40B4-BE49-F238E27FC236}">
                <a16:creationId xmlns:a16="http://schemas.microsoft.com/office/drawing/2014/main" id="{EC7EB8EA-D2F9-6DD2-09D1-CE1859B1F9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854FA3-BF80-8759-3526-958503796CAB}"/>
              </a:ext>
            </a:extLst>
          </p:cNvPr>
          <p:cNvSpPr>
            <a:spLocks noGrp="1"/>
          </p:cNvSpPr>
          <p:nvPr>
            <p:ph type="sldNum" sz="quarter" idx="12"/>
          </p:nvPr>
        </p:nvSpPr>
        <p:spPr/>
        <p:txBody>
          <a:bodyPr/>
          <a:lstStyle/>
          <a:p>
            <a:fld id="{9F621D2F-1A9F-4258-A99E-32886963CD42}" type="slidenum">
              <a:rPr lang="en-US" smtClean="0"/>
              <a:t>‹#›</a:t>
            </a:fld>
            <a:endParaRPr lang="en-US"/>
          </a:p>
        </p:txBody>
      </p:sp>
    </p:spTree>
    <p:extLst>
      <p:ext uri="{BB962C8B-B14F-4D97-AF65-F5344CB8AC3E}">
        <p14:creationId xmlns:p14="http://schemas.microsoft.com/office/powerpoint/2010/main" val="142852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43B95-87B1-C463-41AC-86C2ED353E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0FEEDD-35CC-4E1F-1552-0BFA6A9EB3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A6B06-ECEC-BBB3-5EA0-52F4BCA364E0}"/>
              </a:ext>
            </a:extLst>
          </p:cNvPr>
          <p:cNvSpPr>
            <a:spLocks noGrp="1"/>
          </p:cNvSpPr>
          <p:nvPr>
            <p:ph type="dt" sz="half" idx="10"/>
          </p:nvPr>
        </p:nvSpPr>
        <p:spPr/>
        <p:txBody>
          <a:bodyPr/>
          <a:lstStyle/>
          <a:p>
            <a:fld id="{0DB08034-9F71-45F8-A393-7C8ADDEA1B89}" type="datetimeFigureOut">
              <a:rPr lang="en-US" smtClean="0"/>
              <a:t>3/18/2024</a:t>
            </a:fld>
            <a:endParaRPr lang="en-US"/>
          </a:p>
        </p:txBody>
      </p:sp>
      <p:sp>
        <p:nvSpPr>
          <p:cNvPr id="5" name="Footer Placeholder 4">
            <a:extLst>
              <a:ext uri="{FF2B5EF4-FFF2-40B4-BE49-F238E27FC236}">
                <a16:creationId xmlns:a16="http://schemas.microsoft.com/office/drawing/2014/main" id="{4989CBF1-8912-3F1A-4385-3B90A4C39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BA68F-D58C-6CDE-EE1A-FF4814020860}"/>
              </a:ext>
            </a:extLst>
          </p:cNvPr>
          <p:cNvSpPr>
            <a:spLocks noGrp="1"/>
          </p:cNvSpPr>
          <p:nvPr>
            <p:ph type="sldNum" sz="quarter" idx="12"/>
          </p:nvPr>
        </p:nvSpPr>
        <p:spPr/>
        <p:txBody>
          <a:bodyPr/>
          <a:lstStyle/>
          <a:p>
            <a:fld id="{9F621D2F-1A9F-4258-A99E-32886963CD42}" type="slidenum">
              <a:rPr lang="en-US" smtClean="0"/>
              <a:t>‹#›</a:t>
            </a:fld>
            <a:endParaRPr lang="en-US"/>
          </a:p>
        </p:txBody>
      </p:sp>
    </p:spTree>
    <p:extLst>
      <p:ext uri="{BB962C8B-B14F-4D97-AF65-F5344CB8AC3E}">
        <p14:creationId xmlns:p14="http://schemas.microsoft.com/office/powerpoint/2010/main" val="634998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33C1F-831B-BEAD-04EF-FA5314851E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836335-51B0-F58D-965F-8EB1229D0D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F55286-7A29-7E7A-F1B7-62F4FDD388D8}"/>
              </a:ext>
            </a:extLst>
          </p:cNvPr>
          <p:cNvSpPr>
            <a:spLocks noGrp="1"/>
          </p:cNvSpPr>
          <p:nvPr>
            <p:ph type="dt" sz="half" idx="10"/>
          </p:nvPr>
        </p:nvSpPr>
        <p:spPr/>
        <p:txBody>
          <a:bodyPr/>
          <a:lstStyle/>
          <a:p>
            <a:fld id="{0DB08034-9F71-45F8-A393-7C8ADDEA1B89}" type="datetimeFigureOut">
              <a:rPr lang="en-US" smtClean="0"/>
              <a:t>3/18/2024</a:t>
            </a:fld>
            <a:endParaRPr lang="en-US"/>
          </a:p>
        </p:txBody>
      </p:sp>
      <p:sp>
        <p:nvSpPr>
          <p:cNvPr id="5" name="Footer Placeholder 4">
            <a:extLst>
              <a:ext uri="{FF2B5EF4-FFF2-40B4-BE49-F238E27FC236}">
                <a16:creationId xmlns:a16="http://schemas.microsoft.com/office/drawing/2014/main" id="{013E7C38-DBA1-7477-3CE5-18C260BC1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05B39E-3A02-855E-077C-396B165F9ADD}"/>
              </a:ext>
            </a:extLst>
          </p:cNvPr>
          <p:cNvSpPr>
            <a:spLocks noGrp="1"/>
          </p:cNvSpPr>
          <p:nvPr>
            <p:ph type="sldNum" sz="quarter" idx="12"/>
          </p:nvPr>
        </p:nvSpPr>
        <p:spPr/>
        <p:txBody>
          <a:bodyPr/>
          <a:lstStyle/>
          <a:p>
            <a:fld id="{9F621D2F-1A9F-4258-A99E-32886963CD42}" type="slidenum">
              <a:rPr lang="en-US" smtClean="0"/>
              <a:t>‹#›</a:t>
            </a:fld>
            <a:endParaRPr lang="en-US"/>
          </a:p>
        </p:txBody>
      </p:sp>
    </p:spTree>
    <p:extLst>
      <p:ext uri="{BB962C8B-B14F-4D97-AF65-F5344CB8AC3E}">
        <p14:creationId xmlns:p14="http://schemas.microsoft.com/office/powerpoint/2010/main" val="1360284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30830-6F51-5913-C069-EDF7D79E4D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5438A1-F0AA-D8C2-0DC0-3032DB76F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38B7B4-1AB7-16B9-2866-29046539E1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24CC8D-82BC-69FC-358F-147BBD70D380}"/>
              </a:ext>
            </a:extLst>
          </p:cNvPr>
          <p:cNvSpPr>
            <a:spLocks noGrp="1"/>
          </p:cNvSpPr>
          <p:nvPr>
            <p:ph type="dt" sz="half" idx="10"/>
          </p:nvPr>
        </p:nvSpPr>
        <p:spPr/>
        <p:txBody>
          <a:bodyPr/>
          <a:lstStyle/>
          <a:p>
            <a:fld id="{0DB08034-9F71-45F8-A393-7C8ADDEA1B89}" type="datetimeFigureOut">
              <a:rPr lang="en-US" smtClean="0"/>
              <a:t>3/18/2024</a:t>
            </a:fld>
            <a:endParaRPr lang="en-US"/>
          </a:p>
        </p:txBody>
      </p:sp>
      <p:sp>
        <p:nvSpPr>
          <p:cNvPr id="6" name="Footer Placeholder 5">
            <a:extLst>
              <a:ext uri="{FF2B5EF4-FFF2-40B4-BE49-F238E27FC236}">
                <a16:creationId xmlns:a16="http://schemas.microsoft.com/office/drawing/2014/main" id="{3FA03D5E-B235-D90F-0E67-E147AD481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4AEFA4-92F9-65E5-AF6E-531B40404E28}"/>
              </a:ext>
            </a:extLst>
          </p:cNvPr>
          <p:cNvSpPr>
            <a:spLocks noGrp="1"/>
          </p:cNvSpPr>
          <p:nvPr>
            <p:ph type="sldNum" sz="quarter" idx="12"/>
          </p:nvPr>
        </p:nvSpPr>
        <p:spPr/>
        <p:txBody>
          <a:bodyPr/>
          <a:lstStyle/>
          <a:p>
            <a:fld id="{9F621D2F-1A9F-4258-A99E-32886963CD42}" type="slidenum">
              <a:rPr lang="en-US" smtClean="0"/>
              <a:t>‹#›</a:t>
            </a:fld>
            <a:endParaRPr lang="en-US"/>
          </a:p>
        </p:txBody>
      </p:sp>
    </p:spTree>
    <p:extLst>
      <p:ext uri="{BB962C8B-B14F-4D97-AF65-F5344CB8AC3E}">
        <p14:creationId xmlns:p14="http://schemas.microsoft.com/office/powerpoint/2010/main" val="333065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14BA-BAE8-7305-C693-340F0326CF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F35272-4049-4B4F-5A2B-F2BB34B76F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0DD51C-AE0B-871C-72D7-8068638707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4ADA86-39A3-63DD-F09A-A451790641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9F7BC3-E4E2-36B4-EA3A-AC35B61373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923ECF-1149-F22C-89BF-3414DB75E5B4}"/>
              </a:ext>
            </a:extLst>
          </p:cNvPr>
          <p:cNvSpPr>
            <a:spLocks noGrp="1"/>
          </p:cNvSpPr>
          <p:nvPr>
            <p:ph type="dt" sz="half" idx="10"/>
          </p:nvPr>
        </p:nvSpPr>
        <p:spPr/>
        <p:txBody>
          <a:bodyPr/>
          <a:lstStyle/>
          <a:p>
            <a:fld id="{0DB08034-9F71-45F8-A393-7C8ADDEA1B89}" type="datetimeFigureOut">
              <a:rPr lang="en-US" smtClean="0"/>
              <a:t>3/18/2024</a:t>
            </a:fld>
            <a:endParaRPr lang="en-US"/>
          </a:p>
        </p:txBody>
      </p:sp>
      <p:sp>
        <p:nvSpPr>
          <p:cNvPr id="8" name="Footer Placeholder 7">
            <a:extLst>
              <a:ext uri="{FF2B5EF4-FFF2-40B4-BE49-F238E27FC236}">
                <a16:creationId xmlns:a16="http://schemas.microsoft.com/office/drawing/2014/main" id="{F5D0ACAC-B1FF-BB77-6F3A-5190AF17FA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2D7650-51F0-9F61-42F9-70B8B50A2A06}"/>
              </a:ext>
            </a:extLst>
          </p:cNvPr>
          <p:cNvSpPr>
            <a:spLocks noGrp="1"/>
          </p:cNvSpPr>
          <p:nvPr>
            <p:ph type="sldNum" sz="quarter" idx="12"/>
          </p:nvPr>
        </p:nvSpPr>
        <p:spPr/>
        <p:txBody>
          <a:bodyPr/>
          <a:lstStyle/>
          <a:p>
            <a:fld id="{9F621D2F-1A9F-4258-A99E-32886963CD42}" type="slidenum">
              <a:rPr lang="en-US" smtClean="0"/>
              <a:t>‹#›</a:t>
            </a:fld>
            <a:endParaRPr lang="en-US"/>
          </a:p>
        </p:txBody>
      </p:sp>
    </p:spTree>
    <p:extLst>
      <p:ext uri="{BB962C8B-B14F-4D97-AF65-F5344CB8AC3E}">
        <p14:creationId xmlns:p14="http://schemas.microsoft.com/office/powerpoint/2010/main" val="408592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DF2A6-5B7F-41EB-088C-E42D69AA8B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B1AFB2-2E69-C19C-5598-4E73052DB71B}"/>
              </a:ext>
            </a:extLst>
          </p:cNvPr>
          <p:cNvSpPr>
            <a:spLocks noGrp="1"/>
          </p:cNvSpPr>
          <p:nvPr>
            <p:ph type="dt" sz="half" idx="10"/>
          </p:nvPr>
        </p:nvSpPr>
        <p:spPr/>
        <p:txBody>
          <a:bodyPr/>
          <a:lstStyle/>
          <a:p>
            <a:fld id="{0DB08034-9F71-45F8-A393-7C8ADDEA1B89}" type="datetimeFigureOut">
              <a:rPr lang="en-US" smtClean="0"/>
              <a:t>3/18/2024</a:t>
            </a:fld>
            <a:endParaRPr lang="en-US"/>
          </a:p>
        </p:txBody>
      </p:sp>
      <p:sp>
        <p:nvSpPr>
          <p:cNvPr id="4" name="Footer Placeholder 3">
            <a:extLst>
              <a:ext uri="{FF2B5EF4-FFF2-40B4-BE49-F238E27FC236}">
                <a16:creationId xmlns:a16="http://schemas.microsoft.com/office/drawing/2014/main" id="{58EDDA7D-C81C-87D7-0FAB-B8611FB7D5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D609CD-B600-C671-1AA6-C6880B3F6940}"/>
              </a:ext>
            </a:extLst>
          </p:cNvPr>
          <p:cNvSpPr>
            <a:spLocks noGrp="1"/>
          </p:cNvSpPr>
          <p:nvPr>
            <p:ph type="sldNum" sz="quarter" idx="12"/>
          </p:nvPr>
        </p:nvSpPr>
        <p:spPr/>
        <p:txBody>
          <a:bodyPr/>
          <a:lstStyle/>
          <a:p>
            <a:fld id="{9F621D2F-1A9F-4258-A99E-32886963CD42}" type="slidenum">
              <a:rPr lang="en-US" smtClean="0"/>
              <a:t>‹#›</a:t>
            </a:fld>
            <a:endParaRPr lang="en-US"/>
          </a:p>
        </p:txBody>
      </p:sp>
    </p:spTree>
    <p:extLst>
      <p:ext uri="{BB962C8B-B14F-4D97-AF65-F5344CB8AC3E}">
        <p14:creationId xmlns:p14="http://schemas.microsoft.com/office/powerpoint/2010/main" val="2088744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145917-671C-D2F4-34A6-F50109AD428E}"/>
              </a:ext>
            </a:extLst>
          </p:cNvPr>
          <p:cNvSpPr>
            <a:spLocks noGrp="1"/>
          </p:cNvSpPr>
          <p:nvPr>
            <p:ph type="dt" sz="half" idx="10"/>
          </p:nvPr>
        </p:nvSpPr>
        <p:spPr/>
        <p:txBody>
          <a:bodyPr/>
          <a:lstStyle/>
          <a:p>
            <a:fld id="{0DB08034-9F71-45F8-A393-7C8ADDEA1B89}" type="datetimeFigureOut">
              <a:rPr lang="en-US" smtClean="0"/>
              <a:t>3/18/2024</a:t>
            </a:fld>
            <a:endParaRPr lang="en-US"/>
          </a:p>
        </p:txBody>
      </p:sp>
      <p:sp>
        <p:nvSpPr>
          <p:cNvPr id="3" name="Footer Placeholder 2">
            <a:extLst>
              <a:ext uri="{FF2B5EF4-FFF2-40B4-BE49-F238E27FC236}">
                <a16:creationId xmlns:a16="http://schemas.microsoft.com/office/drawing/2014/main" id="{A733F05A-1F55-C190-F739-F41E3D2283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6E413B-92B3-0285-9716-E512207AA52D}"/>
              </a:ext>
            </a:extLst>
          </p:cNvPr>
          <p:cNvSpPr>
            <a:spLocks noGrp="1"/>
          </p:cNvSpPr>
          <p:nvPr>
            <p:ph type="sldNum" sz="quarter" idx="12"/>
          </p:nvPr>
        </p:nvSpPr>
        <p:spPr/>
        <p:txBody>
          <a:bodyPr/>
          <a:lstStyle/>
          <a:p>
            <a:fld id="{9F621D2F-1A9F-4258-A99E-32886963CD42}" type="slidenum">
              <a:rPr lang="en-US" smtClean="0"/>
              <a:t>‹#›</a:t>
            </a:fld>
            <a:endParaRPr lang="en-US"/>
          </a:p>
        </p:txBody>
      </p:sp>
    </p:spTree>
    <p:extLst>
      <p:ext uri="{BB962C8B-B14F-4D97-AF65-F5344CB8AC3E}">
        <p14:creationId xmlns:p14="http://schemas.microsoft.com/office/powerpoint/2010/main" val="216378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E67AF-426C-9A8E-47F2-9BB85424A4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53BDB3-736B-055F-6CC6-74A9BF6A38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9F5285-E34C-3037-8DF0-81B36C240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8F9A24-F889-B6EF-4B52-5B816CF68E6A}"/>
              </a:ext>
            </a:extLst>
          </p:cNvPr>
          <p:cNvSpPr>
            <a:spLocks noGrp="1"/>
          </p:cNvSpPr>
          <p:nvPr>
            <p:ph type="dt" sz="half" idx="10"/>
          </p:nvPr>
        </p:nvSpPr>
        <p:spPr/>
        <p:txBody>
          <a:bodyPr/>
          <a:lstStyle/>
          <a:p>
            <a:fld id="{0DB08034-9F71-45F8-A393-7C8ADDEA1B89}" type="datetimeFigureOut">
              <a:rPr lang="en-US" smtClean="0"/>
              <a:t>3/18/2024</a:t>
            </a:fld>
            <a:endParaRPr lang="en-US"/>
          </a:p>
        </p:txBody>
      </p:sp>
      <p:sp>
        <p:nvSpPr>
          <p:cNvPr id="6" name="Footer Placeholder 5">
            <a:extLst>
              <a:ext uri="{FF2B5EF4-FFF2-40B4-BE49-F238E27FC236}">
                <a16:creationId xmlns:a16="http://schemas.microsoft.com/office/drawing/2014/main" id="{585AC458-ED92-B688-124A-00B5D4EE3C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8BD265-72FD-750E-E585-193432F410BC}"/>
              </a:ext>
            </a:extLst>
          </p:cNvPr>
          <p:cNvSpPr>
            <a:spLocks noGrp="1"/>
          </p:cNvSpPr>
          <p:nvPr>
            <p:ph type="sldNum" sz="quarter" idx="12"/>
          </p:nvPr>
        </p:nvSpPr>
        <p:spPr/>
        <p:txBody>
          <a:bodyPr/>
          <a:lstStyle/>
          <a:p>
            <a:fld id="{9F621D2F-1A9F-4258-A99E-32886963CD42}" type="slidenum">
              <a:rPr lang="en-US" smtClean="0"/>
              <a:t>‹#›</a:t>
            </a:fld>
            <a:endParaRPr lang="en-US"/>
          </a:p>
        </p:txBody>
      </p:sp>
    </p:spTree>
    <p:extLst>
      <p:ext uri="{BB962C8B-B14F-4D97-AF65-F5344CB8AC3E}">
        <p14:creationId xmlns:p14="http://schemas.microsoft.com/office/powerpoint/2010/main" val="293797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8254-7D3C-2385-D03C-EDBC59F7B8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00E8D4-7FE6-D6AA-CC72-1D0978BBF4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8184FF-9E35-4DDE-593D-FB4C4BFA2E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94FC16-7633-1375-C2DE-6D6E9CCB3A84}"/>
              </a:ext>
            </a:extLst>
          </p:cNvPr>
          <p:cNvSpPr>
            <a:spLocks noGrp="1"/>
          </p:cNvSpPr>
          <p:nvPr>
            <p:ph type="dt" sz="half" idx="10"/>
          </p:nvPr>
        </p:nvSpPr>
        <p:spPr/>
        <p:txBody>
          <a:bodyPr/>
          <a:lstStyle/>
          <a:p>
            <a:fld id="{0DB08034-9F71-45F8-A393-7C8ADDEA1B89}" type="datetimeFigureOut">
              <a:rPr lang="en-US" smtClean="0"/>
              <a:t>3/18/2024</a:t>
            </a:fld>
            <a:endParaRPr lang="en-US"/>
          </a:p>
        </p:txBody>
      </p:sp>
      <p:sp>
        <p:nvSpPr>
          <p:cNvPr id="6" name="Footer Placeholder 5">
            <a:extLst>
              <a:ext uri="{FF2B5EF4-FFF2-40B4-BE49-F238E27FC236}">
                <a16:creationId xmlns:a16="http://schemas.microsoft.com/office/drawing/2014/main" id="{FB3F9D42-E8D6-803F-6B8A-B3AFA4E04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DED23-F51C-4C56-7115-AAB74638CFF2}"/>
              </a:ext>
            </a:extLst>
          </p:cNvPr>
          <p:cNvSpPr>
            <a:spLocks noGrp="1"/>
          </p:cNvSpPr>
          <p:nvPr>
            <p:ph type="sldNum" sz="quarter" idx="12"/>
          </p:nvPr>
        </p:nvSpPr>
        <p:spPr/>
        <p:txBody>
          <a:bodyPr/>
          <a:lstStyle/>
          <a:p>
            <a:fld id="{9F621D2F-1A9F-4258-A99E-32886963CD42}" type="slidenum">
              <a:rPr lang="en-US" smtClean="0"/>
              <a:t>‹#›</a:t>
            </a:fld>
            <a:endParaRPr lang="en-US"/>
          </a:p>
        </p:txBody>
      </p:sp>
    </p:spTree>
    <p:extLst>
      <p:ext uri="{BB962C8B-B14F-4D97-AF65-F5344CB8AC3E}">
        <p14:creationId xmlns:p14="http://schemas.microsoft.com/office/powerpoint/2010/main" val="394394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E3D15E-A0A6-3366-1C53-3F5317CA93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4965B2-1147-1EFA-1311-3A2E046AFE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1E823-A142-5BBC-7DA0-82A03E314E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08034-9F71-45F8-A393-7C8ADDEA1B89}" type="datetimeFigureOut">
              <a:rPr lang="en-US" smtClean="0"/>
              <a:t>3/18/2024</a:t>
            </a:fld>
            <a:endParaRPr lang="en-US"/>
          </a:p>
        </p:txBody>
      </p:sp>
      <p:sp>
        <p:nvSpPr>
          <p:cNvPr id="5" name="Footer Placeholder 4">
            <a:extLst>
              <a:ext uri="{FF2B5EF4-FFF2-40B4-BE49-F238E27FC236}">
                <a16:creationId xmlns:a16="http://schemas.microsoft.com/office/drawing/2014/main" id="{56DA7073-271F-5AB7-CF5D-B9CBE64E4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B6F1D8-0188-A19B-A0C8-993BAA8404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21D2F-1A9F-4258-A99E-32886963CD42}" type="slidenum">
              <a:rPr lang="en-US" smtClean="0"/>
              <a:t>‹#›</a:t>
            </a:fld>
            <a:endParaRPr lang="en-US"/>
          </a:p>
        </p:txBody>
      </p:sp>
    </p:spTree>
    <p:extLst>
      <p:ext uri="{BB962C8B-B14F-4D97-AF65-F5344CB8AC3E}">
        <p14:creationId xmlns:p14="http://schemas.microsoft.com/office/powerpoint/2010/main" val="3045063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urldefense.proofpoint.com/v2/url?u=https-3A__www.my.va.gov_EducationFileUploads_s_&amp;d=DwMFAw&amp;c=eyK8KBY19DualCOSet0JGw&amp;r=W8ZRmpMD1bWGhaHJkA4awIn-HP2Il9PgwhE4xXj4S8Y&amp;m=K2TKS18pE5J58LK81Si0ioPTafZRgfDfElZk4mrSE8ThXwI6RuDY1jk5bD16DZo7&amp;s=LoDFO96y3jX1PdpFCk9VpIVoJx9-OF6yZB2_C3CF0wM&amp;e="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ecfr.gov/current/title-38/section-21.4201#p-21.4201(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urldefense.proofpoint.com/v2/url?u=https-3A__lnks.gd_l_eyJhbGciOiJIUzI1NiJ9.eyJidWxsZXRpbl9saW5rX2lkIjoxMDIsInVyaSI6ImJwMjpjbGljayIsInVybCI6Imh0dHBzOi8vYmVuZWZpdHMudmEuZ292L0dJQklMTC9lbnJvbGxtZW50LW1hbmFnZXIvZW5yb2xsbWVudC1tYW5hZ2VyLXN5c3RlbS11cGRhdGVzLmFzcCIsImJ1bGxldGluX2lkIjoiMjAyNDAyMTMuOTAxMzA4ODEifQ.UZkumw3dw30BuwN8vclGv-5FFsxxYhBeqgx2TiH2u2LM4_s_3047677578_br_236993879932-2Dl&amp;d=DwMFaQ&amp;c=eyK8KBY19DualCOSet0JGw&amp;r=PP6S8EPA_yuRB_X5NlMnv08bdNURw1oZVzQ-wbc6D1c&amp;m=NWGjW7lwG_PfbJZLi_ZW4YFRpdNK3i5mkU6958DcDEnCVtOEBcQs8LyJk5Agoe_4&amp;s=_hW70Ke2wQ7vvlVxtOkPFOKThHI7gkyZ8_uPN4-h7qU&amp;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saa-apps@milvets.nc.gov"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High angle view of a rolled paper, brown notebook, and black notepad on a wooden table">
            <a:extLst>
              <a:ext uri="{FF2B5EF4-FFF2-40B4-BE49-F238E27FC236}">
                <a16:creationId xmlns:a16="http://schemas.microsoft.com/office/drawing/2014/main" id="{809F4C22-C3D6-FE1A-CF5B-80D62E3A5212}"/>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7" name="Rectangle 1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333626-1BDF-36B9-CE51-1C383B295676}"/>
              </a:ext>
            </a:extLst>
          </p:cNvPr>
          <p:cNvSpPr>
            <a:spLocks noGrp="1"/>
          </p:cNvSpPr>
          <p:nvPr>
            <p:ph type="ctrTitle"/>
          </p:nvPr>
        </p:nvSpPr>
        <p:spPr>
          <a:xfrm>
            <a:off x="477981" y="1122363"/>
            <a:ext cx="4023360" cy="3204134"/>
          </a:xfrm>
        </p:spPr>
        <p:txBody>
          <a:bodyPr anchor="b">
            <a:normAutofit/>
          </a:bodyPr>
          <a:lstStyle/>
          <a:p>
            <a:pPr algn="l"/>
            <a:r>
              <a:rPr lang="en-US" sz="4800" dirty="0">
                <a:solidFill>
                  <a:schemeClr val="bg1"/>
                </a:solidFill>
              </a:rPr>
              <a:t>Compliance and Tuition Assistance</a:t>
            </a:r>
          </a:p>
        </p:txBody>
      </p:sp>
      <p:sp>
        <p:nvSpPr>
          <p:cNvPr id="3" name="Subtitle 2">
            <a:extLst>
              <a:ext uri="{FF2B5EF4-FFF2-40B4-BE49-F238E27FC236}">
                <a16:creationId xmlns:a16="http://schemas.microsoft.com/office/drawing/2014/main" id="{00648EA2-2886-54DB-39F9-368DCC44E994}"/>
              </a:ext>
            </a:extLst>
          </p:cNvPr>
          <p:cNvSpPr>
            <a:spLocks noGrp="1"/>
          </p:cNvSpPr>
          <p:nvPr>
            <p:ph type="subTitle" idx="1"/>
          </p:nvPr>
        </p:nvSpPr>
        <p:spPr>
          <a:xfrm>
            <a:off x="477980" y="4872922"/>
            <a:ext cx="4023359" cy="1208141"/>
          </a:xfrm>
        </p:spPr>
        <p:txBody>
          <a:bodyPr>
            <a:normAutofit/>
          </a:bodyPr>
          <a:lstStyle/>
          <a:p>
            <a:pPr algn="l"/>
            <a:r>
              <a:rPr lang="en-US" sz="2000" dirty="0">
                <a:solidFill>
                  <a:schemeClr val="bg1"/>
                </a:solidFill>
              </a:rPr>
              <a:t>Dr. Brandyy Wade</a:t>
            </a:r>
          </a:p>
          <a:p>
            <a:pPr algn="l"/>
            <a:r>
              <a:rPr lang="en-US" sz="2000" dirty="0">
                <a:solidFill>
                  <a:schemeClr val="bg1"/>
                </a:solidFill>
              </a:rPr>
              <a:t>Central Piedmont Community College</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164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735BF5E-CFF3-619E-B719-2FEA8EAF17E6}"/>
              </a:ext>
            </a:extLst>
          </p:cNvPr>
          <p:cNvPicPr>
            <a:picLocks noChangeAspect="1"/>
          </p:cNvPicPr>
          <p:nvPr/>
        </p:nvPicPr>
        <p:blipFill rotWithShape="1">
          <a:blip r:embed="rId2">
            <a:alphaModFix amt="40000"/>
          </a:blip>
          <a:srcRect t="15473" b="26085"/>
          <a:stretch/>
        </p:blipFill>
        <p:spPr>
          <a:xfrm>
            <a:off x="-1514" y="73157"/>
            <a:ext cx="12191979" cy="6857990"/>
          </a:xfrm>
          <a:prstGeom prst="rect">
            <a:avLst/>
          </a:prstGeom>
        </p:spPr>
      </p:pic>
      <p:sp>
        <p:nvSpPr>
          <p:cNvPr id="2" name="Title 1">
            <a:extLst>
              <a:ext uri="{FF2B5EF4-FFF2-40B4-BE49-F238E27FC236}">
                <a16:creationId xmlns:a16="http://schemas.microsoft.com/office/drawing/2014/main" id="{B6C53BFB-ECCC-5813-46EF-6744928FE17D}"/>
              </a:ext>
            </a:extLst>
          </p:cNvPr>
          <p:cNvSpPr>
            <a:spLocks noGrp="1"/>
          </p:cNvSpPr>
          <p:nvPr>
            <p:ph type="title"/>
          </p:nvPr>
        </p:nvSpPr>
        <p:spPr>
          <a:xfrm>
            <a:off x="841249" y="1032937"/>
            <a:ext cx="10506456" cy="1229857"/>
          </a:xfrm>
        </p:spPr>
        <p:txBody>
          <a:bodyPr anchor="b">
            <a:normAutofit/>
          </a:bodyPr>
          <a:lstStyle/>
          <a:p>
            <a:r>
              <a:rPr lang="en-US" sz="5000" dirty="0">
                <a:solidFill>
                  <a:schemeClr val="bg1"/>
                </a:solidFill>
              </a:rPr>
              <a:t>Risk Based Survey Objectives</a:t>
            </a:r>
          </a:p>
        </p:txBody>
      </p:sp>
      <p:sp>
        <p:nvSpPr>
          <p:cNvPr id="30" name="Rectangle 2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B1E1C35-649C-228E-ABDB-E6E2F752F5DF}"/>
              </a:ext>
            </a:extLst>
          </p:cNvPr>
          <p:cNvSpPr>
            <a:spLocks noGrp="1"/>
          </p:cNvSpPr>
          <p:nvPr>
            <p:ph idx="1"/>
          </p:nvPr>
        </p:nvSpPr>
        <p:spPr>
          <a:xfrm>
            <a:off x="841248" y="3259490"/>
            <a:ext cx="10506456" cy="3205214"/>
          </a:xfrm>
        </p:spPr>
        <p:txBody>
          <a:bodyPr>
            <a:normAutofit/>
          </a:bodyPr>
          <a:lstStyle/>
          <a:p>
            <a:pPr marL="0" marR="0" lvl="0" indent="0" defTabSz="914400" rtl="0" eaLnBrk="1" fontAlgn="auto" latinLnBrk="0" hangingPunct="1">
              <a:spcBef>
                <a:spcPts val="1000"/>
              </a:spcBef>
              <a:spcAft>
                <a:spcPts val="0"/>
              </a:spcAft>
              <a:buClr>
                <a:srgbClr val="B80E0F"/>
              </a:buClr>
              <a:buSzPct val="160000"/>
              <a:buFont typeface="Arial" panose="020B0604020202020204" pitchFamily="34" charset="0"/>
              <a:buNone/>
              <a:tabLst/>
              <a:defRPr/>
            </a:pPr>
            <a:r>
              <a:rPr kumimoji="0" lang="en-US" sz="1000" b="0" i="0" u="none" strike="noStrike" kern="1200" cap="all" spc="0" normalizeH="0" baseline="0" noProof="0" dirty="0">
                <a:ln>
                  <a:noFill/>
                </a:ln>
                <a:solidFill>
                  <a:schemeClr val="bg1"/>
                </a:solidFill>
                <a:effectLst/>
                <a:uLnTx/>
                <a:uFillTx/>
                <a:ea typeface="+mn-ea"/>
                <a:cs typeface="+mn-cs"/>
              </a:rPr>
              <a:t>1</a:t>
            </a:r>
            <a:r>
              <a:rPr kumimoji="0" lang="en-US" sz="1200" b="0" i="0" u="none" strike="noStrike" kern="1200" cap="all" spc="0" normalizeH="0" baseline="0" noProof="0" dirty="0">
                <a:ln>
                  <a:noFill/>
                </a:ln>
                <a:solidFill>
                  <a:schemeClr val="bg1"/>
                </a:solidFill>
                <a:effectLst/>
                <a:uLnTx/>
                <a:uFillTx/>
                <a:ea typeface="+mn-ea"/>
                <a:cs typeface="+mn-cs"/>
              </a:rPr>
              <a:t>. Provide a mechanism for VA and SAA’s to review and mitigate potential fraud, waste, and abuse by utilizing data and risk factors. </a:t>
            </a:r>
          </a:p>
          <a:p>
            <a:pPr marL="0" marR="0" lvl="0" indent="0" defTabSz="914400" rtl="0" eaLnBrk="1" fontAlgn="auto" latinLnBrk="0" hangingPunct="1">
              <a:spcBef>
                <a:spcPts val="1000"/>
              </a:spcBef>
              <a:spcAft>
                <a:spcPts val="0"/>
              </a:spcAft>
              <a:buClr>
                <a:srgbClr val="B80E0F"/>
              </a:buClr>
              <a:buSzPct val="160000"/>
              <a:buFont typeface="Arial" panose="020B0604020202020204" pitchFamily="34" charset="0"/>
              <a:buNone/>
              <a:tabLst/>
              <a:defRPr/>
            </a:pPr>
            <a:r>
              <a:rPr kumimoji="0" lang="en-US" sz="1200" b="0" i="0" u="none" strike="noStrike" kern="1200" cap="all" spc="0" normalizeH="0" baseline="0" noProof="0" dirty="0">
                <a:ln>
                  <a:noFill/>
                </a:ln>
                <a:solidFill>
                  <a:schemeClr val="bg1"/>
                </a:solidFill>
                <a:effectLst/>
                <a:uLnTx/>
                <a:uFillTx/>
                <a:ea typeface="+mn-ea"/>
                <a:cs typeface="+mn-cs"/>
              </a:rPr>
              <a:t>	The following are legislatively mandated risk factors.  </a:t>
            </a:r>
          </a:p>
          <a:p>
            <a:pPr marL="1143000" marR="0" lvl="2" indent="-228600" defTabSz="914400" rtl="0" eaLnBrk="1" fontAlgn="auto" latinLnBrk="0" hangingPunct="1">
              <a:spcBef>
                <a:spcPts val="500"/>
              </a:spcBef>
              <a:spcAft>
                <a:spcPts val="0"/>
              </a:spcAft>
              <a:buClr>
                <a:srgbClr val="B80E0F"/>
              </a:buClr>
              <a:buSzPct val="160000"/>
              <a:buFont typeface="Arial" panose="020B0604020202020204" pitchFamily="34" charset="0"/>
              <a:buChar char="•"/>
              <a:tabLst/>
              <a:defRPr/>
            </a:pPr>
            <a:r>
              <a:rPr kumimoji="0" lang="en-US" sz="1200" b="0" i="0" u="none" strike="noStrike" kern="1200" cap="all" spc="0" normalizeH="0" baseline="0" noProof="0" dirty="0">
                <a:ln>
                  <a:noFill/>
                </a:ln>
                <a:solidFill>
                  <a:schemeClr val="bg1"/>
                </a:solidFill>
                <a:effectLst/>
                <a:uLnTx/>
                <a:uFillTx/>
                <a:ea typeface="+mn-ea"/>
                <a:cs typeface="+mn-cs"/>
              </a:rPr>
              <a:t>a. Rapid student population increase</a:t>
            </a:r>
          </a:p>
          <a:p>
            <a:pPr marL="1143000" marR="0" lvl="2" indent="-228600" defTabSz="914400" rtl="0" eaLnBrk="1" fontAlgn="auto" latinLnBrk="0" hangingPunct="1">
              <a:spcBef>
                <a:spcPts val="500"/>
              </a:spcBef>
              <a:spcAft>
                <a:spcPts val="0"/>
              </a:spcAft>
              <a:buClr>
                <a:srgbClr val="B80E0F"/>
              </a:buClr>
              <a:buSzPct val="160000"/>
              <a:buFont typeface="Arial" panose="020B0604020202020204" pitchFamily="34" charset="0"/>
              <a:buChar char="•"/>
              <a:tabLst/>
              <a:defRPr/>
            </a:pPr>
            <a:r>
              <a:rPr kumimoji="0" lang="en-US" sz="1200" b="0" i="0" u="none" strike="noStrike" kern="1200" cap="all" spc="0" normalizeH="0" baseline="0" noProof="0" dirty="0">
                <a:ln>
                  <a:noFill/>
                </a:ln>
                <a:solidFill>
                  <a:schemeClr val="bg1"/>
                </a:solidFill>
                <a:effectLst/>
                <a:uLnTx/>
                <a:uFillTx/>
                <a:ea typeface="+mn-ea"/>
                <a:cs typeface="+mn-cs"/>
              </a:rPr>
              <a:t>b. Rapid tuition and fee payment increase</a:t>
            </a:r>
          </a:p>
          <a:p>
            <a:pPr marL="1143000" marR="0" lvl="2" indent="-228600" defTabSz="914400" rtl="0" eaLnBrk="1" fontAlgn="auto" latinLnBrk="0" hangingPunct="1">
              <a:spcBef>
                <a:spcPts val="500"/>
              </a:spcBef>
              <a:spcAft>
                <a:spcPts val="0"/>
              </a:spcAft>
              <a:buClr>
                <a:srgbClr val="B80E0F"/>
              </a:buClr>
              <a:buSzPct val="160000"/>
              <a:buFont typeface="Arial" panose="020B0604020202020204" pitchFamily="34" charset="0"/>
              <a:buChar char="•"/>
              <a:tabLst/>
              <a:defRPr/>
            </a:pPr>
            <a:r>
              <a:rPr kumimoji="0" lang="en-US" sz="1200" b="0" i="0" u="none" strike="noStrike" kern="1200" cap="all" spc="0" normalizeH="0" baseline="0" noProof="0" dirty="0">
                <a:ln>
                  <a:noFill/>
                </a:ln>
                <a:solidFill>
                  <a:schemeClr val="bg1"/>
                </a:solidFill>
                <a:effectLst/>
                <a:uLnTx/>
                <a:uFillTx/>
                <a:ea typeface="+mn-ea"/>
                <a:cs typeface="+mn-cs"/>
              </a:rPr>
              <a:t>c. Volume and severity of validated student complaints</a:t>
            </a:r>
          </a:p>
          <a:p>
            <a:pPr marL="1143000" marR="0" lvl="2" indent="-228600" defTabSz="914400" rtl="0" eaLnBrk="1" fontAlgn="auto" latinLnBrk="0" hangingPunct="1">
              <a:spcBef>
                <a:spcPts val="500"/>
              </a:spcBef>
              <a:spcAft>
                <a:spcPts val="0"/>
              </a:spcAft>
              <a:buClr>
                <a:srgbClr val="B80E0F"/>
              </a:buClr>
              <a:buSzPct val="160000"/>
              <a:buFont typeface="Arial" panose="020B0604020202020204" pitchFamily="34" charset="0"/>
              <a:buChar char="•"/>
              <a:tabLst/>
              <a:defRPr/>
            </a:pPr>
            <a:r>
              <a:rPr kumimoji="0" lang="en-US" sz="1200" b="0" i="0" u="none" strike="noStrike" kern="1200" cap="all" spc="0" normalizeH="0" baseline="0" noProof="0" dirty="0">
                <a:ln>
                  <a:noFill/>
                </a:ln>
                <a:solidFill>
                  <a:schemeClr val="bg1"/>
                </a:solidFill>
                <a:effectLst/>
                <a:uLnTx/>
                <a:uFillTx/>
                <a:ea typeface="+mn-ea"/>
                <a:cs typeface="+mn-cs"/>
              </a:rPr>
              <a:t>d. 85/15 rule violations</a:t>
            </a:r>
          </a:p>
          <a:p>
            <a:pPr marL="1143000" marR="0" lvl="2" indent="-228600" defTabSz="914400" rtl="0" eaLnBrk="1" fontAlgn="auto" latinLnBrk="0" hangingPunct="1">
              <a:spcBef>
                <a:spcPts val="500"/>
              </a:spcBef>
              <a:spcAft>
                <a:spcPts val="0"/>
              </a:spcAft>
              <a:buClr>
                <a:srgbClr val="B80E0F"/>
              </a:buClr>
              <a:buSzPct val="160000"/>
              <a:buFont typeface="Arial" panose="020B0604020202020204" pitchFamily="34" charset="0"/>
              <a:buChar char="•"/>
              <a:tabLst/>
              <a:defRPr/>
            </a:pPr>
            <a:r>
              <a:rPr kumimoji="0" lang="en-US" sz="1200" b="0" i="0" u="none" strike="noStrike" kern="1200" cap="all" spc="0" normalizeH="0" baseline="0" noProof="0" dirty="0">
                <a:ln>
                  <a:noFill/>
                </a:ln>
                <a:solidFill>
                  <a:schemeClr val="bg1"/>
                </a:solidFill>
                <a:effectLst/>
                <a:uLnTx/>
                <a:uFillTx/>
                <a:ea typeface="+mn-ea"/>
                <a:cs typeface="+mn-cs"/>
              </a:rPr>
              <a:t>e. Veteran completion rates</a:t>
            </a:r>
          </a:p>
          <a:p>
            <a:pPr marL="1143000" marR="0" lvl="2" indent="-228600" defTabSz="914400" rtl="0" eaLnBrk="1" fontAlgn="auto" latinLnBrk="0" hangingPunct="1">
              <a:spcBef>
                <a:spcPts val="500"/>
              </a:spcBef>
              <a:spcAft>
                <a:spcPts val="0"/>
              </a:spcAft>
              <a:buClr>
                <a:srgbClr val="B80E0F"/>
              </a:buClr>
              <a:buSzPct val="160000"/>
              <a:buFont typeface="Arial" panose="020B0604020202020204" pitchFamily="34" charset="0"/>
              <a:buChar char="•"/>
              <a:tabLst/>
              <a:defRPr/>
            </a:pPr>
            <a:r>
              <a:rPr kumimoji="0" lang="en-US" sz="1200" b="0" i="0" u="none" strike="noStrike" kern="1200" cap="all" spc="0" normalizeH="0" baseline="0" noProof="0" dirty="0">
                <a:ln>
                  <a:noFill/>
                </a:ln>
                <a:solidFill>
                  <a:schemeClr val="bg1"/>
                </a:solidFill>
                <a:effectLst/>
                <a:uLnTx/>
                <a:uFillTx/>
                <a:ea typeface="+mn-ea"/>
                <a:cs typeface="+mn-cs"/>
              </a:rPr>
              <a:t>f.  Financial stability</a:t>
            </a:r>
          </a:p>
          <a:p>
            <a:pPr marL="1143000" marR="0" lvl="2" indent="-228600" defTabSz="914400" rtl="0" eaLnBrk="1" fontAlgn="auto" latinLnBrk="0" hangingPunct="1">
              <a:spcBef>
                <a:spcPts val="500"/>
              </a:spcBef>
              <a:spcAft>
                <a:spcPts val="0"/>
              </a:spcAft>
              <a:buClr>
                <a:srgbClr val="B80E0F"/>
              </a:buClr>
              <a:buSzPct val="160000"/>
              <a:buFont typeface="Arial" panose="020B0604020202020204" pitchFamily="34" charset="0"/>
              <a:buChar char="•"/>
              <a:tabLst/>
              <a:defRPr/>
            </a:pPr>
            <a:r>
              <a:rPr kumimoji="0" lang="en-US" sz="1200" b="0" i="0" u="none" strike="noStrike" kern="1200" cap="all" spc="0" normalizeH="0" baseline="0" noProof="0" dirty="0">
                <a:ln>
                  <a:noFill/>
                </a:ln>
                <a:solidFill>
                  <a:schemeClr val="bg1"/>
                </a:solidFill>
                <a:effectLst/>
                <a:uLnTx/>
                <a:uFillTx/>
                <a:ea typeface="+mn-ea"/>
                <a:cs typeface="+mn-cs"/>
              </a:rPr>
              <a:t>g. Advertising and marketing</a:t>
            </a:r>
          </a:p>
          <a:p>
            <a:pPr marL="1143000" marR="0" lvl="2" indent="-228600" defTabSz="914400" rtl="0" eaLnBrk="1" fontAlgn="auto" latinLnBrk="0" hangingPunct="1">
              <a:spcBef>
                <a:spcPts val="500"/>
              </a:spcBef>
              <a:spcAft>
                <a:spcPts val="0"/>
              </a:spcAft>
              <a:buClr>
                <a:srgbClr val="B80E0F"/>
              </a:buClr>
              <a:buSzPct val="160000"/>
              <a:buFont typeface="Arial" panose="020B0604020202020204" pitchFamily="34" charset="0"/>
              <a:buChar char="•"/>
              <a:tabLst/>
              <a:defRPr/>
            </a:pPr>
            <a:r>
              <a:rPr kumimoji="0" lang="en-US" sz="1200" b="0" i="0" u="none" strike="noStrike" kern="1200" cap="all" spc="0" normalizeH="0" baseline="0" noProof="0" dirty="0">
                <a:ln>
                  <a:noFill/>
                </a:ln>
                <a:solidFill>
                  <a:schemeClr val="bg1"/>
                </a:solidFill>
                <a:effectLst/>
                <a:uLnTx/>
                <a:uFillTx/>
                <a:ea typeface="+mn-ea"/>
                <a:cs typeface="+mn-cs"/>
              </a:rPr>
              <a:t>h. Federal or State government actions in court </a:t>
            </a:r>
          </a:p>
          <a:p>
            <a:pPr marL="0" marR="0" lvl="0" indent="0" defTabSz="914400" rtl="0" eaLnBrk="1" fontAlgn="auto" latinLnBrk="0" hangingPunct="1">
              <a:spcBef>
                <a:spcPts val="1000"/>
              </a:spcBef>
              <a:spcAft>
                <a:spcPts val="0"/>
              </a:spcAft>
              <a:buClr>
                <a:srgbClr val="B80E0F"/>
              </a:buClr>
              <a:buSzPct val="160000"/>
              <a:buFont typeface="Arial" panose="020B0604020202020204" pitchFamily="34" charset="0"/>
              <a:buNone/>
              <a:tabLst/>
              <a:defRPr/>
            </a:pPr>
            <a:r>
              <a:rPr kumimoji="0" lang="en-US" sz="1200" b="0" i="0" u="none" strike="noStrike" kern="1200" cap="all" spc="0" normalizeH="0" baseline="0" noProof="0" dirty="0">
                <a:ln>
                  <a:noFill/>
                </a:ln>
                <a:solidFill>
                  <a:schemeClr val="bg1"/>
                </a:solidFill>
                <a:effectLst/>
                <a:uLnTx/>
                <a:uFillTx/>
                <a:ea typeface="+mn-ea"/>
                <a:cs typeface="+mn-cs"/>
              </a:rPr>
              <a:t>2. To verify the propriety of educational benefits paid to ETIs on behalf of eligible individuals under the provisions of the laws administered by VA.</a:t>
            </a:r>
          </a:p>
          <a:p>
            <a:pPr marL="0" marR="0" lvl="0" indent="0" defTabSz="914400" rtl="0" eaLnBrk="1" fontAlgn="auto" latinLnBrk="0" hangingPunct="1">
              <a:spcBef>
                <a:spcPts val="1000"/>
              </a:spcBef>
              <a:spcAft>
                <a:spcPts val="0"/>
              </a:spcAft>
              <a:buClr>
                <a:srgbClr val="B80E0F"/>
              </a:buClr>
              <a:buSzPct val="160000"/>
              <a:buFont typeface="Arial" panose="020B0604020202020204" pitchFamily="34" charset="0"/>
              <a:buNone/>
              <a:tabLst/>
              <a:defRPr/>
            </a:pPr>
            <a:r>
              <a:rPr kumimoji="0" lang="en-US" sz="1200" b="0" i="0" u="none" strike="noStrike" kern="1200" cap="all" spc="0" normalizeH="0" baseline="0" noProof="0" dirty="0">
                <a:ln>
                  <a:noFill/>
                </a:ln>
                <a:solidFill>
                  <a:schemeClr val="bg1"/>
                </a:solidFill>
                <a:effectLst/>
                <a:uLnTx/>
                <a:uFillTx/>
                <a:ea typeface="+mn-ea"/>
                <a:cs typeface="+mn-cs"/>
              </a:rPr>
              <a:t>3.Assure prompt action is taken if risk factors and associated practices are substantiated.</a:t>
            </a:r>
          </a:p>
        </p:txBody>
      </p:sp>
    </p:spTree>
    <p:extLst>
      <p:ext uri="{BB962C8B-B14F-4D97-AF65-F5344CB8AC3E}">
        <p14:creationId xmlns:p14="http://schemas.microsoft.com/office/powerpoint/2010/main" val="4170025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umbtack on a calendar date">
            <a:extLst>
              <a:ext uri="{FF2B5EF4-FFF2-40B4-BE49-F238E27FC236}">
                <a16:creationId xmlns:a16="http://schemas.microsoft.com/office/drawing/2014/main" id="{0D1EEF46-7D7C-7350-8737-8AD36AE85D28}"/>
              </a:ext>
            </a:extLst>
          </p:cNvPr>
          <p:cNvPicPr>
            <a:picLocks noChangeAspect="1"/>
          </p:cNvPicPr>
          <p:nvPr/>
        </p:nvPicPr>
        <p:blipFill rotWithShape="1">
          <a:blip r:embed="rId2">
            <a:extLst>
              <a:ext uri="{28A0092B-C50C-407E-A947-70E740481C1C}">
                <a14:useLocalDpi xmlns:a14="http://schemas.microsoft.com/office/drawing/2010/main" val="0"/>
              </a:ext>
            </a:extLst>
          </a:blip>
          <a:srcRect t="860" r="23289" b="8231"/>
          <a:stretch/>
        </p:blipFill>
        <p:spPr>
          <a:xfrm>
            <a:off x="5558318" y="10"/>
            <a:ext cx="6633681"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12A5BA-E80B-A23B-FDE0-79DBE1DB84DE}"/>
              </a:ext>
            </a:extLst>
          </p:cNvPr>
          <p:cNvSpPr>
            <a:spLocks noGrp="1"/>
          </p:cNvSpPr>
          <p:nvPr>
            <p:ph type="title"/>
          </p:nvPr>
        </p:nvSpPr>
        <p:spPr>
          <a:xfrm>
            <a:off x="371094" y="1161288"/>
            <a:ext cx="3438144" cy="1124712"/>
          </a:xfrm>
        </p:spPr>
        <p:txBody>
          <a:bodyPr anchor="b">
            <a:normAutofit/>
          </a:bodyPr>
          <a:lstStyle/>
          <a:p>
            <a:r>
              <a:rPr lang="en-US" sz="2400" dirty="0">
                <a:solidFill>
                  <a:schemeClr val="bg1"/>
                </a:solidFill>
              </a:rPr>
              <a:t>Time Frame for  Risk Based Surveys and Compliance Surveys</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9247074-4517-DD32-A21B-B930419A1B1D}"/>
              </a:ext>
            </a:extLst>
          </p:cNvPr>
          <p:cNvSpPr>
            <a:spLocks noGrp="1"/>
          </p:cNvSpPr>
          <p:nvPr>
            <p:ph idx="1"/>
          </p:nvPr>
        </p:nvSpPr>
        <p:spPr>
          <a:xfrm>
            <a:off x="371093" y="2718054"/>
            <a:ext cx="4940645" cy="3207258"/>
          </a:xfrm>
        </p:spPr>
        <p:txBody>
          <a:bodyPr anchor="t">
            <a:normAutofit/>
          </a:bodyPr>
          <a:lstStyle/>
          <a:p>
            <a:pPr marL="0" marR="0">
              <a:spcBef>
                <a:spcPts val="0"/>
              </a:spcBef>
              <a:spcAft>
                <a:spcPts val="0"/>
              </a:spcAft>
            </a:pPr>
            <a:r>
              <a:rPr lang="en-US" sz="1200" b="1" i="0" dirty="0">
                <a:solidFill>
                  <a:schemeClr val="bg1"/>
                </a:solidFill>
                <a:effectLst/>
                <a:latin typeface="Calibri" panose="020F0502020204030204" pitchFamily="34" charset="0"/>
              </a:rPr>
              <a:t>SEC. 12. </a:t>
            </a:r>
            <a:r>
              <a:rPr lang="en-US" sz="1200" b="1" i="0" cap="all" dirty="0">
                <a:solidFill>
                  <a:schemeClr val="bg1"/>
                </a:solidFill>
                <a:effectLst/>
                <a:latin typeface="Calibri" panose="020F0502020204030204" pitchFamily="34" charset="0"/>
              </a:rPr>
              <a:t>NOTICE REQUIREMENTS FOR DEPARTMENT OF VETERANS AFFAIRS EDUCATION SURVEYS</a:t>
            </a:r>
            <a:r>
              <a:rPr lang="en-US" sz="1200" b="1" i="0" dirty="0">
                <a:solidFill>
                  <a:schemeClr val="bg1"/>
                </a:solidFill>
                <a:effectLst/>
                <a:latin typeface="Calibri" panose="020F0502020204030204" pitchFamily="34" charset="0"/>
              </a:rPr>
              <a:t>.</a:t>
            </a:r>
            <a:endParaRPr lang="en-US" sz="1200" b="0" i="0" dirty="0">
              <a:solidFill>
                <a:schemeClr val="bg1"/>
              </a:solidFill>
              <a:effectLst/>
              <a:latin typeface="Calibri" panose="020F0502020204030204" pitchFamily="34" charset="0"/>
            </a:endParaRPr>
          </a:p>
          <a:p>
            <a:pPr marL="0" marR="0">
              <a:spcBef>
                <a:spcPts val="0"/>
              </a:spcBef>
              <a:spcAft>
                <a:spcPts val="0"/>
              </a:spcAft>
            </a:pPr>
            <a:r>
              <a:rPr lang="en-US" sz="1200" b="0" i="0" dirty="0">
                <a:solidFill>
                  <a:schemeClr val="bg1"/>
                </a:solidFill>
                <a:effectLst/>
                <a:latin typeface="Calibri" panose="020F0502020204030204" pitchFamily="34" charset="0"/>
              </a:rPr>
              <a:t>(a) </a:t>
            </a:r>
            <a:r>
              <a:rPr lang="en-US" sz="1200" b="0" i="0" cap="small" spc="100" dirty="0">
                <a:solidFill>
                  <a:schemeClr val="bg1"/>
                </a:solidFill>
                <a:effectLst/>
                <a:latin typeface="Calibri" panose="020F0502020204030204" pitchFamily="34" charset="0"/>
              </a:rPr>
              <a:t>Risk-Based Survey</a:t>
            </a:r>
            <a:r>
              <a:rPr lang="en-US" sz="1200" b="0" i="0" dirty="0">
                <a:solidFill>
                  <a:schemeClr val="bg1"/>
                </a:solidFill>
                <a:effectLst/>
                <a:latin typeface="Calibri" panose="020F0502020204030204" pitchFamily="34" charset="0"/>
              </a:rPr>
              <a:t>.—Section 3673A of title 38, United States Code, is amended by adding at the end the following new subsection:</a:t>
            </a:r>
          </a:p>
          <a:p>
            <a:pPr marL="304800" marR="0">
              <a:spcBef>
                <a:spcPts val="0"/>
              </a:spcBef>
              <a:spcAft>
                <a:spcPts val="0"/>
              </a:spcAft>
            </a:pPr>
            <a:r>
              <a:rPr lang="en-US" sz="1200" b="0" i="0" dirty="0">
                <a:solidFill>
                  <a:schemeClr val="bg1"/>
                </a:solidFill>
                <a:effectLst/>
                <a:latin typeface="Calibri" panose="020F0502020204030204" pitchFamily="34" charset="0"/>
              </a:rPr>
              <a:t>“(d) </a:t>
            </a:r>
            <a:r>
              <a:rPr lang="en-US" sz="1200" b="0" i="0" cap="small" spc="100" dirty="0">
                <a:solidFill>
                  <a:schemeClr val="bg1"/>
                </a:solidFill>
                <a:effectLst/>
                <a:latin typeface="Calibri" panose="020F0502020204030204" pitchFamily="34" charset="0"/>
              </a:rPr>
              <a:t>Notice</a:t>
            </a:r>
            <a:r>
              <a:rPr lang="en-US" sz="1200" b="0" i="0" dirty="0">
                <a:solidFill>
                  <a:schemeClr val="bg1"/>
                </a:solidFill>
                <a:effectLst/>
                <a:latin typeface="Calibri" panose="020F0502020204030204" pitchFamily="34" charset="0"/>
              </a:rPr>
              <a:t>.—To the maximum amount feasible, the Secretary, or a State approving agency, as applicable, shall provide not more than one business day of notice to an educational institution before conducting a targeted risk-based survey of the institution under this section.”.</a:t>
            </a:r>
          </a:p>
          <a:p>
            <a:pPr marL="0" marR="0">
              <a:spcBef>
                <a:spcPts val="0"/>
              </a:spcBef>
              <a:spcAft>
                <a:spcPts val="0"/>
              </a:spcAft>
            </a:pPr>
            <a:r>
              <a:rPr lang="en-US" sz="1200" b="0" i="0" dirty="0">
                <a:solidFill>
                  <a:schemeClr val="bg1"/>
                </a:solidFill>
                <a:effectLst/>
                <a:latin typeface="Calibri" panose="020F0502020204030204" pitchFamily="34" charset="0"/>
              </a:rPr>
              <a:t>(b) </a:t>
            </a:r>
            <a:r>
              <a:rPr lang="en-US" sz="1200" b="0" i="0" cap="small" spc="100" dirty="0">
                <a:solidFill>
                  <a:schemeClr val="bg1"/>
                </a:solidFill>
                <a:effectLst/>
                <a:latin typeface="Calibri" panose="020F0502020204030204" pitchFamily="34" charset="0"/>
              </a:rPr>
              <a:t>Compliance Surveys</a:t>
            </a:r>
            <a:r>
              <a:rPr lang="en-US" sz="1200" b="0" i="0" dirty="0">
                <a:solidFill>
                  <a:schemeClr val="bg1"/>
                </a:solidFill>
                <a:effectLst/>
                <a:latin typeface="Calibri" panose="020F0502020204030204" pitchFamily="34" charset="0"/>
              </a:rPr>
              <a:t>.—Section 3693 of title 38, United States Code, is amended—</a:t>
            </a:r>
          </a:p>
          <a:p>
            <a:pPr marL="0" marR="0" indent="304800">
              <a:spcBef>
                <a:spcPts val="0"/>
              </a:spcBef>
              <a:spcAft>
                <a:spcPts val="0"/>
              </a:spcAft>
            </a:pPr>
            <a:r>
              <a:rPr lang="en-US" sz="1200" b="0" i="0" dirty="0">
                <a:solidFill>
                  <a:schemeClr val="bg1"/>
                </a:solidFill>
                <a:effectLst/>
                <a:latin typeface="Calibri" panose="020F0502020204030204" pitchFamily="34" charset="0"/>
              </a:rPr>
              <a:t>(1) by redesignating subsection (c) as subsection (d); and</a:t>
            </a:r>
          </a:p>
          <a:p>
            <a:pPr marL="0" marR="0" indent="304800">
              <a:spcBef>
                <a:spcPts val="0"/>
              </a:spcBef>
              <a:spcAft>
                <a:spcPts val="0"/>
              </a:spcAft>
            </a:pPr>
            <a:r>
              <a:rPr lang="en-US" sz="1200" b="0" i="0" dirty="0">
                <a:solidFill>
                  <a:schemeClr val="bg1"/>
                </a:solidFill>
                <a:effectLst/>
                <a:latin typeface="Calibri" panose="020F0502020204030204" pitchFamily="34" charset="0"/>
              </a:rPr>
              <a:t>(2) by inserting after subsection (b) the following new subsection (c):</a:t>
            </a:r>
          </a:p>
          <a:p>
            <a:pPr marL="457200" marR="0">
              <a:spcBef>
                <a:spcPts val="0"/>
              </a:spcBef>
              <a:spcAft>
                <a:spcPts val="0"/>
              </a:spcAft>
            </a:pPr>
            <a:r>
              <a:rPr lang="en-US" sz="1200" b="0" i="0" dirty="0">
                <a:solidFill>
                  <a:schemeClr val="bg1"/>
                </a:solidFill>
                <a:effectLst/>
                <a:latin typeface="Calibri" panose="020F0502020204030204" pitchFamily="34" charset="0"/>
              </a:rPr>
              <a:t>“(c) To the maximum extent feasible, the Secretary, or a State approving agency, as applicable, shall provide </a:t>
            </a:r>
            <a:r>
              <a:rPr lang="en-US" sz="1200" b="1" i="0" dirty="0">
                <a:solidFill>
                  <a:schemeClr val="bg1"/>
                </a:solidFill>
                <a:effectLst/>
                <a:latin typeface="Calibri" panose="020F0502020204030204" pitchFamily="34" charset="0"/>
              </a:rPr>
              <a:t>not more than 10 business days</a:t>
            </a:r>
            <a:r>
              <a:rPr lang="en-US" sz="1200" b="0" i="0" dirty="0">
                <a:solidFill>
                  <a:schemeClr val="bg1"/>
                </a:solidFill>
                <a:effectLst/>
                <a:latin typeface="Calibri" panose="020F0502020204030204" pitchFamily="34" charset="0"/>
              </a:rPr>
              <a:t> of notice to an educational institution or training establishment before conducting a compliance survey of the institution or establishment under this section.”.</a:t>
            </a:r>
          </a:p>
          <a:p>
            <a:endParaRPr lang="en-US" sz="900" dirty="0">
              <a:solidFill>
                <a:schemeClr val="bg1"/>
              </a:solidFill>
            </a:endParaRPr>
          </a:p>
        </p:txBody>
      </p:sp>
    </p:spTree>
    <p:extLst>
      <p:ext uri="{BB962C8B-B14F-4D97-AF65-F5344CB8AC3E}">
        <p14:creationId xmlns:p14="http://schemas.microsoft.com/office/powerpoint/2010/main" val="262539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 placed on top of a signature line">
            <a:extLst>
              <a:ext uri="{FF2B5EF4-FFF2-40B4-BE49-F238E27FC236}">
                <a16:creationId xmlns:a16="http://schemas.microsoft.com/office/drawing/2014/main" id="{C47F5F89-ED9C-0904-632B-54E7A1A22A92}"/>
              </a:ext>
            </a:extLst>
          </p:cNvPr>
          <p:cNvPicPr>
            <a:picLocks noChangeAspect="1"/>
          </p:cNvPicPr>
          <p:nvPr/>
        </p:nvPicPr>
        <p:blipFill rotWithShape="1">
          <a:blip r:embed="rId2"/>
          <a:srcRect l="15628" r="-1" b="-1"/>
          <a:stretch/>
        </p:blipFill>
        <p:spPr>
          <a:xfrm>
            <a:off x="20" y="10"/>
            <a:ext cx="8668492" cy="6857990"/>
          </a:xfrm>
          <a:prstGeom prst="rect">
            <a:avLst/>
          </a:prstGeom>
        </p:spPr>
      </p:pic>
      <p:sp>
        <p:nvSpPr>
          <p:cNvPr id="11" name="Rectangle 10">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tx1"/>
              </a:gs>
              <a:gs pos="35000">
                <a:schemeClr val="tx1">
                  <a:alpha val="76000"/>
                </a:schemeClr>
              </a:gs>
              <a:gs pos="19000">
                <a:schemeClr val="tx1">
                  <a:alpha val="40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6CBF8E-CD04-0DD2-07AA-BA2DFB16AF0E}"/>
              </a:ext>
            </a:extLst>
          </p:cNvPr>
          <p:cNvSpPr>
            <a:spLocks noGrp="1"/>
          </p:cNvSpPr>
          <p:nvPr>
            <p:ph type="title"/>
          </p:nvPr>
        </p:nvSpPr>
        <p:spPr>
          <a:xfrm>
            <a:off x="8395868" y="1161288"/>
            <a:ext cx="3438144" cy="1124712"/>
          </a:xfrm>
        </p:spPr>
        <p:txBody>
          <a:bodyPr anchor="b">
            <a:normAutofit/>
          </a:bodyPr>
          <a:lstStyle/>
          <a:p>
            <a:r>
              <a:rPr lang="en-US" sz="2800" dirty="0">
                <a:solidFill>
                  <a:schemeClr val="bg1"/>
                </a:solidFill>
              </a:rPr>
              <a:t>Preparation for Reviews</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460EC53-3F58-D523-5948-179B56B859C4}"/>
              </a:ext>
            </a:extLst>
          </p:cNvPr>
          <p:cNvSpPr>
            <a:spLocks noGrp="1"/>
          </p:cNvSpPr>
          <p:nvPr>
            <p:ph idx="1"/>
          </p:nvPr>
        </p:nvSpPr>
        <p:spPr>
          <a:xfrm>
            <a:off x="8395868" y="2718054"/>
            <a:ext cx="3438906" cy="3207258"/>
          </a:xfrm>
        </p:spPr>
        <p:txBody>
          <a:bodyPr anchor="t">
            <a:normAutofit/>
          </a:bodyPr>
          <a:lstStyle/>
          <a:p>
            <a:r>
              <a:rPr lang="en-US" sz="1400" dirty="0">
                <a:solidFill>
                  <a:schemeClr val="bg1"/>
                </a:solidFill>
              </a:rPr>
              <a:t>Clarification of required documents</a:t>
            </a:r>
          </a:p>
          <a:p>
            <a:r>
              <a:rPr lang="en-US" sz="1400" dirty="0">
                <a:solidFill>
                  <a:schemeClr val="bg1"/>
                </a:solidFill>
              </a:rPr>
              <a:t>List of students using benefits and one student not using VA educational benefits</a:t>
            </a:r>
          </a:p>
          <a:p>
            <a:r>
              <a:rPr lang="en-US" sz="1400" dirty="0">
                <a:solidFill>
                  <a:schemeClr val="bg1"/>
                </a:solidFill>
              </a:rPr>
              <a:t>Document based review</a:t>
            </a:r>
          </a:p>
          <a:p>
            <a:r>
              <a:rPr lang="en-US" sz="1400" dirty="0">
                <a:solidFill>
                  <a:schemeClr val="bg1"/>
                </a:solidFill>
              </a:rPr>
              <a:t>Collaboration with other departments</a:t>
            </a:r>
          </a:p>
          <a:p>
            <a:r>
              <a:rPr lang="en-US" sz="1400" dirty="0">
                <a:solidFill>
                  <a:schemeClr val="bg1"/>
                </a:solidFill>
              </a:rPr>
              <a:t>Availability of other departments on day of visit</a:t>
            </a:r>
          </a:p>
          <a:p>
            <a:endParaRPr lang="en-US" sz="1400" dirty="0">
              <a:solidFill>
                <a:schemeClr val="bg1"/>
              </a:solidFill>
            </a:endParaRPr>
          </a:p>
        </p:txBody>
      </p:sp>
    </p:spTree>
    <p:extLst>
      <p:ext uri="{BB962C8B-B14F-4D97-AF65-F5344CB8AC3E}">
        <p14:creationId xmlns:p14="http://schemas.microsoft.com/office/powerpoint/2010/main" val="823905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5B19E8-D09C-C209-B18D-F566BBD8D60C}"/>
              </a:ext>
            </a:extLst>
          </p:cNvPr>
          <p:cNvSpPr>
            <a:spLocks noGrp="1"/>
          </p:cNvSpPr>
          <p:nvPr>
            <p:ph type="title"/>
          </p:nvPr>
        </p:nvSpPr>
        <p:spPr>
          <a:xfrm>
            <a:off x="6981825" y="1641752"/>
            <a:ext cx="4391024" cy="1323439"/>
          </a:xfrm>
        </p:spPr>
        <p:txBody>
          <a:bodyPr anchor="t">
            <a:normAutofit/>
          </a:bodyPr>
          <a:lstStyle/>
          <a:p>
            <a:r>
              <a:rPr lang="en-US" sz="4000" dirty="0">
                <a:solidFill>
                  <a:schemeClr val="bg1"/>
                </a:solidFill>
              </a:rPr>
              <a:t>Parts of Risk Based Survey</a:t>
            </a:r>
          </a:p>
        </p:txBody>
      </p:sp>
      <p:pic>
        <p:nvPicPr>
          <p:cNvPr id="5" name="Picture 4" descr="Graph on document with pen">
            <a:extLst>
              <a:ext uri="{FF2B5EF4-FFF2-40B4-BE49-F238E27FC236}">
                <a16:creationId xmlns:a16="http://schemas.microsoft.com/office/drawing/2014/main" id="{110CC22C-046A-441E-0A08-11E4BF3376EA}"/>
              </a:ext>
            </a:extLst>
          </p:cNvPr>
          <p:cNvPicPr>
            <a:picLocks noChangeAspect="1"/>
          </p:cNvPicPr>
          <p:nvPr/>
        </p:nvPicPr>
        <p:blipFill rotWithShape="1">
          <a:blip r:embed="rId2"/>
          <a:srcRect l="26751" r="13029" b="-2"/>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11" name="Group 10">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2" name="Freeform: Shape 11">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0FDE5174-1F99-238B-DB38-116230B6749C}"/>
              </a:ext>
            </a:extLst>
          </p:cNvPr>
          <p:cNvSpPr>
            <a:spLocks noGrp="1"/>
          </p:cNvSpPr>
          <p:nvPr>
            <p:ph idx="1"/>
          </p:nvPr>
        </p:nvSpPr>
        <p:spPr>
          <a:xfrm>
            <a:off x="6981826" y="3146400"/>
            <a:ext cx="4391024" cy="2682000"/>
          </a:xfrm>
        </p:spPr>
        <p:txBody>
          <a:bodyPr>
            <a:normAutofit/>
          </a:bodyPr>
          <a:lstStyle/>
          <a:p>
            <a:r>
              <a:rPr lang="en-US" sz="1100" dirty="0">
                <a:solidFill>
                  <a:schemeClr val="bg1">
                    <a:alpha val="80000"/>
                  </a:schemeClr>
                </a:solidFill>
              </a:rPr>
              <a:t>Request for information</a:t>
            </a:r>
          </a:p>
          <a:p>
            <a:r>
              <a:rPr lang="en-US" sz="1100" dirty="0">
                <a:solidFill>
                  <a:schemeClr val="bg1">
                    <a:alpha val="80000"/>
                  </a:schemeClr>
                </a:solidFill>
              </a:rPr>
              <a:t>ETI Specific Data</a:t>
            </a:r>
          </a:p>
          <a:p>
            <a:r>
              <a:rPr lang="en-US" sz="1100" dirty="0">
                <a:solidFill>
                  <a:schemeClr val="bg1">
                    <a:alpha val="80000"/>
                  </a:schemeClr>
                </a:solidFill>
              </a:rPr>
              <a:t>ETI Specific Information</a:t>
            </a:r>
          </a:p>
          <a:p>
            <a:r>
              <a:rPr lang="en-US" sz="1100" dirty="0">
                <a:solidFill>
                  <a:schemeClr val="bg1">
                    <a:alpha val="80000"/>
                  </a:schemeClr>
                </a:solidFill>
              </a:rPr>
              <a:t>Current Numbers</a:t>
            </a:r>
          </a:p>
          <a:p>
            <a:r>
              <a:rPr lang="en-US" sz="1100" dirty="0">
                <a:solidFill>
                  <a:schemeClr val="bg1">
                    <a:alpha val="80000"/>
                  </a:schemeClr>
                </a:solidFill>
              </a:rPr>
              <a:t>Financial Soundness Review</a:t>
            </a:r>
          </a:p>
          <a:p>
            <a:r>
              <a:rPr lang="en-US" sz="1100" dirty="0">
                <a:solidFill>
                  <a:schemeClr val="bg1">
                    <a:alpha val="80000"/>
                  </a:schemeClr>
                </a:solidFill>
              </a:rPr>
              <a:t>Advertising documents</a:t>
            </a:r>
          </a:p>
          <a:p>
            <a:r>
              <a:rPr lang="en-US" sz="1100" dirty="0">
                <a:solidFill>
                  <a:schemeClr val="bg1">
                    <a:alpha val="80000"/>
                  </a:schemeClr>
                </a:solidFill>
              </a:rPr>
              <a:t>Complaint Documents</a:t>
            </a:r>
          </a:p>
          <a:p>
            <a:r>
              <a:rPr lang="en-US" sz="1100" dirty="0">
                <a:solidFill>
                  <a:schemeClr val="bg1">
                    <a:alpha val="80000"/>
                  </a:schemeClr>
                </a:solidFill>
              </a:rPr>
              <a:t>Student Documents</a:t>
            </a:r>
          </a:p>
          <a:p>
            <a:r>
              <a:rPr lang="en-US" sz="1100" dirty="0">
                <a:solidFill>
                  <a:schemeClr val="bg1">
                    <a:alpha val="80000"/>
                  </a:schemeClr>
                </a:solidFill>
              </a:rPr>
              <a:t>On Site visit</a:t>
            </a:r>
          </a:p>
        </p:txBody>
      </p:sp>
    </p:spTree>
    <p:extLst>
      <p:ext uri="{BB962C8B-B14F-4D97-AF65-F5344CB8AC3E}">
        <p14:creationId xmlns:p14="http://schemas.microsoft.com/office/powerpoint/2010/main" val="27360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DCAE77B-D9D5-F495-28C5-32B463149D82}"/>
              </a:ext>
            </a:extLst>
          </p:cNvPr>
          <p:cNvPicPr>
            <a:picLocks noChangeAspect="1"/>
          </p:cNvPicPr>
          <p:nvPr/>
        </p:nvPicPr>
        <p:blipFill rotWithShape="1">
          <a:blip r:embed="rId2"/>
          <a:srcRect l="8541" t="3186" r="22617"/>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5A2807-7496-ACA9-729C-4A93E61EB9ED}"/>
              </a:ext>
            </a:extLst>
          </p:cNvPr>
          <p:cNvSpPr>
            <a:spLocks noGrp="1"/>
          </p:cNvSpPr>
          <p:nvPr>
            <p:ph type="title"/>
          </p:nvPr>
        </p:nvSpPr>
        <p:spPr>
          <a:xfrm>
            <a:off x="371094" y="1161288"/>
            <a:ext cx="3438144" cy="1124712"/>
          </a:xfrm>
        </p:spPr>
        <p:txBody>
          <a:bodyPr anchor="b">
            <a:normAutofit/>
          </a:bodyPr>
          <a:lstStyle/>
          <a:p>
            <a:r>
              <a:rPr kumimoji="0" lang="en-US" altLang="en-US" sz="2000" b="1" i="0" strike="noStrike" cap="none" normalizeH="0" baseline="0" dirty="0">
                <a:ln>
                  <a:noFill/>
                </a:ln>
                <a:solidFill>
                  <a:schemeClr val="bg1"/>
                </a:solidFill>
                <a:effectLst/>
                <a:cs typeface="Arial" panose="020B0604020202020204" pitchFamily="34" charset="0"/>
              </a:rPr>
              <a:t>SCO Document Upload Portal</a:t>
            </a:r>
            <a:br>
              <a:rPr kumimoji="0" lang="en-US" altLang="en-US" sz="2000" b="0" i="0" u="none" strike="noStrike" cap="none" normalizeH="0" baseline="0" dirty="0">
                <a:ln>
                  <a:noFill/>
                </a:ln>
                <a:solidFill>
                  <a:schemeClr val="bg1"/>
                </a:solidFill>
                <a:effectLst/>
              </a:rPr>
            </a:br>
            <a:endParaRPr lang="en-US" sz="2000" dirty="0">
              <a:solidFill>
                <a:schemeClr val="bg1"/>
              </a:solidFill>
            </a:endParaRP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1">
            <a:extLst>
              <a:ext uri="{FF2B5EF4-FFF2-40B4-BE49-F238E27FC236}">
                <a16:creationId xmlns:a16="http://schemas.microsoft.com/office/drawing/2014/main" id="{C2666A14-1AF9-7E62-F210-2CDA64FA5B37}"/>
              </a:ext>
            </a:extLst>
          </p:cNvPr>
          <p:cNvSpPr>
            <a:spLocks noGrp="1" noChangeArrowheads="1"/>
          </p:cNvSpPr>
          <p:nvPr>
            <p:ph idx="1"/>
          </p:nvPr>
        </p:nvSpPr>
        <p:spPr bwMode="auto">
          <a:xfrm>
            <a:off x="371094" y="2452624"/>
            <a:ext cx="4762968" cy="415591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t" anchorCtr="0" compatLnSpc="1">
            <a:prstTxWarp prst="textNoShape">
              <a:avLst/>
            </a:prstTxWarp>
            <a:normAutofit fontScale="92500" lnSpcReduction="2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7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endParaRPr kumimoji="0" lang="en-US" altLang="en-US" sz="700" b="0" i="0" u="none" strike="noStrike" cap="none" normalizeH="0" baseline="0" dirty="0">
              <a:ln>
                <a:noFill/>
              </a:ln>
              <a:solidFill>
                <a:schemeClr val="bg1"/>
              </a:solidFill>
              <a:effectLst/>
            </a:endParaRPr>
          </a:p>
          <a:p>
            <a:pPr marL="0" marR="0" lvl="0" indent="0"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chemeClr val="bg1"/>
                </a:solidFill>
                <a:effectLst/>
                <a:latin typeface="+mn-lt"/>
                <a:cs typeface="Arial" panose="020B0604020202020204" pitchFamily="34" charset="0"/>
                <a:hlinkClick r:id="rId3"/>
              </a:rPr>
              <a:t>https://www.my.va.gov/EducationFileUploads/s/</a:t>
            </a:r>
            <a:r>
              <a:rPr kumimoji="0" lang="en-US" altLang="en-US" sz="1200" b="0" i="0" u="none" strike="noStrike" cap="none" normalizeH="0" baseline="0" dirty="0">
                <a:ln>
                  <a:noFill/>
                </a:ln>
                <a:solidFill>
                  <a:schemeClr val="bg1"/>
                </a:solidFill>
                <a:effectLst/>
                <a:latin typeface="+mn-lt"/>
                <a:cs typeface="Arial" panose="020B0604020202020204" pitchFamily="34" charset="0"/>
              </a:rPr>
              <a:t> </a:t>
            </a:r>
            <a:endParaRPr kumimoji="0" lang="en-US" altLang="en-US" sz="1200" b="0" i="0" u="none" strike="noStrike" cap="none" normalizeH="0" baseline="0" dirty="0">
              <a:ln>
                <a:noFill/>
              </a:ln>
              <a:solidFill>
                <a:schemeClr val="bg1"/>
              </a:solidFill>
              <a:effectLst/>
              <a:latin typeface="+mn-lt"/>
            </a:endParaRPr>
          </a:p>
          <a:p>
            <a:pPr marL="0" marR="0" lvl="0" indent="0"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chemeClr val="bg1"/>
                </a:solidFill>
                <a:effectLst/>
                <a:latin typeface="+mn-lt"/>
                <a:cs typeface="Arial" panose="020B0604020202020204" pitchFamily="34" charset="0"/>
              </a:rPr>
              <a:t> </a:t>
            </a:r>
            <a:endParaRPr kumimoji="0" lang="en-US" altLang="en-US" sz="1200" b="0" i="0" u="none" strike="noStrike" cap="none" normalizeH="0" baseline="0" dirty="0">
              <a:ln>
                <a:noFill/>
              </a:ln>
              <a:solidFill>
                <a:schemeClr val="bg1"/>
              </a:solidFill>
              <a:effectLst/>
              <a:latin typeface="+mn-lt"/>
            </a:endParaRPr>
          </a:p>
          <a:p>
            <a:pPr marL="0" marR="0" lvl="0" indent="0" defTabSz="914400" rtl="0" eaLnBrk="0" fontAlgn="base" latinLnBrk="0" hangingPunct="0">
              <a:spcBef>
                <a:spcPct val="0"/>
              </a:spcBef>
              <a:spcAft>
                <a:spcPts val="600"/>
              </a:spcAft>
              <a:buClrTx/>
              <a:buSzTx/>
              <a:buFontTx/>
              <a:buNone/>
              <a:tabLst/>
            </a:pPr>
            <a:r>
              <a:rPr kumimoji="0" lang="en-US" altLang="en-US" sz="1500" b="0" i="0" u="none" strike="noStrike" cap="none" normalizeH="0" baseline="0" dirty="0">
                <a:ln>
                  <a:noFill/>
                </a:ln>
                <a:solidFill>
                  <a:schemeClr val="bg1"/>
                </a:solidFill>
                <a:effectLst/>
                <a:latin typeface="+mn-lt"/>
                <a:cs typeface="Arial" panose="020B0604020202020204" pitchFamily="34" charset="0"/>
              </a:rPr>
              <a:t>VA uses a document upload portal to assist SCOs in sending common documents. Some common documents which can be sent through the portal include:</a:t>
            </a:r>
            <a:endParaRPr kumimoji="0" lang="en-US" altLang="en-US" sz="1500" b="0" i="0" u="none" strike="noStrike" cap="none" normalizeH="0" baseline="0" dirty="0">
              <a:ln>
                <a:noFill/>
              </a:ln>
              <a:solidFill>
                <a:schemeClr val="bg1"/>
              </a:solidFill>
              <a:effectLst/>
              <a:latin typeface="+mn-lt"/>
            </a:endParaRPr>
          </a:p>
          <a:p>
            <a:pPr marL="0" marR="0" lvl="0" indent="0" defTabSz="914400" rtl="0" eaLnBrk="0" fontAlgn="base" latinLnBrk="0" hangingPunct="0">
              <a:spcBef>
                <a:spcPct val="0"/>
              </a:spcBef>
              <a:spcAft>
                <a:spcPts val="600"/>
              </a:spcAft>
              <a:buClrTx/>
              <a:buSzTx/>
              <a:buFontTx/>
              <a:buChar char="•"/>
              <a:tabLst/>
            </a:pPr>
            <a:r>
              <a:rPr kumimoji="0" lang="en-US" altLang="en-US" sz="1500" b="1" i="0" u="none" strike="noStrike" cap="none" normalizeH="0" baseline="0" dirty="0">
                <a:ln>
                  <a:noFill/>
                </a:ln>
                <a:solidFill>
                  <a:schemeClr val="bg1"/>
                </a:solidFill>
                <a:effectLst/>
                <a:latin typeface="+mn-lt"/>
                <a:cs typeface="Arial" panose="020B0604020202020204" pitchFamily="34" charset="0"/>
              </a:rPr>
              <a:t>Compliance documents </a:t>
            </a:r>
            <a:r>
              <a:rPr kumimoji="0" lang="en-US" altLang="en-US" sz="1500" b="0" i="0" u="none" strike="noStrike" cap="none" normalizeH="0" baseline="0" dirty="0">
                <a:ln>
                  <a:noFill/>
                </a:ln>
                <a:solidFill>
                  <a:schemeClr val="bg1"/>
                </a:solidFill>
                <a:effectLst/>
                <a:latin typeface="+mn-lt"/>
                <a:cs typeface="Arial" panose="020B0604020202020204" pitchFamily="34" charset="0"/>
              </a:rPr>
              <a:t>requested to support a scheduled compliance activity at your institution. You will need the Unique ID provided by the survey specialist to upload the requested documents. </a:t>
            </a:r>
          </a:p>
          <a:p>
            <a:pPr marL="0" marR="0" lvl="0" indent="0" defTabSz="914400" rtl="0" eaLnBrk="0" fontAlgn="base" latinLnBrk="0" hangingPunct="0">
              <a:spcBef>
                <a:spcPct val="0"/>
              </a:spcBef>
              <a:spcAft>
                <a:spcPts val="600"/>
              </a:spcAft>
              <a:buClrTx/>
              <a:buSzTx/>
              <a:buFontTx/>
              <a:buChar char="•"/>
              <a:tabLst/>
            </a:pPr>
            <a:r>
              <a:rPr kumimoji="0" lang="en-US" altLang="en-US" sz="1500" b="1" i="0" u="none" strike="noStrike" cap="none" normalizeH="0" baseline="0" dirty="0">
                <a:ln>
                  <a:noFill/>
                </a:ln>
                <a:solidFill>
                  <a:schemeClr val="bg1"/>
                </a:solidFill>
                <a:effectLst/>
                <a:latin typeface="+mn-lt"/>
                <a:cs typeface="Arial" panose="020B0604020202020204" pitchFamily="34" charset="0"/>
              </a:rPr>
              <a:t>VA Form 22-8794</a:t>
            </a:r>
            <a:r>
              <a:rPr kumimoji="0" lang="en-US" altLang="en-US" sz="1500" b="0" i="0" u="none" strike="noStrike" cap="none" normalizeH="0" baseline="0" dirty="0">
                <a:ln>
                  <a:noFill/>
                </a:ln>
                <a:solidFill>
                  <a:schemeClr val="bg1"/>
                </a:solidFill>
                <a:effectLst/>
                <a:latin typeface="+mn-lt"/>
                <a:cs typeface="Arial" panose="020B0604020202020204" pitchFamily="34" charset="0"/>
              </a:rPr>
              <a:t> – Designation of Certifying Officials </a:t>
            </a:r>
            <a:r>
              <a:rPr kumimoji="0" lang="en-US" altLang="en-US" sz="1500" b="0" i="0" u="sng" strike="noStrike" cap="none" normalizeH="0" baseline="0" dirty="0">
                <a:ln>
                  <a:noFill/>
                </a:ln>
                <a:solidFill>
                  <a:schemeClr val="bg1"/>
                </a:solidFill>
                <a:effectLst/>
                <a:latin typeface="+mn-lt"/>
                <a:cs typeface="Arial" panose="020B0604020202020204" pitchFamily="34" charset="0"/>
              </a:rPr>
              <a:t>with</a:t>
            </a:r>
            <a:r>
              <a:rPr kumimoji="0" lang="en-US" altLang="en-US" sz="1500" b="0" i="0" u="none" strike="noStrike" cap="none" normalizeH="0" baseline="0" dirty="0">
                <a:ln>
                  <a:noFill/>
                </a:ln>
                <a:solidFill>
                  <a:schemeClr val="bg1"/>
                </a:solidFill>
                <a:effectLst/>
                <a:latin typeface="+mn-lt"/>
                <a:cs typeface="Arial" panose="020B0604020202020204" pitchFamily="34" charset="0"/>
              </a:rPr>
              <a:t> training certificate(s).</a:t>
            </a:r>
          </a:p>
          <a:p>
            <a:pPr marL="0" marR="0" lvl="0" indent="0" defTabSz="914400" rtl="0" eaLnBrk="0" fontAlgn="base" latinLnBrk="0" hangingPunct="0">
              <a:spcBef>
                <a:spcPct val="0"/>
              </a:spcBef>
              <a:spcAft>
                <a:spcPts val="600"/>
              </a:spcAft>
              <a:buClrTx/>
              <a:buSzTx/>
              <a:buFontTx/>
              <a:buChar char="•"/>
              <a:tabLst/>
            </a:pPr>
            <a:r>
              <a:rPr kumimoji="0" lang="en-US" altLang="en-US" sz="1500" b="1" i="0" u="none" strike="noStrike" cap="none" normalizeH="0" baseline="0" dirty="0">
                <a:ln>
                  <a:noFill/>
                </a:ln>
                <a:solidFill>
                  <a:schemeClr val="bg1"/>
                </a:solidFill>
                <a:effectLst/>
                <a:latin typeface="+mn-lt"/>
                <a:cs typeface="Arial" panose="020B0604020202020204" pitchFamily="34" charset="0"/>
              </a:rPr>
              <a:t>EFT and Tax ID Update</a:t>
            </a:r>
            <a:r>
              <a:rPr kumimoji="0" lang="en-US" altLang="en-US" sz="1500" b="0" i="0" u="none" strike="noStrike" cap="none" normalizeH="0" baseline="0" dirty="0">
                <a:ln>
                  <a:noFill/>
                </a:ln>
                <a:solidFill>
                  <a:schemeClr val="bg1"/>
                </a:solidFill>
                <a:effectLst/>
                <a:latin typeface="+mn-lt"/>
                <a:cs typeface="Arial" panose="020B0604020202020204" pitchFamily="34" charset="0"/>
              </a:rPr>
              <a:t> Must be on organization letterhead.</a:t>
            </a:r>
          </a:p>
          <a:p>
            <a:pPr marL="0" marR="0" lvl="0" indent="0" defTabSz="914400" rtl="0" eaLnBrk="0" fontAlgn="base" latinLnBrk="0" hangingPunct="0">
              <a:spcBef>
                <a:spcPct val="0"/>
              </a:spcBef>
              <a:spcAft>
                <a:spcPts val="600"/>
              </a:spcAft>
              <a:buClrTx/>
              <a:buSzTx/>
              <a:buFontTx/>
              <a:buChar char="•"/>
              <a:tabLst/>
            </a:pPr>
            <a:r>
              <a:rPr kumimoji="0" lang="en-US" altLang="en-US" sz="1500" b="1" i="0" u="none" strike="noStrike" cap="none" normalizeH="0" baseline="0" dirty="0">
                <a:ln>
                  <a:noFill/>
                </a:ln>
                <a:solidFill>
                  <a:schemeClr val="bg1"/>
                </a:solidFill>
                <a:effectLst/>
                <a:latin typeface="+mn-lt"/>
                <a:cs typeface="Arial" panose="020B0604020202020204" pitchFamily="34" charset="0"/>
              </a:rPr>
              <a:t>VA Form 22-10216</a:t>
            </a:r>
            <a:r>
              <a:rPr kumimoji="0" lang="en-US" altLang="en-US" sz="1500" b="0" i="0" u="none" strike="noStrike" cap="none" normalizeH="0" baseline="0" dirty="0">
                <a:ln>
                  <a:noFill/>
                </a:ln>
                <a:solidFill>
                  <a:schemeClr val="bg1"/>
                </a:solidFill>
                <a:effectLst/>
                <a:latin typeface="+mn-lt"/>
                <a:cs typeface="Arial" panose="020B0604020202020204" pitchFamily="34" charset="0"/>
              </a:rPr>
              <a:t> with </a:t>
            </a:r>
            <a:r>
              <a:rPr kumimoji="0" lang="en-US" altLang="en-US" sz="1500" b="1" i="0" u="none" strike="noStrike" cap="none" normalizeH="0" baseline="0" dirty="0">
                <a:ln>
                  <a:noFill/>
                </a:ln>
                <a:solidFill>
                  <a:schemeClr val="bg1"/>
                </a:solidFill>
                <a:effectLst/>
                <a:latin typeface="+mn-lt"/>
                <a:cs typeface="Arial" panose="020B0604020202020204" pitchFamily="34" charset="0"/>
              </a:rPr>
              <a:t>VA Form 22-10215 </a:t>
            </a:r>
            <a:r>
              <a:rPr kumimoji="0" lang="en-US" altLang="en-US" sz="1500" b="0" i="0" u="none" strike="noStrike" cap="none" normalizeH="0" baseline="0" dirty="0">
                <a:ln>
                  <a:noFill/>
                </a:ln>
                <a:solidFill>
                  <a:schemeClr val="bg1"/>
                </a:solidFill>
                <a:effectLst/>
                <a:latin typeface="+mn-lt"/>
                <a:cs typeface="Arial" panose="020B0604020202020204" pitchFamily="34" charset="0"/>
              </a:rPr>
              <a:t>– 35% Exemption &amp; 85/15 reporting.</a:t>
            </a:r>
          </a:p>
          <a:p>
            <a:pPr marL="0" marR="0" lvl="0" indent="0" defTabSz="914400" rtl="0" eaLnBrk="0" fontAlgn="base" latinLnBrk="0" hangingPunct="0">
              <a:spcBef>
                <a:spcPct val="0"/>
              </a:spcBef>
              <a:spcAft>
                <a:spcPts val="600"/>
              </a:spcAft>
              <a:buClrTx/>
              <a:buSzTx/>
              <a:buFontTx/>
              <a:buChar char="•"/>
              <a:tabLst/>
            </a:pPr>
            <a:r>
              <a:rPr kumimoji="0" lang="en-US" altLang="en-US" sz="1500" b="1" i="0" u="none" strike="noStrike" cap="none" normalizeH="0" baseline="0" dirty="0">
                <a:ln>
                  <a:noFill/>
                </a:ln>
                <a:solidFill>
                  <a:schemeClr val="bg1"/>
                </a:solidFill>
                <a:effectLst/>
                <a:latin typeface="+mn-lt"/>
                <a:cs typeface="Arial" panose="020B0604020202020204" pitchFamily="34" charset="0"/>
              </a:rPr>
              <a:t>VA Form 22-10215</a:t>
            </a:r>
            <a:r>
              <a:rPr kumimoji="0" lang="en-US" altLang="en-US" sz="1500" b="0" i="0" u="none" strike="noStrike" cap="none" normalizeH="0" baseline="0" dirty="0">
                <a:ln>
                  <a:noFill/>
                </a:ln>
                <a:solidFill>
                  <a:schemeClr val="bg1"/>
                </a:solidFill>
                <a:effectLst/>
                <a:latin typeface="+mn-lt"/>
                <a:cs typeface="Arial" panose="020B0604020202020204" pitchFamily="34" charset="0"/>
              </a:rPr>
              <a:t> – 85/15 reporting documents may include VA Form 22-10215a.</a:t>
            </a:r>
          </a:p>
          <a:p>
            <a:pPr marL="0" marR="0" lvl="0" indent="0" defTabSz="914400" rtl="0" eaLnBrk="0" fontAlgn="base" latinLnBrk="0" hangingPunct="0">
              <a:spcBef>
                <a:spcPct val="0"/>
              </a:spcBef>
              <a:spcAft>
                <a:spcPts val="600"/>
              </a:spcAft>
              <a:buClrTx/>
              <a:buSzTx/>
              <a:buFontTx/>
              <a:buChar char="•"/>
              <a:tabLst/>
            </a:pPr>
            <a:r>
              <a:rPr kumimoji="0" lang="en-US" altLang="en-US" sz="1500" b="1" i="0" u="none" strike="noStrike" cap="none" normalizeH="0" baseline="0" dirty="0">
                <a:ln>
                  <a:noFill/>
                </a:ln>
                <a:solidFill>
                  <a:schemeClr val="bg1"/>
                </a:solidFill>
                <a:effectLst/>
                <a:latin typeface="+mn-lt"/>
                <a:cs typeface="Arial" panose="020B0604020202020204" pitchFamily="34" charset="0"/>
              </a:rPr>
              <a:t>VA Form 22-10216</a:t>
            </a:r>
            <a:r>
              <a:rPr kumimoji="0" lang="en-US" altLang="en-US" sz="1500" b="0" i="0" u="none" strike="noStrike" cap="none" normalizeH="0" baseline="0" dirty="0">
                <a:ln>
                  <a:noFill/>
                </a:ln>
                <a:solidFill>
                  <a:schemeClr val="bg1"/>
                </a:solidFill>
                <a:effectLst/>
                <a:latin typeface="+mn-lt"/>
                <a:cs typeface="Arial" panose="020B0604020202020204" pitchFamily="34" charset="0"/>
              </a:rPr>
              <a:t> – 35% Exemption Request.</a:t>
            </a:r>
          </a:p>
          <a:p>
            <a:pPr marL="0" marR="0" lvl="0" indent="0" defTabSz="914400" rtl="0" eaLnBrk="0" fontAlgn="base" latinLnBrk="0" hangingPunct="0">
              <a:spcBef>
                <a:spcPct val="0"/>
              </a:spcBef>
              <a:spcAft>
                <a:spcPts val="600"/>
              </a:spcAft>
              <a:buClrTx/>
              <a:buSzTx/>
              <a:buFontTx/>
              <a:buChar char="•"/>
              <a:tabLst/>
            </a:pPr>
            <a:r>
              <a:rPr kumimoji="0" lang="en-US" altLang="en-US" sz="1500" b="1" i="0" u="none" strike="noStrike" cap="none" normalizeH="0" baseline="0" dirty="0">
                <a:ln>
                  <a:noFill/>
                </a:ln>
                <a:solidFill>
                  <a:schemeClr val="bg1"/>
                </a:solidFill>
                <a:effectLst/>
                <a:latin typeface="+mn-lt"/>
                <a:cs typeface="Arial" panose="020B0604020202020204" pitchFamily="34" charset="0"/>
              </a:rPr>
              <a:t>VA Form 22-1919</a:t>
            </a:r>
            <a:r>
              <a:rPr kumimoji="0" lang="en-US" altLang="en-US" sz="1500" b="0" i="0" u="none" strike="noStrike" cap="none" normalizeH="0" baseline="0" dirty="0">
                <a:ln>
                  <a:noFill/>
                </a:ln>
                <a:solidFill>
                  <a:schemeClr val="bg1"/>
                </a:solidFill>
                <a:effectLst/>
                <a:latin typeface="+mn-lt"/>
                <a:cs typeface="Arial" panose="020B0604020202020204" pitchFamily="34" charset="0"/>
              </a:rPr>
              <a:t> - Conflicting Interests Certification for Proprietary Schools</a:t>
            </a:r>
          </a:p>
          <a:p>
            <a:pPr marL="0" marR="0" lvl="0" indent="0" defTabSz="914400" rtl="0" eaLnBrk="0" fontAlgn="base" latinLnBrk="0" hangingPunct="0">
              <a:spcBef>
                <a:spcPct val="0"/>
              </a:spcBef>
              <a:spcAft>
                <a:spcPts val="600"/>
              </a:spcAft>
              <a:buClrTx/>
              <a:buSzTx/>
              <a:buFontTx/>
              <a:buChar char="•"/>
              <a:tabLst/>
            </a:pPr>
            <a:r>
              <a:rPr kumimoji="0" lang="en-US" altLang="en-US" sz="1500" b="1" i="0" u="none" strike="noStrike" cap="none" normalizeH="0" baseline="0" dirty="0">
                <a:ln>
                  <a:noFill/>
                </a:ln>
                <a:solidFill>
                  <a:schemeClr val="bg1"/>
                </a:solidFill>
                <a:effectLst/>
                <a:latin typeface="+mn-lt"/>
                <a:cs typeface="Arial" panose="020B0604020202020204" pitchFamily="34" charset="0"/>
              </a:rPr>
              <a:t>VA Form 22-0831 </a:t>
            </a:r>
            <a:r>
              <a:rPr kumimoji="0" lang="en-US" altLang="en-US" sz="1500" b="0" i="0" u="none" strike="noStrike" cap="none" normalizeH="0" baseline="0" dirty="0">
                <a:ln>
                  <a:noFill/>
                </a:ln>
                <a:solidFill>
                  <a:schemeClr val="bg1"/>
                </a:solidFill>
                <a:effectLst/>
                <a:latin typeface="+mn-lt"/>
                <a:cs typeface="Arial" panose="020B0604020202020204" pitchFamily="34" charset="0"/>
              </a:rPr>
              <a:t>– List of Affected Branches/Extensions for Centralized Certification.</a:t>
            </a:r>
          </a:p>
          <a:p>
            <a:pPr marL="0" marR="0" lvl="0" indent="0" defTabSz="914400" rtl="0" eaLnBrk="0" fontAlgn="base" latinLnBrk="0" hangingPunct="0">
              <a:spcBef>
                <a:spcPct val="0"/>
              </a:spcBef>
              <a:spcAft>
                <a:spcPts val="600"/>
              </a:spcAft>
              <a:buClrTx/>
              <a:buSzTx/>
              <a:buFontTx/>
              <a:buNone/>
              <a:tabLst/>
            </a:pPr>
            <a:endParaRPr kumimoji="0" lang="en-US" altLang="en-US" sz="7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512581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4C185A7E-F63E-4759-38AE-08BEDF073CBC}"/>
              </a:ext>
            </a:extLst>
          </p:cNvPr>
          <p:cNvSpPr>
            <a:spLocks noGrp="1"/>
          </p:cNvSpPr>
          <p:nvPr>
            <p:ph type="title"/>
          </p:nvPr>
        </p:nvSpPr>
        <p:spPr>
          <a:xfrm>
            <a:off x="838200" y="448721"/>
            <a:ext cx="4707671" cy="1225650"/>
          </a:xfrm>
        </p:spPr>
        <p:txBody>
          <a:bodyPr anchor="b">
            <a:normAutofit/>
          </a:bodyPr>
          <a:lstStyle/>
          <a:p>
            <a:r>
              <a:rPr lang="en-US" sz="3800" dirty="0">
                <a:solidFill>
                  <a:schemeClr val="bg1"/>
                </a:solidFill>
              </a:rPr>
              <a:t>DOD MOU Compliance</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D67DF9-0644-5E93-546F-A72A07E37E08}"/>
              </a:ext>
            </a:extLst>
          </p:cNvPr>
          <p:cNvSpPr>
            <a:spLocks noGrp="1"/>
          </p:cNvSpPr>
          <p:nvPr>
            <p:ph idx="1"/>
          </p:nvPr>
        </p:nvSpPr>
        <p:spPr>
          <a:xfrm>
            <a:off x="897769" y="1909192"/>
            <a:ext cx="4586513" cy="3647710"/>
          </a:xfrm>
        </p:spPr>
        <p:txBody>
          <a:bodyPr>
            <a:normAutofit/>
          </a:bodyPr>
          <a:lstStyle/>
          <a:p>
            <a:pPr marL="228600" marR="0" lvl="0" indent="-228600" defTabSz="914400" rtl="0" eaLnBrk="1" fontAlgn="auto" latinLnBrk="0" hangingPunct="1">
              <a:spcBef>
                <a:spcPts val="1000"/>
              </a:spcBef>
              <a:spcAft>
                <a:spcPts val="0"/>
              </a:spcAft>
              <a:buClr>
                <a:srgbClr val="B80E0F"/>
              </a:buClr>
              <a:buSzPct val="160000"/>
              <a:buFont typeface="Arial" panose="020B0604020202020204" pitchFamily="34" charset="0"/>
              <a:buChar char="•"/>
              <a:tabLst/>
              <a:defRPr/>
            </a:pPr>
            <a:r>
              <a:rPr kumimoji="0" lang="en-US" sz="1400" i="0" u="none" strike="noStrike" kern="1200" cap="all" spc="0" normalizeH="0" baseline="0" noProof="0" dirty="0">
                <a:ln>
                  <a:noFill/>
                </a:ln>
                <a:solidFill>
                  <a:schemeClr val="bg1"/>
                </a:solidFill>
                <a:effectLst/>
                <a:uLnTx/>
                <a:uFillTx/>
                <a:ea typeface="+mn-ea"/>
                <a:cs typeface="+mn-cs"/>
              </a:rPr>
              <a:t>Confirm contacts on DOD compliance website</a:t>
            </a:r>
          </a:p>
          <a:p>
            <a:pPr marL="685800" marR="0" lvl="1" indent="-228600" defTabSz="914400" rtl="0" eaLnBrk="1" fontAlgn="auto" latinLnBrk="0" hangingPunct="1">
              <a:spcBef>
                <a:spcPts val="500"/>
              </a:spcBef>
              <a:spcAft>
                <a:spcPts val="0"/>
              </a:spcAft>
              <a:buClr>
                <a:srgbClr val="B80E0F"/>
              </a:buClr>
              <a:buSzPct val="160000"/>
              <a:buFont typeface="Arial" panose="020B0604020202020204" pitchFamily="34" charset="0"/>
              <a:buChar char="•"/>
              <a:tabLst/>
              <a:defRPr/>
            </a:pPr>
            <a:r>
              <a:rPr kumimoji="0" lang="en-US" sz="1400" i="0" u="none" strike="noStrike" kern="1200" cap="all" spc="0" normalizeH="0" baseline="0" noProof="0" dirty="0">
                <a:ln>
                  <a:noFill/>
                </a:ln>
                <a:solidFill>
                  <a:schemeClr val="bg1"/>
                </a:solidFill>
                <a:effectLst/>
                <a:uLnTx/>
                <a:uFillTx/>
                <a:ea typeface="+mn-ea"/>
                <a:cs typeface="+mn-cs"/>
              </a:rPr>
              <a:t>https://dodvoled.experience.crmforce.mil/CRMTool/s/login/?ec=302&amp;startURL=%2FCRMTool%2Fs%2F</a:t>
            </a:r>
          </a:p>
          <a:p>
            <a:pPr marL="228600" marR="0" lvl="0" indent="-228600" defTabSz="914400" rtl="0" eaLnBrk="1" fontAlgn="auto" latinLnBrk="0" hangingPunct="1">
              <a:spcBef>
                <a:spcPts val="1000"/>
              </a:spcBef>
              <a:spcAft>
                <a:spcPts val="0"/>
              </a:spcAft>
              <a:buClr>
                <a:srgbClr val="B80E0F"/>
              </a:buClr>
              <a:buSzPct val="160000"/>
              <a:buFont typeface="Arial" panose="020B0604020202020204" pitchFamily="34" charset="0"/>
              <a:buChar char="•"/>
              <a:tabLst/>
              <a:defRPr/>
            </a:pPr>
            <a:r>
              <a:rPr kumimoji="0" lang="en-US" sz="1400" i="0" u="none" strike="noStrike" kern="1200" cap="all" spc="0" normalizeH="0" baseline="0" noProof="0" dirty="0">
                <a:ln>
                  <a:noFill/>
                </a:ln>
                <a:solidFill>
                  <a:schemeClr val="bg1"/>
                </a:solidFill>
                <a:effectLst/>
                <a:uLnTx/>
                <a:uFillTx/>
                <a:ea typeface="+mn-ea"/>
                <a:cs typeface="+mn-cs"/>
              </a:rPr>
              <a:t>Self Assessment</a:t>
            </a:r>
          </a:p>
          <a:p>
            <a:pPr marL="228600" marR="0" lvl="0" indent="-228600" defTabSz="914400" rtl="0" eaLnBrk="1" fontAlgn="auto" latinLnBrk="0" hangingPunct="1">
              <a:spcBef>
                <a:spcPts val="1000"/>
              </a:spcBef>
              <a:spcAft>
                <a:spcPts val="0"/>
              </a:spcAft>
              <a:buClr>
                <a:srgbClr val="B80E0F"/>
              </a:buClr>
              <a:buSzPct val="160000"/>
              <a:buFont typeface="Arial" panose="020B0604020202020204" pitchFamily="34" charset="0"/>
              <a:buChar char="•"/>
              <a:tabLst/>
              <a:defRPr/>
            </a:pPr>
            <a:r>
              <a:rPr kumimoji="0" lang="en-US" sz="1400" i="0" u="none" strike="noStrike" kern="1200" cap="all" spc="0" normalizeH="0" baseline="0" noProof="0" dirty="0">
                <a:ln>
                  <a:noFill/>
                </a:ln>
                <a:solidFill>
                  <a:schemeClr val="bg1"/>
                </a:solidFill>
                <a:effectLst/>
                <a:uLnTx/>
                <a:uFillTx/>
                <a:ea typeface="+mn-ea"/>
                <a:cs typeface="+mn-cs"/>
              </a:rPr>
              <a:t>Evidence of compliance</a:t>
            </a:r>
          </a:p>
          <a:p>
            <a:pPr marL="228600" marR="0" lvl="0" indent="-228600" defTabSz="914400" rtl="0" eaLnBrk="1" fontAlgn="auto" latinLnBrk="0" hangingPunct="1">
              <a:spcBef>
                <a:spcPts val="1000"/>
              </a:spcBef>
              <a:spcAft>
                <a:spcPts val="0"/>
              </a:spcAft>
              <a:buClr>
                <a:srgbClr val="B80E0F"/>
              </a:buClr>
              <a:buSzPct val="160000"/>
              <a:buFont typeface="Arial" panose="020B0604020202020204" pitchFamily="34" charset="0"/>
              <a:buChar char="•"/>
              <a:tabLst/>
              <a:defRPr/>
            </a:pPr>
            <a:r>
              <a:rPr kumimoji="0" lang="en-US" sz="1400" i="0" u="none" strike="noStrike" kern="1200" cap="all" spc="0" normalizeH="0" baseline="0" noProof="0" dirty="0">
                <a:ln>
                  <a:noFill/>
                </a:ln>
                <a:solidFill>
                  <a:schemeClr val="bg1"/>
                </a:solidFill>
                <a:effectLst/>
                <a:uLnTx/>
                <a:uFillTx/>
                <a:ea typeface="+mn-ea"/>
                <a:cs typeface="+mn-cs"/>
              </a:rPr>
              <a:t>Website links</a:t>
            </a:r>
          </a:p>
          <a:p>
            <a:pPr marL="228600" marR="0" lvl="0" indent="-228600" defTabSz="914400" rtl="0" eaLnBrk="1" fontAlgn="auto" latinLnBrk="0" hangingPunct="1">
              <a:spcBef>
                <a:spcPts val="1000"/>
              </a:spcBef>
              <a:spcAft>
                <a:spcPts val="0"/>
              </a:spcAft>
              <a:buClr>
                <a:srgbClr val="B80E0F"/>
              </a:buClr>
              <a:buSzPct val="160000"/>
              <a:buFont typeface="Arial" panose="020B0604020202020204" pitchFamily="34" charset="0"/>
              <a:buChar char="•"/>
              <a:tabLst/>
              <a:defRPr/>
            </a:pPr>
            <a:r>
              <a:rPr kumimoji="0" lang="en-US" sz="1400" i="0" u="none" strike="noStrike" kern="1200" cap="all" spc="0" normalizeH="0" baseline="0" noProof="0" dirty="0">
                <a:ln>
                  <a:noFill/>
                </a:ln>
                <a:solidFill>
                  <a:schemeClr val="bg1"/>
                </a:solidFill>
                <a:effectLst/>
                <a:uLnTx/>
                <a:uFillTx/>
                <a:ea typeface="+mn-ea"/>
                <a:cs typeface="+mn-cs"/>
              </a:rPr>
              <a:t>Documents</a:t>
            </a:r>
          </a:p>
          <a:p>
            <a:pPr marL="228600" marR="0" lvl="0" indent="-228600" defTabSz="914400" rtl="0" eaLnBrk="1" fontAlgn="auto" latinLnBrk="0" hangingPunct="1">
              <a:spcBef>
                <a:spcPts val="1000"/>
              </a:spcBef>
              <a:spcAft>
                <a:spcPts val="0"/>
              </a:spcAft>
              <a:buClr>
                <a:srgbClr val="B80E0F"/>
              </a:buClr>
              <a:buSzPct val="160000"/>
              <a:buFont typeface="Arial" panose="020B0604020202020204" pitchFamily="34" charset="0"/>
              <a:buChar char="•"/>
              <a:tabLst/>
              <a:defRPr/>
            </a:pPr>
            <a:r>
              <a:rPr kumimoji="0" lang="en-US" sz="1400" i="0" u="none" strike="noStrike" kern="1200" cap="all" spc="0" normalizeH="0" baseline="0" noProof="0" dirty="0">
                <a:ln>
                  <a:noFill/>
                </a:ln>
                <a:solidFill>
                  <a:schemeClr val="bg1"/>
                </a:solidFill>
                <a:effectLst/>
                <a:uLnTx/>
                <a:uFillTx/>
                <a:ea typeface="+mn-ea"/>
                <a:cs typeface="+mn-cs"/>
              </a:rPr>
              <a:t>Keep access to compliance website active</a:t>
            </a:r>
          </a:p>
          <a:p>
            <a:pPr marL="228600" marR="0" lvl="0" indent="-228600" defTabSz="914400" rtl="0" eaLnBrk="1" fontAlgn="auto" latinLnBrk="0" hangingPunct="1">
              <a:spcBef>
                <a:spcPts val="1000"/>
              </a:spcBef>
              <a:spcAft>
                <a:spcPts val="0"/>
              </a:spcAft>
              <a:buClr>
                <a:srgbClr val="B80E0F"/>
              </a:buClr>
              <a:buSzPct val="160000"/>
              <a:buFont typeface="Arial" panose="020B0604020202020204" pitchFamily="34" charset="0"/>
              <a:buChar char="•"/>
              <a:tabLst/>
              <a:defRPr/>
            </a:pPr>
            <a:r>
              <a:rPr lang="en-US" sz="1400" cap="all" dirty="0">
                <a:solidFill>
                  <a:schemeClr val="bg1"/>
                </a:solidFill>
              </a:rPr>
              <a:t>Renewal up to 180 Days prior to expiration</a:t>
            </a:r>
            <a:endParaRPr kumimoji="0" lang="en-US" sz="1400" i="0" u="none" strike="noStrike" kern="1200" cap="all" spc="0" normalizeH="0" baseline="0" noProof="0" dirty="0">
              <a:ln>
                <a:noFill/>
              </a:ln>
              <a:solidFill>
                <a:schemeClr val="bg1"/>
              </a:solidFill>
              <a:effectLst/>
              <a:uLnTx/>
              <a:uFillTx/>
              <a:ea typeface="+mn-ea"/>
              <a:cs typeface="+mn-cs"/>
            </a:endParaRPr>
          </a:p>
          <a:p>
            <a:endParaRPr lang="en-US" sz="1400" dirty="0">
              <a:solidFill>
                <a:schemeClr val="bg1"/>
              </a:solidFill>
            </a:endParaRP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Woman signing contract">
            <a:extLst>
              <a:ext uri="{FF2B5EF4-FFF2-40B4-BE49-F238E27FC236}">
                <a16:creationId xmlns:a16="http://schemas.microsoft.com/office/drawing/2014/main" id="{EAA8DFF0-E3AD-BFF7-D7D1-EF8F2161CFAF}"/>
              </a:ext>
            </a:extLst>
          </p:cNvPr>
          <p:cNvPicPr>
            <a:picLocks noChangeAspect="1"/>
          </p:cNvPicPr>
          <p:nvPr/>
        </p:nvPicPr>
        <p:blipFill rotWithShape="1">
          <a:blip r:embed="rId2">
            <a:extLst>
              <a:ext uri="{28A0092B-C50C-407E-A947-70E740481C1C}">
                <a14:useLocalDpi xmlns:a14="http://schemas.microsoft.com/office/drawing/2010/main" val="0"/>
              </a:ext>
            </a:extLst>
          </a:blip>
          <a:srcRect l="20814" r="24032" b="-1"/>
          <a:stretch/>
        </p:blipFill>
        <p:spPr>
          <a:xfrm>
            <a:off x="6525453" y="10"/>
            <a:ext cx="5666547" cy="6857990"/>
          </a:xfrm>
          <a:prstGeom prst="rect">
            <a:avLst/>
          </a:prstGeom>
        </p:spPr>
      </p:pic>
    </p:spTree>
    <p:extLst>
      <p:ext uri="{BB962C8B-B14F-4D97-AF65-F5344CB8AC3E}">
        <p14:creationId xmlns:p14="http://schemas.microsoft.com/office/powerpoint/2010/main" val="2880434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udents taking notes in a classroom">
            <a:extLst>
              <a:ext uri="{FF2B5EF4-FFF2-40B4-BE49-F238E27FC236}">
                <a16:creationId xmlns:a16="http://schemas.microsoft.com/office/drawing/2014/main" id="{6EAA9B1E-ADF0-BE44-76C8-10F21D5FB79B}"/>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8515" b="7215"/>
          <a:stretch/>
        </p:blipFill>
        <p:spPr>
          <a:xfrm>
            <a:off x="20" y="10"/>
            <a:ext cx="12191980" cy="6857990"/>
          </a:xfrm>
          <a:prstGeom prst="rect">
            <a:avLst/>
          </a:prstGeom>
        </p:spPr>
      </p:pic>
      <p:sp>
        <p:nvSpPr>
          <p:cNvPr id="2" name="Title 1">
            <a:extLst>
              <a:ext uri="{FF2B5EF4-FFF2-40B4-BE49-F238E27FC236}">
                <a16:creationId xmlns:a16="http://schemas.microsoft.com/office/drawing/2014/main" id="{56607D8A-6A5C-958D-4CEB-F3D89CE9A30A}"/>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DOD Self Assessment and Feedback</a:t>
            </a:r>
          </a:p>
        </p:txBody>
      </p:sp>
      <p:sp>
        <p:nvSpPr>
          <p:cNvPr id="3" name="Content Placeholder 2">
            <a:extLst>
              <a:ext uri="{FF2B5EF4-FFF2-40B4-BE49-F238E27FC236}">
                <a16:creationId xmlns:a16="http://schemas.microsoft.com/office/drawing/2014/main" id="{F18478C6-FD3E-AD0A-7281-C40C461D9460}"/>
              </a:ext>
            </a:extLst>
          </p:cNvPr>
          <p:cNvSpPr>
            <a:spLocks noGrp="1"/>
          </p:cNvSpPr>
          <p:nvPr>
            <p:ph idx="1"/>
          </p:nvPr>
        </p:nvSpPr>
        <p:spPr>
          <a:xfrm>
            <a:off x="838200" y="1825625"/>
            <a:ext cx="10515600" cy="4351338"/>
          </a:xfrm>
        </p:spPr>
        <p:txBody>
          <a:bodyPr>
            <a:normAutofit/>
          </a:bodyPr>
          <a:lstStyle/>
          <a:p>
            <a:r>
              <a:rPr lang="en-US" dirty="0">
                <a:solidFill>
                  <a:srgbClr val="FFFFFF"/>
                </a:solidFill>
              </a:rPr>
              <a:t>Contact DOD and ask questions- email or phone</a:t>
            </a:r>
          </a:p>
          <a:p>
            <a:r>
              <a:rPr lang="en-US" dirty="0">
                <a:solidFill>
                  <a:srgbClr val="FFFFFF"/>
                </a:solidFill>
              </a:rPr>
              <a:t>We had findings that were incorrect</a:t>
            </a:r>
          </a:p>
          <a:p>
            <a:r>
              <a:rPr lang="en-US" dirty="0">
                <a:solidFill>
                  <a:srgbClr val="FFFFFF"/>
                </a:solidFill>
              </a:rPr>
              <a:t>Collaboration from other departments</a:t>
            </a:r>
          </a:p>
          <a:p>
            <a:r>
              <a:rPr lang="en-US" dirty="0">
                <a:solidFill>
                  <a:srgbClr val="FFFFFF"/>
                </a:solidFill>
              </a:rPr>
              <a:t>Job descriptions</a:t>
            </a:r>
          </a:p>
          <a:p>
            <a:r>
              <a:rPr lang="en-US" dirty="0">
                <a:solidFill>
                  <a:srgbClr val="FFFFFF"/>
                </a:solidFill>
              </a:rPr>
              <a:t>Website updates</a:t>
            </a:r>
          </a:p>
          <a:p>
            <a:endParaRPr lang="en-US" dirty="0">
              <a:solidFill>
                <a:srgbClr val="FFFFFF"/>
              </a:solidFill>
            </a:endParaRPr>
          </a:p>
        </p:txBody>
      </p:sp>
    </p:spTree>
    <p:extLst>
      <p:ext uri="{BB962C8B-B14F-4D97-AF65-F5344CB8AC3E}">
        <p14:creationId xmlns:p14="http://schemas.microsoft.com/office/powerpoint/2010/main" val="122396233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rchitects collaborating">
            <a:extLst>
              <a:ext uri="{FF2B5EF4-FFF2-40B4-BE49-F238E27FC236}">
                <a16:creationId xmlns:a16="http://schemas.microsoft.com/office/drawing/2014/main" id="{2E23A551-D5C8-CEEA-D340-5E5FFADD2A5A}"/>
              </a:ext>
            </a:extLst>
          </p:cNvPr>
          <p:cNvPicPr>
            <a:picLocks noChangeAspect="1"/>
          </p:cNvPicPr>
          <p:nvPr/>
        </p:nvPicPr>
        <p:blipFill rotWithShape="1">
          <a:blip r:embed="rId3">
            <a:extLst>
              <a:ext uri="{28A0092B-C50C-407E-A947-70E740481C1C}">
                <a14:useLocalDpi xmlns:a14="http://schemas.microsoft.com/office/drawing/2010/main" val="0"/>
              </a:ext>
            </a:extLst>
          </a:blip>
          <a:srcRect l="6213" t="3780" r="12899" b="1"/>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48D801-B09F-DCF7-BA50-E788013A41FF}"/>
              </a:ext>
            </a:extLst>
          </p:cNvPr>
          <p:cNvSpPr>
            <a:spLocks noGrp="1"/>
          </p:cNvSpPr>
          <p:nvPr>
            <p:ph type="title"/>
          </p:nvPr>
        </p:nvSpPr>
        <p:spPr>
          <a:xfrm>
            <a:off x="371094" y="1161288"/>
            <a:ext cx="3438144" cy="1124712"/>
          </a:xfrm>
        </p:spPr>
        <p:txBody>
          <a:bodyPr anchor="b">
            <a:normAutofit/>
          </a:bodyPr>
          <a:lstStyle/>
          <a:p>
            <a:r>
              <a:rPr lang="en-US" sz="2800" dirty="0">
                <a:solidFill>
                  <a:schemeClr val="bg1"/>
                </a:solidFill>
              </a:rPr>
              <a:t>DOD Corrective Action Plan</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C7245CD-CBFC-3D3F-2351-C07E20B1EDFF}"/>
              </a:ext>
            </a:extLst>
          </p:cNvPr>
          <p:cNvSpPr>
            <a:spLocks noGrp="1"/>
          </p:cNvSpPr>
          <p:nvPr>
            <p:ph idx="1"/>
          </p:nvPr>
        </p:nvSpPr>
        <p:spPr>
          <a:xfrm>
            <a:off x="371094" y="2718054"/>
            <a:ext cx="3438906" cy="3828844"/>
          </a:xfrm>
        </p:spPr>
        <p:txBody>
          <a:bodyPr anchor="t">
            <a:noAutofit/>
          </a:bodyPr>
          <a:lstStyle/>
          <a:p>
            <a:r>
              <a:rPr lang="en-US" sz="1800" dirty="0">
                <a:solidFill>
                  <a:schemeClr val="bg1"/>
                </a:solidFill>
              </a:rPr>
              <a:t>Detailed plan to correct findings</a:t>
            </a:r>
          </a:p>
          <a:p>
            <a:r>
              <a:rPr lang="en-US" sz="1800" dirty="0">
                <a:solidFill>
                  <a:schemeClr val="bg1"/>
                </a:solidFill>
              </a:rPr>
              <a:t>If information has already been sent, respond with no action will be taken since we are in compliance based on either response from DOD or based on review of information sent in original self assessment</a:t>
            </a:r>
          </a:p>
          <a:p>
            <a:r>
              <a:rPr lang="en-US" sz="1800" dirty="0">
                <a:solidFill>
                  <a:schemeClr val="bg1"/>
                </a:solidFill>
              </a:rPr>
              <a:t>School has 4-5 months to correct findings</a:t>
            </a:r>
          </a:p>
          <a:p>
            <a:r>
              <a:rPr lang="en-US" sz="1800" dirty="0">
                <a:solidFill>
                  <a:schemeClr val="bg1"/>
                </a:solidFill>
              </a:rPr>
              <a:t>Plan for time to collaborate with other departments to make necessary updates</a:t>
            </a:r>
          </a:p>
        </p:txBody>
      </p:sp>
    </p:spTree>
    <p:extLst>
      <p:ext uri="{BB962C8B-B14F-4D97-AF65-F5344CB8AC3E}">
        <p14:creationId xmlns:p14="http://schemas.microsoft.com/office/powerpoint/2010/main" val="2046312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AA4882-0B96-A349-1883-3C77FD46F2E1}"/>
              </a:ext>
            </a:extLst>
          </p:cNvPr>
          <p:cNvPicPr>
            <a:picLocks noChangeAspect="1"/>
          </p:cNvPicPr>
          <p:nvPr/>
        </p:nvPicPr>
        <p:blipFill rotWithShape="1">
          <a:blip r:embed="rId2"/>
          <a:srcRect l="22104" r="48820"/>
          <a:stretch/>
        </p:blipFill>
        <p:spPr>
          <a:xfrm>
            <a:off x="3522468" y="10"/>
            <a:ext cx="8669532" cy="6857990"/>
          </a:xfrm>
          <a:prstGeom prst="rect">
            <a:avLst/>
          </a:prstGeom>
        </p:spPr>
      </p:pic>
      <p:sp>
        <p:nvSpPr>
          <p:cNvPr id="20" name="Rectangle 19">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40C074-6160-BA62-D266-73626F09D0B5}"/>
              </a:ext>
            </a:extLst>
          </p:cNvPr>
          <p:cNvSpPr>
            <a:spLocks noGrp="1"/>
          </p:cNvSpPr>
          <p:nvPr>
            <p:ph type="title"/>
          </p:nvPr>
        </p:nvSpPr>
        <p:spPr>
          <a:xfrm>
            <a:off x="371094" y="1161288"/>
            <a:ext cx="3438144" cy="1124712"/>
          </a:xfrm>
        </p:spPr>
        <p:txBody>
          <a:bodyPr anchor="b">
            <a:normAutofit/>
          </a:bodyPr>
          <a:lstStyle/>
          <a:p>
            <a:r>
              <a:rPr lang="en-US" sz="2800" dirty="0">
                <a:solidFill>
                  <a:schemeClr val="bg1"/>
                </a:solidFill>
              </a:rPr>
              <a:t>DOD Evidence of Remediation</a:t>
            </a:r>
          </a:p>
        </p:txBody>
      </p:sp>
      <p:sp>
        <p:nvSpPr>
          <p:cNvPr id="22" name="Rectangle 2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706D418-710F-87D4-8540-57BC89956376}"/>
              </a:ext>
            </a:extLst>
          </p:cNvPr>
          <p:cNvSpPr>
            <a:spLocks noGrp="1"/>
          </p:cNvSpPr>
          <p:nvPr>
            <p:ph idx="1"/>
          </p:nvPr>
        </p:nvSpPr>
        <p:spPr>
          <a:xfrm>
            <a:off x="371094" y="2718054"/>
            <a:ext cx="3438906" cy="3207258"/>
          </a:xfrm>
        </p:spPr>
        <p:txBody>
          <a:bodyPr anchor="t">
            <a:normAutofit fontScale="92500" lnSpcReduction="10000"/>
          </a:bodyPr>
          <a:lstStyle/>
          <a:p>
            <a:pPr marL="228600" marR="0" lvl="0" indent="-228600" defTabSz="914400" rtl="0" eaLnBrk="1" fontAlgn="auto" latinLnBrk="0" hangingPunct="1">
              <a:spcBef>
                <a:spcPts val="1000"/>
              </a:spcBef>
              <a:spcAft>
                <a:spcPts val="0"/>
              </a:spcAft>
              <a:buClr>
                <a:srgbClr val="B80E0F"/>
              </a:buClr>
              <a:buSzPct val="160000"/>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a:ea typeface="+mj-ea"/>
                <a:cs typeface="+mj-cs"/>
              </a:rPr>
              <a:t>Upload evidence of corrected information</a:t>
            </a:r>
          </a:p>
          <a:p>
            <a:pPr marL="228600" marR="0" lvl="0" indent="-228600" defTabSz="914400" rtl="0" eaLnBrk="1" fontAlgn="auto" latinLnBrk="0" hangingPunct="1">
              <a:spcBef>
                <a:spcPts val="1000"/>
              </a:spcBef>
              <a:spcAft>
                <a:spcPts val="0"/>
              </a:spcAft>
              <a:buClr>
                <a:srgbClr val="B80E0F"/>
              </a:buClr>
              <a:buSzPct val="160000"/>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a:ea typeface="+mj-ea"/>
                <a:cs typeface="+mj-cs"/>
              </a:rPr>
              <a:t>Automatic email that evidence has been uploaded</a:t>
            </a:r>
          </a:p>
          <a:p>
            <a:pPr marL="228600" marR="0" lvl="0" indent="-228600" defTabSz="914400" rtl="0" eaLnBrk="1" fontAlgn="auto" latinLnBrk="0" hangingPunct="1">
              <a:spcBef>
                <a:spcPts val="1000"/>
              </a:spcBef>
              <a:spcAft>
                <a:spcPts val="0"/>
              </a:spcAft>
              <a:buClr>
                <a:srgbClr val="B80E0F"/>
              </a:buClr>
              <a:buSzPct val="160000"/>
              <a:buFont typeface="Arial" panose="020B0604020202020204" pitchFamily="34" charset="0"/>
              <a:buChar char="•"/>
              <a:tabLst/>
              <a:defRPr/>
            </a:pPr>
            <a:r>
              <a:rPr lang="en-US" dirty="0">
                <a:solidFill>
                  <a:prstClr val="white"/>
                </a:solidFill>
                <a:latin typeface="Calibri Light" panose="020F0302020204030204"/>
                <a:ea typeface="+mj-ea"/>
                <a:cs typeface="+mj-cs"/>
              </a:rPr>
              <a:t>Confirm DOD </a:t>
            </a:r>
            <a:r>
              <a:rPr lang="en-US" dirty="0" err="1">
                <a:solidFill>
                  <a:prstClr val="white"/>
                </a:solidFill>
                <a:latin typeface="Calibri Light" panose="020F0302020204030204"/>
                <a:ea typeface="+mj-ea"/>
                <a:cs typeface="+mj-cs"/>
              </a:rPr>
              <a:t>VolEd</a:t>
            </a:r>
            <a:r>
              <a:rPr lang="en-US" dirty="0">
                <a:solidFill>
                  <a:prstClr val="white"/>
                </a:solidFill>
                <a:latin typeface="Calibri Light" panose="020F0302020204030204"/>
                <a:ea typeface="+mj-ea"/>
                <a:cs typeface="+mj-cs"/>
              </a:rPr>
              <a:t> dashboard reflects evidence has been sent</a:t>
            </a:r>
            <a:endParaRPr kumimoji="0" lang="en-US" sz="2800" b="0"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228600" marR="0" lvl="0" indent="-228600" defTabSz="914400" rtl="0" eaLnBrk="1" fontAlgn="auto" latinLnBrk="0" hangingPunct="1">
              <a:spcBef>
                <a:spcPts val="1000"/>
              </a:spcBef>
              <a:spcAft>
                <a:spcPts val="0"/>
              </a:spcAft>
              <a:buClr>
                <a:srgbClr val="B80E0F"/>
              </a:buClr>
              <a:buSzPct val="160000"/>
              <a:buFont typeface="Arial" panose="020B0604020202020204" pitchFamily="34" charset="0"/>
              <a:buChar char="•"/>
              <a:tabLst/>
              <a:defRPr/>
            </a:pPr>
            <a:endParaRPr kumimoji="0" lang="en-US" sz="1700" b="0" i="0" u="none" strike="noStrike" kern="1200" cap="all" spc="0" normalizeH="0" baseline="0" noProof="0" dirty="0">
              <a:ln>
                <a:noFill/>
              </a:ln>
              <a:solidFill>
                <a:schemeClr val="bg1"/>
              </a:solidFill>
              <a:effectLst/>
              <a:uLnTx/>
              <a:uFillTx/>
              <a:latin typeface="Arial Black" panose="020B0A04020102020204" pitchFamily="34" charset="0"/>
              <a:ea typeface="+mn-ea"/>
              <a:cs typeface="+mn-cs"/>
            </a:endParaRPr>
          </a:p>
          <a:p>
            <a:endParaRPr lang="en-US" sz="1700" dirty="0">
              <a:solidFill>
                <a:schemeClr val="bg1"/>
              </a:solidFill>
            </a:endParaRPr>
          </a:p>
        </p:txBody>
      </p:sp>
    </p:spTree>
    <p:extLst>
      <p:ext uri="{BB962C8B-B14F-4D97-AF65-F5344CB8AC3E}">
        <p14:creationId xmlns:p14="http://schemas.microsoft.com/office/powerpoint/2010/main" val="2231738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E93E9486-2B9E-0743-5815-C2DAAB7309F1}"/>
              </a:ext>
            </a:extLst>
          </p:cNvPr>
          <p:cNvPicPr>
            <a:picLocks noChangeAspect="1"/>
          </p:cNvPicPr>
          <p:nvPr/>
        </p:nvPicPr>
        <p:blipFill rotWithShape="1">
          <a:blip r:embed="rId2"/>
          <a:srcRect l="18245" r="5906"/>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300A09-B9C1-224C-B80E-FFD3CC621AAB}"/>
              </a:ext>
            </a:extLst>
          </p:cNvPr>
          <p:cNvSpPr>
            <a:spLocks noGrp="1"/>
          </p:cNvSpPr>
          <p:nvPr>
            <p:ph type="title"/>
          </p:nvPr>
        </p:nvSpPr>
        <p:spPr>
          <a:xfrm>
            <a:off x="371094" y="1161288"/>
            <a:ext cx="3438144" cy="1124712"/>
          </a:xfrm>
        </p:spPr>
        <p:txBody>
          <a:bodyPr anchor="b">
            <a:normAutofit/>
          </a:bodyPr>
          <a:lstStyle/>
          <a:p>
            <a:pPr algn="ctr"/>
            <a:r>
              <a:rPr lang="en-US" sz="2800" dirty="0">
                <a:solidFill>
                  <a:schemeClr val="bg1"/>
                </a:solidFill>
              </a:rPr>
              <a:t>QUESTIONS</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16DBDB8-0710-910E-B391-9E0C29DE499E}"/>
              </a:ext>
            </a:extLst>
          </p:cNvPr>
          <p:cNvSpPr>
            <a:spLocks noGrp="1"/>
          </p:cNvSpPr>
          <p:nvPr>
            <p:ph idx="1"/>
          </p:nvPr>
        </p:nvSpPr>
        <p:spPr>
          <a:xfrm>
            <a:off x="371094" y="2718054"/>
            <a:ext cx="3438906" cy="3207258"/>
          </a:xfrm>
        </p:spPr>
        <p:txBody>
          <a:bodyPr anchor="t">
            <a:normAutofit/>
          </a:bodyPr>
          <a:lstStyle/>
          <a:p>
            <a:endParaRPr lang="en-US" sz="1700" dirty="0">
              <a:solidFill>
                <a:schemeClr val="bg1"/>
              </a:solidFill>
            </a:endParaRPr>
          </a:p>
        </p:txBody>
      </p:sp>
    </p:spTree>
    <p:extLst>
      <p:ext uri="{BB962C8B-B14F-4D97-AF65-F5344CB8AC3E}">
        <p14:creationId xmlns:p14="http://schemas.microsoft.com/office/powerpoint/2010/main" val="3782074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777C20-3B32-225D-7AB0-A05A5C4EE9D3}"/>
              </a:ext>
            </a:extLst>
          </p:cNvPr>
          <p:cNvSpPr>
            <a:spLocks noGrp="1"/>
          </p:cNvSpPr>
          <p:nvPr>
            <p:ph type="title"/>
          </p:nvPr>
        </p:nvSpPr>
        <p:spPr>
          <a:xfrm>
            <a:off x="6981825" y="1641752"/>
            <a:ext cx="4391024" cy="1323439"/>
          </a:xfrm>
        </p:spPr>
        <p:txBody>
          <a:bodyPr anchor="t">
            <a:normAutofit/>
          </a:bodyPr>
          <a:lstStyle/>
          <a:p>
            <a:r>
              <a:rPr lang="en-US" sz="4000" dirty="0">
                <a:solidFill>
                  <a:schemeClr val="bg1"/>
                </a:solidFill>
              </a:rPr>
              <a:t>Introduction</a:t>
            </a:r>
          </a:p>
        </p:txBody>
      </p:sp>
      <p:pic>
        <p:nvPicPr>
          <p:cNvPr id="19" name="Picture 18" descr="Person writing on a notepad">
            <a:extLst>
              <a:ext uri="{FF2B5EF4-FFF2-40B4-BE49-F238E27FC236}">
                <a16:creationId xmlns:a16="http://schemas.microsoft.com/office/drawing/2014/main" id="{3EDD2449-4951-24E9-545F-3BFD2441A5A9}"/>
              </a:ext>
            </a:extLst>
          </p:cNvPr>
          <p:cNvPicPr>
            <a:picLocks noChangeAspect="1"/>
          </p:cNvPicPr>
          <p:nvPr/>
        </p:nvPicPr>
        <p:blipFill rotWithShape="1">
          <a:blip r:embed="rId2"/>
          <a:srcRect l="17945" r="10559"/>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6" name="Group 25">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27" name="Freeform: Shape 26">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983A520C-7088-47B6-82C6-9F23B11C0088}"/>
              </a:ext>
            </a:extLst>
          </p:cNvPr>
          <p:cNvSpPr>
            <a:spLocks noGrp="1"/>
          </p:cNvSpPr>
          <p:nvPr>
            <p:ph idx="1"/>
          </p:nvPr>
        </p:nvSpPr>
        <p:spPr>
          <a:xfrm>
            <a:off x="6981826" y="3146400"/>
            <a:ext cx="4391024" cy="2682000"/>
          </a:xfrm>
        </p:spPr>
        <p:txBody>
          <a:bodyPr>
            <a:normAutofit lnSpcReduction="10000"/>
          </a:bodyPr>
          <a:lstStyle/>
          <a:p>
            <a:r>
              <a:rPr lang="en-US" sz="2400" dirty="0">
                <a:solidFill>
                  <a:schemeClr val="bg1">
                    <a:alpha val="80000"/>
                  </a:schemeClr>
                </a:solidFill>
              </a:rPr>
              <a:t>SCO Handbook</a:t>
            </a:r>
          </a:p>
          <a:p>
            <a:r>
              <a:rPr lang="en-US" sz="2400" dirty="0">
                <a:solidFill>
                  <a:schemeClr val="bg1">
                    <a:alpha val="80000"/>
                  </a:schemeClr>
                </a:solidFill>
              </a:rPr>
              <a:t>Risk-Based Survey</a:t>
            </a:r>
          </a:p>
          <a:p>
            <a:r>
              <a:rPr lang="en-US" sz="2400" dirty="0">
                <a:solidFill>
                  <a:schemeClr val="bg1">
                    <a:alpha val="80000"/>
                  </a:schemeClr>
                </a:solidFill>
              </a:rPr>
              <a:t>Catalog Approval</a:t>
            </a:r>
          </a:p>
          <a:p>
            <a:r>
              <a:rPr lang="en-US" sz="2400" dirty="0">
                <a:solidFill>
                  <a:schemeClr val="bg1">
                    <a:alpha val="80000"/>
                  </a:schemeClr>
                </a:solidFill>
              </a:rPr>
              <a:t>DOD Compliance for TA</a:t>
            </a:r>
          </a:p>
          <a:p>
            <a:r>
              <a:rPr lang="en-US" sz="2400" dirty="0">
                <a:solidFill>
                  <a:schemeClr val="bg1">
                    <a:alpha val="80000"/>
                  </a:schemeClr>
                </a:solidFill>
              </a:rPr>
              <a:t>Tuition Assistance</a:t>
            </a:r>
          </a:p>
          <a:p>
            <a:r>
              <a:rPr lang="en-US" sz="2400" dirty="0">
                <a:solidFill>
                  <a:schemeClr val="bg1">
                    <a:alpha val="80000"/>
                  </a:schemeClr>
                </a:solidFill>
              </a:rPr>
              <a:t>Questions</a:t>
            </a:r>
          </a:p>
        </p:txBody>
      </p:sp>
    </p:spTree>
    <p:extLst>
      <p:ext uri="{BB962C8B-B14F-4D97-AF65-F5344CB8AC3E}">
        <p14:creationId xmlns:p14="http://schemas.microsoft.com/office/powerpoint/2010/main" val="2336048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rtoon checklist and pencil">
            <a:extLst>
              <a:ext uri="{FF2B5EF4-FFF2-40B4-BE49-F238E27FC236}">
                <a16:creationId xmlns:a16="http://schemas.microsoft.com/office/drawing/2014/main" id="{08C39A71-C915-4086-5D0A-A4EF2A9433B0}"/>
              </a:ext>
            </a:extLst>
          </p:cNvPr>
          <p:cNvPicPr>
            <a:picLocks noChangeAspect="1"/>
          </p:cNvPicPr>
          <p:nvPr/>
        </p:nvPicPr>
        <p:blipFill rotWithShape="1">
          <a:blip r:embed="rId2">
            <a:extLst>
              <a:ext uri="{28A0092B-C50C-407E-A947-70E740481C1C}">
                <a14:useLocalDpi xmlns:a14="http://schemas.microsoft.com/office/drawing/2010/main" val="0"/>
              </a:ext>
            </a:extLst>
          </a:blip>
          <a:srcRect t="6902" r="13808" b="2189"/>
          <a:stretch/>
        </p:blipFill>
        <p:spPr>
          <a:xfrm>
            <a:off x="5066522" y="10"/>
            <a:ext cx="7125478"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E29D1A-71D1-1E2F-F79D-A708122B2660}"/>
              </a:ext>
            </a:extLst>
          </p:cNvPr>
          <p:cNvSpPr>
            <a:spLocks noGrp="1"/>
          </p:cNvSpPr>
          <p:nvPr>
            <p:ph type="title"/>
          </p:nvPr>
        </p:nvSpPr>
        <p:spPr>
          <a:xfrm>
            <a:off x="371094" y="1161288"/>
            <a:ext cx="3438144" cy="1124712"/>
          </a:xfrm>
        </p:spPr>
        <p:txBody>
          <a:bodyPr anchor="b">
            <a:normAutofit/>
          </a:bodyPr>
          <a:lstStyle/>
          <a:p>
            <a:endParaRPr lang="en-US" sz="2800" dirty="0">
              <a:solidFill>
                <a:schemeClr val="bg1"/>
              </a:solidFill>
            </a:endParaRP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D7649DE-07FE-848A-31FD-9F6ACD10A0E7}"/>
              </a:ext>
            </a:extLst>
          </p:cNvPr>
          <p:cNvSpPr>
            <a:spLocks noGrp="1"/>
          </p:cNvSpPr>
          <p:nvPr>
            <p:ph idx="1"/>
          </p:nvPr>
        </p:nvSpPr>
        <p:spPr>
          <a:xfrm>
            <a:off x="371094" y="2718054"/>
            <a:ext cx="7591378" cy="3207258"/>
          </a:xfrm>
        </p:spPr>
        <p:txBody>
          <a:bodyPr anchor="t">
            <a:normAutofit/>
          </a:bodyPr>
          <a:lstStyle/>
          <a:p>
            <a:pPr algn="ctr"/>
            <a:r>
              <a:rPr lang="en-US" sz="4800" dirty="0">
                <a:solidFill>
                  <a:schemeClr val="bg1"/>
                </a:solidFill>
              </a:rPr>
              <a:t>The End</a:t>
            </a:r>
          </a:p>
        </p:txBody>
      </p:sp>
    </p:spTree>
    <p:extLst>
      <p:ext uri="{BB962C8B-B14F-4D97-AF65-F5344CB8AC3E}">
        <p14:creationId xmlns:p14="http://schemas.microsoft.com/office/powerpoint/2010/main" val="659915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EE6CD-2D4C-5CD3-2595-51C203213B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A093C1-7156-B935-D62E-4A001E79355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372172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755A28-9A1D-F2FC-65DC-B722A4DC21F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Federal Tuition Assistance</a:t>
            </a:r>
          </a:p>
        </p:txBody>
      </p:sp>
      <p:pic>
        <p:nvPicPr>
          <p:cNvPr id="5" name="Content Placeholder 4">
            <a:extLst>
              <a:ext uri="{FF2B5EF4-FFF2-40B4-BE49-F238E27FC236}">
                <a16:creationId xmlns:a16="http://schemas.microsoft.com/office/drawing/2014/main" id="{46A37D78-FA4F-530B-03B1-3DB8E795015D}"/>
              </a:ext>
            </a:extLst>
          </p:cNvPr>
          <p:cNvPicPr>
            <a:picLocks noGrp="1" noChangeAspect="1"/>
          </p:cNvPicPr>
          <p:nvPr>
            <p:ph idx="1"/>
          </p:nvPr>
        </p:nvPicPr>
        <p:blipFill>
          <a:blip r:embed="rId2"/>
          <a:stretch>
            <a:fillRect/>
          </a:stretch>
        </p:blipFill>
        <p:spPr>
          <a:xfrm>
            <a:off x="4777316" y="800315"/>
            <a:ext cx="6780700" cy="5255041"/>
          </a:xfrm>
          <a:prstGeom prst="rect">
            <a:avLst/>
          </a:prstGeom>
        </p:spPr>
      </p:pic>
    </p:spTree>
    <p:extLst>
      <p:ext uri="{BB962C8B-B14F-4D97-AF65-F5344CB8AC3E}">
        <p14:creationId xmlns:p14="http://schemas.microsoft.com/office/powerpoint/2010/main" val="1905023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AF369724-B73D-6982-EBDF-2515A5C0F5AF}"/>
              </a:ext>
            </a:extLst>
          </p:cNvPr>
          <p:cNvPicPr>
            <a:picLocks noGrp="1" noChangeAspect="1"/>
          </p:cNvPicPr>
          <p:nvPr>
            <p:ph idx="1"/>
          </p:nvPr>
        </p:nvPicPr>
        <p:blipFill>
          <a:blip r:embed="rId2"/>
          <a:stretch>
            <a:fillRect/>
          </a:stretch>
        </p:blipFill>
        <p:spPr>
          <a:xfrm>
            <a:off x="643467" y="704622"/>
            <a:ext cx="7047923" cy="5444520"/>
          </a:xfrm>
          <a:prstGeom prst="rect">
            <a:avLst/>
          </a:prstGeom>
        </p:spPr>
      </p:pic>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18457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FCF0DCF3-2ADC-D9BB-1F51-93461025C483}"/>
              </a:ext>
            </a:extLst>
          </p:cNvPr>
          <p:cNvPicPr>
            <a:picLocks noChangeAspect="1"/>
          </p:cNvPicPr>
          <p:nvPr/>
        </p:nvPicPr>
        <p:blipFill>
          <a:blip r:embed="rId2"/>
          <a:stretch>
            <a:fillRect/>
          </a:stretch>
        </p:blipFill>
        <p:spPr>
          <a:xfrm>
            <a:off x="3264376" y="1112293"/>
            <a:ext cx="3602478" cy="4633414"/>
          </a:xfrm>
          <a:prstGeom prst="rect">
            <a:avLst/>
          </a:prstGeom>
        </p:spPr>
      </p:pic>
      <p:grpSp>
        <p:nvGrpSpPr>
          <p:cNvPr id="10" name="Group 9">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1"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11364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9B72E1-B567-5CF1-E0AB-60ED7E5C6504}"/>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NC National Guard Education Services</a:t>
            </a:r>
          </a:p>
        </p:txBody>
      </p:sp>
      <p:pic>
        <p:nvPicPr>
          <p:cNvPr id="5" name="Content Placeholder 4">
            <a:extLst>
              <a:ext uri="{FF2B5EF4-FFF2-40B4-BE49-F238E27FC236}">
                <a16:creationId xmlns:a16="http://schemas.microsoft.com/office/drawing/2014/main" id="{97DE3AB3-0651-9F85-B584-1692ED490C23}"/>
              </a:ext>
            </a:extLst>
          </p:cNvPr>
          <p:cNvPicPr>
            <a:picLocks noGrp="1" noChangeAspect="1"/>
          </p:cNvPicPr>
          <p:nvPr>
            <p:ph idx="1"/>
          </p:nvPr>
        </p:nvPicPr>
        <p:blipFill>
          <a:blip r:embed="rId2"/>
          <a:stretch>
            <a:fillRect/>
          </a:stretch>
        </p:blipFill>
        <p:spPr>
          <a:xfrm>
            <a:off x="5153822" y="885281"/>
            <a:ext cx="6553545" cy="5095380"/>
          </a:xfrm>
          <a:prstGeom prst="rect">
            <a:avLst/>
          </a:prstGeom>
        </p:spPr>
      </p:pic>
    </p:spTree>
    <p:extLst>
      <p:ext uri="{BB962C8B-B14F-4D97-AF65-F5344CB8AC3E}">
        <p14:creationId xmlns:p14="http://schemas.microsoft.com/office/powerpoint/2010/main" val="2086973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5FBCEF79-0E2E-5F16-7BB5-AABAF9429B65}"/>
              </a:ext>
            </a:extLst>
          </p:cNvPr>
          <p:cNvPicPr>
            <a:picLocks noGrp="1" noChangeAspect="1"/>
          </p:cNvPicPr>
          <p:nvPr>
            <p:ph idx="1"/>
          </p:nvPr>
        </p:nvPicPr>
        <p:blipFill>
          <a:blip r:embed="rId2"/>
          <a:stretch>
            <a:fillRect/>
          </a:stretch>
        </p:blipFill>
        <p:spPr>
          <a:xfrm>
            <a:off x="643467" y="713433"/>
            <a:ext cx="7047923" cy="5426899"/>
          </a:xfrm>
          <a:prstGeom prst="rect">
            <a:avLst/>
          </a:prstGeom>
        </p:spPr>
      </p:pic>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96124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D5290F-E0FB-8A7E-0EB4-076A5F4F482E}"/>
              </a:ext>
            </a:extLst>
          </p:cNvPr>
          <p:cNvSpPr>
            <a:spLocks noGrp="1"/>
          </p:cNvSpPr>
          <p:nvPr>
            <p:ph type="title"/>
          </p:nvPr>
        </p:nvSpPr>
        <p:spPr>
          <a:xfrm>
            <a:off x="761800" y="762001"/>
            <a:ext cx="5334197" cy="1708242"/>
          </a:xfrm>
        </p:spPr>
        <p:txBody>
          <a:bodyPr anchor="ctr">
            <a:normAutofit/>
          </a:bodyPr>
          <a:lstStyle/>
          <a:p>
            <a:endParaRPr lang="en-US" sz="4000" dirty="0"/>
          </a:p>
        </p:txBody>
      </p:sp>
      <p:sp>
        <p:nvSpPr>
          <p:cNvPr id="3" name="Content Placeholder 2">
            <a:extLst>
              <a:ext uri="{FF2B5EF4-FFF2-40B4-BE49-F238E27FC236}">
                <a16:creationId xmlns:a16="http://schemas.microsoft.com/office/drawing/2014/main" id="{3F470FD7-3FCE-E182-74B2-1D1DF6ADE6AA}"/>
              </a:ext>
            </a:extLst>
          </p:cNvPr>
          <p:cNvSpPr>
            <a:spLocks noGrp="1"/>
          </p:cNvSpPr>
          <p:nvPr>
            <p:ph idx="1"/>
          </p:nvPr>
        </p:nvSpPr>
        <p:spPr>
          <a:xfrm>
            <a:off x="761800" y="2470244"/>
            <a:ext cx="5334197" cy="3769835"/>
          </a:xfrm>
        </p:spPr>
        <p:txBody>
          <a:bodyPr anchor="ctr">
            <a:normAutofit/>
          </a:bodyPr>
          <a:lstStyle/>
          <a:p>
            <a:endParaRPr lang="en-US" sz="700" dirty="0"/>
          </a:p>
        </p:txBody>
      </p:sp>
      <p:pic>
        <p:nvPicPr>
          <p:cNvPr id="5" name="Picture 4" descr="Back view of graduates in an outdoor graduation">
            <a:extLst>
              <a:ext uri="{FF2B5EF4-FFF2-40B4-BE49-F238E27FC236}">
                <a16:creationId xmlns:a16="http://schemas.microsoft.com/office/drawing/2014/main" id="{D67C1BD0-A189-D9A2-C1B6-93A115DE705F}"/>
              </a:ext>
            </a:extLst>
          </p:cNvPr>
          <p:cNvPicPr>
            <a:picLocks noChangeAspect="1"/>
          </p:cNvPicPr>
          <p:nvPr/>
        </p:nvPicPr>
        <p:blipFill rotWithShape="1">
          <a:blip r:embed="rId2"/>
          <a:srcRect l="15938" r="32226"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4251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C1A3A0-4F05-656F-2FBF-D1573DA01BB3}"/>
              </a:ext>
            </a:extLst>
          </p:cNvPr>
          <p:cNvSpPr>
            <a:spLocks noGrp="1"/>
          </p:cNvSpPr>
          <p:nvPr>
            <p:ph type="title"/>
          </p:nvPr>
        </p:nvSpPr>
        <p:spPr>
          <a:xfrm>
            <a:off x="838201" y="365125"/>
            <a:ext cx="5251316" cy="1807305"/>
          </a:xfrm>
        </p:spPr>
        <p:txBody>
          <a:bodyPr>
            <a:normAutofit/>
          </a:bodyPr>
          <a:lstStyle/>
          <a:p>
            <a:r>
              <a:rPr lang="en-US" dirty="0"/>
              <a:t>Compliance Survey From Handbook</a:t>
            </a:r>
          </a:p>
        </p:txBody>
      </p:sp>
      <p:sp>
        <p:nvSpPr>
          <p:cNvPr id="3" name="Content Placeholder 2">
            <a:extLst>
              <a:ext uri="{FF2B5EF4-FFF2-40B4-BE49-F238E27FC236}">
                <a16:creationId xmlns:a16="http://schemas.microsoft.com/office/drawing/2014/main" id="{37D0FD75-A040-B380-BCE5-604F1C35C80A}"/>
              </a:ext>
            </a:extLst>
          </p:cNvPr>
          <p:cNvSpPr>
            <a:spLocks noGrp="1"/>
          </p:cNvSpPr>
          <p:nvPr>
            <p:ph idx="1"/>
          </p:nvPr>
        </p:nvSpPr>
        <p:spPr>
          <a:xfrm>
            <a:off x="838200" y="2333297"/>
            <a:ext cx="5257800" cy="4159578"/>
          </a:xfrm>
        </p:spPr>
        <p:txBody>
          <a:bodyPr>
            <a:normAutofit/>
          </a:bodyPr>
          <a:lstStyle/>
          <a:p>
            <a:endParaRPr lang="en-US" sz="800" dirty="0"/>
          </a:p>
          <a:p>
            <a:r>
              <a:rPr lang="en-US" sz="2000" b="0" i="0" dirty="0">
                <a:effectLst/>
              </a:rPr>
              <a:t>(1) ensure that VA payments going to the school and students enrolled at the school are based upon proper and correct enrollment information as furnished by the school to VA; and, </a:t>
            </a:r>
          </a:p>
          <a:p>
            <a:r>
              <a:rPr lang="en-US" sz="2000" b="0" i="0" dirty="0">
                <a:effectLst/>
              </a:rPr>
              <a:t>(2) assist school and training officials and students in understanding the requirements of the law in order to prevent deficiencies or violations which could develop because of misunderstandings or misinterpretations of the law. </a:t>
            </a:r>
          </a:p>
          <a:p>
            <a:r>
              <a:rPr lang="en-US" sz="2000" b="0" i="0" dirty="0">
                <a:effectLst/>
              </a:rPr>
              <a:t>Occasional remote survey options are available.</a:t>
            </a:r>
          </a:p>
          <a:p>
            <a:pPr marL="0" indent="0">
              <a:buNone/>
            </a:pPr>
            <a:endParaRPr lang="en-US" sz="800" b="0" i="0" dirty="0">
              <a:effectLst/>
              <a:latin typeface="Arial" panose="020B0604020202020204" pitchFamily="34" charset="0"/>
            </a:endParaRPr>
          </a:p>
        </p:txBody>
      </p:sp>
      <p:pic>
        <p:nvPicPr>
          <p:cNvPr id="4" name="Picture 3">
            <a:extLst>
              <a:ext uri="{FF2B5EF4-FFF2-40B4-BE49-F238E27FC236}">
                <a16:creationId xmlns:a16="http://schemas.microsoft.com/office/drawing/2014/main" id="{3A9F5AE9-063C-811F-D8E7-D6C0D3788171}"/>
              </a:ext>
            </a:extLst>
          </p:cNvPr>
          <p:cNvPicPr>
            <a:picLocks noChangeAspect="1"/>
          </p:cNvPicPr>
          <p:nvPr/>
        </p:nvPicPr>
        <p:blipFill rotWithShape="1">
          <a:blip r:embed="rId2"/>
          <a:srcRect r="1" b="971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5846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823C131-FD77-29A6-5CB3-AA0CEEE43046}"/>
              </a:ext>
            </a:extLst>
          </p:cNvPr>
          <p:cNvSpPr>
            <a:spLocks noGrp="1"/>
          </p:cNvSpPr>
          <p:nvPr>
            <p:ph type="title"/>
          </p:nvPr>
        </p:nvSpPr>
        <p:spPr>
          <a:xfrm>
            <a:off x="1295400" y="669925"/>
            <a:ext cx="4800600" cy="1325563"/>
          </a:xfrm>
        </p:spPr>
        <p:txBody>
          <a:bodyPr anchor="b">
            <a:normAutofit/>
          </a:bodyPr>
          <a:lstStyle/>
          <a:p>
            <a:r>
              <a:rPr lang="en-US">
                <a:solidFill>
                  <a:schemeClr val="bg1"/>
                </a:solidFill>
              </a:rPr>
              <a:t>SCO Handbook Updates</a:t>
            </a:r>
          </a:p>
        </p:txBody>
      </p:sp>
      <p:cxnSp>
        <p:nvCxnSpPr>
          <p:cNvPr id="28" name="Straight Connector 27">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43BD30E-3E45-D664-039E-942C2D47E64E}"/>
              </a:ext>
            </a:extLst>
          </p:cNvPr>
          <p:cNvSpPr>
            <a:spLocks noGrp="1"/>
          </p:cNvSpPr>
          <p:nvPr>
            <p:ph idx="1"/>
          </p:nvPr>
        </p:nvSpPr>
        <p:spPr>
          <a:xfrm>
            <a:off x="1295400" y="2288833"/>
            <a:ext cx="4800600" cy="3711571"/>
          </a:xfrm>
        </p:spPr>
        <p:txBody>
          <a:bodyPr>
            <a:normAutofit fontScale="92500" lnSpcReduction="20000"/>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ea typeface="+mn-ea"/>
                <a:cs typeface="+mn-cs"/>
              </a:rPr>
              <a:t>VA updated SCO ratio to 1 full time SCO for every 125 GI Bill students and/or dependents enrolled in the education institution.</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ea typeface="+mn-ea"/>
                <a:cs typeface="+mn-cs"/>
              </a:rPr>
              <a:t>Remedial and deficiency courses offered in an online or hybrid format cannot be approved for VA benefits and cannot be certified to VA under any chapter. </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lang="en-US" sz="1600" dirty="0">
                <a:solidFill>
                  <a:schemeClr val="bg1"/>
                </a:solidFill>
              </a:rPr>
              <a:t>Dual Enrollment-Dual majors pursued under an academic policy that defines the dual major’s requirements can be certified if both majors are approved.</a:t>
            </a:r>
          </a:p>
          <a:p>
            <a:pPr lvl="1">
              <a:spcBef>
                <a:spcPts val="1000"/>
              </a:spcBef>
              <a:defRPr/>
            </a:pPr>
            <a:r>
              <a:rPr kumimoji="0" lang="en-US" sz="1200" b="0" i="0" u="none" strike="noStrike" kern="1200" cap="none" spc="0" normalizeH="0" baseline="0" noProof="0" dirty="0">
                <a:ln>
                  <a:noFill/>
                </a:ln>
                <a:solidFill>
                  <a:schemeClr val="bg1"/>
                </a:solidFill>
                <a:effectLst/>
                <a:uLnTx/>
                <a:uFillTx/>
                <a:ea typeface="+mn-ea"/>
                <a:cs typeface="+mn-cs"/>
              </a:rPr>
              <a:t>A combination of two approved degree programs at the same school does not need additional approval. </a:t>
            </a:r>
          </a:p>
          <a:p>
            <a:r>
              <a:rPr lang="en-US" sz="1600" b="0" i="0" dirty="0">
                <a:solidFill>
                  <a:schemeClr val="bg1"/>
                </a:solidFill>
                <a:effectLst/>
                <a:latin typeface="Helvetica Neue"/>
              </a:rPr>
              <a:t>Study Abroad-The student must be enrolled in courses that will apply to their degree program (approved program for VA purposes).</a:t>
            </a:r>
          </a:p>
          <a:p>
            <a:pPr lvl="1"/>
            <a:r>
              <a:rPr lang="en-US" sz="1200" b="0" i="0" dirty="0">
                <a:solidFill>
                  <a:schemeClr val="bg1"/>
                </a:solidFill>
                <a:effectLst/>
                <a:latin typeface="Helvetica Neue"/>
              </a:rPr>
              <a:t>The courses must be leading to a standard college degree or the equivalent and apply to their degree program </a:t>
            </a:r>
          </a:p>
          <a:p>
            <a:pPr lvl="1"/>
            <a:r>
              <a:rPr lang="en-US" sz="1200" b="0" i="0" dirty="0">
                <a:solidFill>
                  <a:schemeClr val="bg1"/>
                </a:solidFill>
                <a:effectLst/>
                <a:latin typeface="Helvetica Neue"/>
              </a:rPr>
              <a:t>The foreign institution must be approved by VA</a:t>
            </a:r>
          </a:p>
        </p:txBody>
      </p:sp>
      <p:pic>
        <p:nvPicPr>
          <p:cNvPr id="4" name="Picture 3">
            <a:extLst>
              <a:ext uri="{FF2B5EF4-FFF2-40B4-BE49-F238E27FC236}">
                <a16:creationId xmlns:a16="http://schemas.microsoft.com/office/drawing/2014/main" id="{2B947722-D243-EE21-2127-D50FA7D59E2C}"/>
              </a:ext>
            </a:extLst>
          </p:cNvPr>
          <p:cNvPicPr>
            <a:picLocks noChangeAspect="1"/>
          </p:cNvPicPr>
          <p:nvPr/>
        </p:nvPicPr>
        <p:blipFill rotWithShape="1">
          <a:blip r:embed="rId2"/>
          <a:srcRect l="3124"/>
          <a:stretch/>
        </p:blipFill>
        <p:spPr>
          <a:xfrm>
            <a:off x="7228990" y="369913"/>
            <a:ext cx="2421046" cy="2784532"/>
          </a:xfrm>
          <a:prstGeom prst="rect">
            <a:avLst/>
          </a:prstGeom>
        </p:spPr>
      </p:pic>
      <p:sp>
        <p:nvSpPr>
          <p:cNvPr id="30" name="Rectangle 29">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assroom of students raising their hands in front of a teacher">
            <a:extLst>
              <a:ext uri="{FF2B5EF4-FFF2-40B4-BE49-F238E27FC236}">
                <a16:creationId xmlns:a16="http://schemas.microsoft.com/office/drawing/2014/main" id="{576964AF-641A-3B42-20EE-CD3756D04807}"/>
              </a:ext>
            </a:extLst>
          </p:cNvPr>
          <p:cNvPicPr>
            <a:picLocks noChangeAspect="1"/>
          </p:cNvPicPr>
          <p:nvPr/>
        </p:nvPicPr>
        <p:blipFill rotWithShape="1">
          <a:blip r:embed="rId3">
            <a:extLst>
              <a:ext uri="{28A0092B-C50C-407E-A947-70E740481C1C}">
                <a14:useLocalDpi xmlns:a14="http://schemas.microsoft.com/office/drawing/2010/main" val="0"/>
              </a:ext>
            </a:extLst>
          </a:blip>
          <a:srcRect l="12280" r="3931" b="-1"/>
          <a:stretch/>
        </p:blipFill>
        <p:spPr>
          <a:xfrm>
            <a:off x="8117460" y="3730267"/>
            <a:ext cx="3431041" cy="2784532"/>
          </a:xfrm>
          <a:prstGeom prst="rect">
            <a:avLst/>
          </a:prstGeom>
        </p:spPr>
      </p:pic>
      <p:sp>
        <p:nvSpPr>
          <p:cNvPr id="32" name="Rectangle 31">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4991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holding a pen and shading circles on a sheet">
            <a:extLst>
              <a:ext uri="{FF2B5EF4-FFF2-40B4-BE49-F238E27FC236}">
                <a16:creationId xmlns:a16="http://schemas.microsoft.com/office/drawing/2014/main" id="{5BE0855A-FE00-A047-6203-045C4D863EA8}"/>
              </a:ext>
            </a:extLst>
          </p:cNvPr>
          <p:cNvPicPr>
            <a:picLocks noChangeAspect="1"/>
          </p:cNvPicPr>
          <p:nvPr/>
        </p:nvPicPr>
        <p:blipFill rotWithShape="1">
          <a:blip r:embed="rId3">
            <a:alphaModFix amt="40000"/>
          </a:blip>
          <a:srcRect t="873" b="2560"/>
          <a:stretch/>
        </p:blipFill>
        <p:spPr>
          <a:xfrm>
            <a:off x="20" y="10"/>
            <a:ext cx="12191979" cy="6857990"/>
          </a:xfrm>
          <a:prstGeom prst="rect">
            <a:avLst/>
          </a:prstGeom>
        </p:spPr>
      </p:pic>
      <p:sp>
        <p:nvSpPr>
          <p:cNvPr id="2" name="Title 1">
            <a:extLst>
              <a:ext uri="{FF2B5EF4-FFF2-40B4-BE49-F238E27FC236}">
                <a16:creationId xmlns:a16="http://schemas.microsoft.com/office/drawing/2014/main" id="{45C3A3DE-9996-6813-E3D0-B71D2DA874E1}"/>
              </a:ext>
            </a:extLst>
          </p:cNvPr>
          <p:cNvSpPr>
            <a:spLocks noGrp="1"/>
          </p:cNvSpPr>
          <p:nvPr>
            <p:ph type="title"/>
          </p:nvPr>
        </p:nvSpPr>
        <p:spPr>
          <a:xfrm>
            <a:off x="841249" y="941832"/>
            <a:ext cx="10506456" cy="2057400"/>
          </a:xfrm>
        </p:spPr>
        <p:txBody>
          <a:bodyPr anchor="b">
            <a:normAutofit/>
          </a:bodyPr>
          <a:lstStyle/>
          <a:p>
            <a:r>
              <a:rPr lang="en-US" sz="5000" dirty="0">
                <a:solidFill>
                  <a:schemeClr val="bg1"/>
                </a:solidFill>
              </a:rPr>
              <a:t>85/15 Rule</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68DAFDC-0AF9-E7DC-925B-DD21E8C8B0EB}"/>
              </a:ext>
            </a:extLst>
          </p:cNvPr>
          <p:cNvSpPr>
            <a:spLocks noGrp="1"/>
          </p:cNvSpPr>
          <p:nvPr>
            <p:ph idx="1"/>
          </p:nvPr>
        </p:nvSpPr>
        <p:spPr>
          <a:xfrm>
            <a:off x="841248" y="3502152"/>
            <a:ext cx="10506456" cy="2670048"/>
          </a:xfrm>
        </p:spPr>
        <p:txBody>
          <a:bodyPr>
            <a:normAutofit fontScale="92500" lnSpcReduction="20000"/>
          </a:bodyPr>
          <a:lstStyle/>
          <a:p>
            <a:pPr marL="0" indent="0">
              <a:buNone/>
            </a:pPr>
            <a:r>
              <a:rPr lang="en-US" sz="2000" b="1" i="0" u="sng" dirty="0">
                <a:solidFill>
                  <a:schemeClr val="bg1"/>
                </a:solidFill>
                <a:effectLst/>
              </a:rPr>
              <a:t>What is the 85/15 Ratio Requirement?</a:t>
            </a:r>
            <a:endParaRPr lang="en-US" sz="2000" b="0" i="0" dirty="0">
              <a:solidFill>
                <a:schemeClr val="bg1"/>
              </a:solidFill>
              <a:effectLst/>
            </a:endParaRPr>
          </a:p>
          <a:p>
            <a:pPr>
              <a:spcAft>
                <a:spcPts val="0"/>
              </a:spcAft>
            </a:pPr>
            <a:r>
              <a:rPr lang="en-US" sz="2000" b="0" i="0" dirty="0">
                <a:solidFill>
                  <a:schemeClr val="bg1"/>
                </a:solidFill>
                <a:effectLst/>
              </a:rPr>
              <a:t>The 85/15 Ratio Requirement prohibits paying Department of Veterans Affairs (VA) benefits to students enrolling in a program when more than 85% of the students enrolled in that program are having any portion of their tuition, fees, or other charges paid for them by the school or VA.</a:t>
            </a:r>
          </a:p>
          <a:p>
            <a:pPr>
              <a:spcAft>
                <a:spcPts val="0"/>
              </a:spcAft>
            </a:pPr>
            <a:r>
              <a:rPr lang="en-US" sz="2000" b="0" i="0" dirty="0">
                <a:solidFill>
                  <a:schemeClr val="bg1"/>
                </a:solidFill>
                <a:effectLst/>
              </a:rPr>
              <a:t> If the ratio of Supported Students to Non-Supported Students exceeds 85% at the time a new VA beneficiary student enters or reenters (such as after a break in enrollment), the student cannot be certified to receive benefits in the program.</a:t>
            </a:r>
          </a:p>
          <a:p>
            <a:pPr>
              <a:spcAft>
                <a:spcPts val="0"/>
              </a:spcAft>
            </a:pPr>
            <a:r>
              <a:rPr lang="en-US" sz="2000" dirty="0">
                <a:solidFill>
                  <a:schemeClr val="bg1"/>
                </a:solidFill>
              </a:rPr>
              <a:t>New Requirement removes exceptions</a:t>
            </a:r>
          </a:p>
          <a:p>
            <a:pPr>
              <a:spcAft>
                <a:spcPts val="0"/>
              </a:spcAft>
            </a:pPr>
            <a:r>
              <a:rPr lang="en-US" sz="2000" b="0" i="0" dirty="0">
                <a:solidFill>
                  <a:schemeClr val="bg1"/>
                </a:solidFill>
                <a:effectLst/>
              </a:rPr>
              <a:t>Waiver application</a:t>
            </a:r>
          </a:p>
          <a:p>
            <a:endParaRPr lang="en-US" sz="2000" dirty="0">
              <a:solidFill>
                <a:schemeClr val="bg1"/>
              </a:solidFill>
            </a:endParaRPr>
          </a:p>
        </p:txBody>
      </p:sp>
    </p:spTree>
    <p:extLst>
      <p:ext uri="{BB962C8B-B14F-4D97-AF65-F5344CB8AC3E}">
        <p14:creationId xmlns:p14="http://schemas.microsoft.com/office/powerpoint/2010/main" val="2663770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5CC031-7D21-9A49-DBFC-2CC3E4FC0CC7}"/>
            </a:ext>
          </a:extLst>
        </p:cNvPr>
        <p:cNvGrpSpPr/>
        <p:nvPr/>
      </p:nvGrpSpPr>
      <p:grpSpPr>
        <a:xfrm>
          <a:off x="0" y="0"/>
          <a:ext cx="0" cy="0"/>
          <a:chOff x="0" y="0"/>
          <a:chExt cx="0" cy="0"/>
        </a:xfrm>
      </p:grpSpPr>
      <p:sp>
        <p:nvSpPr>
          <p:cNvPr id="9" name="!!Rectangle">
            <a:extLst>
              <a:ext uri="{FF2B5EF4-FFF2-40B4-BE49-F238E27FC236}">
                <a16:creationId xmlns:a16="http://schemas.microsoft.com/office/drawing/2014/main" id="{A435955F-1BC3-8A1A-637B-80185E9CE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holding a pen and shading circles on a sheet">
            <a:extLst>
              <a:ext uri="{FF2B5EF4-FFF2-40B4-BE49-F238E27FC236}">
                <a16:creationId xmlns:a16="http://schemas.microsoft.com/office/drawing/2014/main" id="{92A0E3C0-2879-AB2F-7CBB-157E08F64445}"/>
              </a:ext>
            </a:extLst>
          </p:cNvPr>
          <p:cNvPicPr>
            <a:picLocks noChangeAspect="1"/>
          </p:cNvPicPr>
          <p:nvPr/>
        </p:nvPicPr>
        <p:blipFill rotWithShape="1">
          <a:blip r:embed="rId3">
            <a:alphaModFix amt="40000"/>
          </a:blip>
          <a:srcRect t="873" b="2560"/>
          <a:stretch/>
        </p:blipFill>
        <p:spPr>
          <a:xfrm>
            <a:off x="20" y="10"/>
            <a:ext cx="12191979" cy="6857990"/>
          </a:xfrm>
          <a:prstGeom prst="rect">
            <a:avLst/>
          </a:prstGeom>
        </p:spPr>
      </p:pic>
      <p:sp>
        <p:nvSpPr>
          <p:cNvPr id="2" name="Title 1">
            <a:extLst>
              <a:ext uri="{FF2B5EF4-FFF2-40B4-BE49-F238E27FC236}">
                <a16:creationId xmlns:a16="http://schemas.microsoft.com/office/drawing/2014/main" id="{56E4023F-3A2E-4033-D695-8630B64EF90B}"/>
              </a:ext>
            </a:extLst>
          </p:cNvPr>
          <p:cNvSpPr>
            <a:spLocks noGrp="1"/>
          </p:cNvSpPr>
          <p:nvPr>
            <p:ph type="title"/>
          </p:nvPr>
        </p:nvSpPr>
        <p:spPr>
          <a:xfrm>
            <a:off x="841249" y="941832"/>
            <a:ext cx="10506456" cy="2057400"/>
          </a:xfrm>
        </p:spPr>
        <p:txBody>
          <a:bodyPr anchor="b">
            <a:normAutofit/>
          </a:bodyPr>
          <a:lstStyle/>
          <a:p>
            <a:r>
              <a:rPr lang="en-US" sz="5000" dirty="0">
                <a:solidFill>
                  <a:schemeClr val="bg1"/>
                </a:solidFill>
              </a:rPr>
              <a:t>Federal Register language on 85/15 new guidelines</a:t>
            </a:r>
          </a:p>
        </p:txBody>
      </p:sp>
      <p:sp>
        <p:nvSpPr>
          <p:cNvPr id="11" name="Rectangle 10">
            <a:extLst>
              <a:ext uri="{FF2B5EF4-FFF2-40B4-BE49-F238E27FC236}">
                <a16:creationId xmlns:a16="http://schemas.microsoft.com/office/drawing/2014/main" id="{9872FAB9-1612-461C-1BEA-8290D7C0A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60B8002-4CF5-CF82-0F4C-AB575F4FB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4318F9B-7E11-F4BF-7085-7F24E837A606}"/>
              </a:ext>
            </a:extLst>
          </p:cNvPr>
          <p:cNvSpPr>
            <a:spLocks noGrp="1"/>
          </p:cNvSpPr>
          <p:nvPr>
            <p:ph idx="1"/>
          </p:nvPr>
        </p:nvSpPr>
        <p:spPr>
          <a:xfrm>
            <a:off x="841248" y="3502151"/>
            <a:ext cx="10506456" cy="3206873"/>
          </a:xfrm>
        </p:spPr>
        <p:txBody>
          <a:bodyPr>
            <a:normAutofit/>
          </a:bodyPr>
          <a:lstStyle/>
          <a:p>
            <a:pPr marL="0" indent="0">
              <a:buNone/>
            </a:pPr>
            <a:r>
              <a:rPr lang="en-US" sz="1800" dirty="0">
                <a:solidFill>
                  <a:schemeClr val="bg1"/>
                </a:solidFill>
              </a:rPr>
              <a:t>In response to any concerns that such schools would be unfairly placed in noncompliance with the 85/15 rule by operation of this rule, VA notes that whenever an educational institution exceeds the 85 percent limit, it may apply for a waiver of the 85/15 rule under </a:t>
            </a:r>
            <a:r>
              <a:rPr lang="en-US" sz="1800" dirty="0">
                <a:solidFill>
                  <a:schemeClr val="bg1"/>
                </a:solidFill>
                <a:hlinkClick r:id="rId4">
                  <a:extLst>
                    <a:ext uri="{A12FA001-AC4F-418D-AE19-62706E023703}">
                      <ahyp:hlinkClr xmlns:ahyp="http://schemas.microsoft.com/office/drawing/2018/hyperlinkcolor" val="tx"/>
                    </a:ext>
                  </a:extLst>
                </a:hlinkClick>
              </a:rPr>
              <a:t>38 CFR 21.4201(h)</a:t>
            </a:r>
            <a:r>
              <a:rPr lang="en-US" sz="1800" dirty="0">
                <a:solidFill>
                  <a:schemeClr val="bg1"/>
                </a:solidFill>
              </a:rPr>
              <a:t>. Accordingly, VA is amending section 21.4201(h) to allow an education institution to demonstrate that although its program is in violation of 85/15, its non-VA scholarship recipients are effectively serving as market validation, and, therefore, continued enrollment of new VA education beneficiaries is nonetheless in the best interest of the students and the Federal government. Consequently, the elimination of section 21.4201(e)(2) does not mean that all generous schools will be eliminated from the GI Bill. It merely means that, on a case-by-case basis, a well-intentioned generous school could be granted a waiver while simultaneously limiting the potential for miscalculations and misapplication of scholarship information, whether intentional or unintentional.</a:t>
            </a:r>
          </a:p>
        </p:txBody>
      </p:sp>
    </p:spTree>
    <p:extLst>
      <p:ext uri="{BB962C8B-B14F-4D97-AF65-F5344CB8AC3E}">
        <p14:creationId xmlns:p14="http://schemas.microsoft.com/office/powerpoint/2010/main" val="134026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2F491F-CA05-3FE9-357D-84A288DCC5CC}"/>
              </a:ext>
            </a:extLst>
          </p:cNvPr>
          <p:cNvSpPr>
            <a:spLocks noGrp="1"/>
          </p:cNvSpPr>
          <p:nvPr>
            <p:ph type="title"/>
          </p:nvPr>
        </p:nvSpPr>
        <p:spPr>
          <a:xfrm>
            <a:off x="6981824" y="1367673"/>
            <a:ext cx="4375151" cy="2665509"/>
          </a:xfrm>
        </p:spPr>
        <p:txBody>
          <a:bodyPr vert="horz" lIns="91440" tIns="45720" rIns="91440" bIns="45720" rtlCol="0" anchor="b">
            <a:normAutofit/>
          </a:bodyPr>
          <a:lstStyle/>
          <a:p>
            <a:pPr algn="r"/>
            <a:r>
              <a:rPr lang="en-US" sz="4500" dirty="0">
                <a:solidFill>
                  <a:schemeClr val="bg1"/>
                </a:solidFill>
              </a:rPr>
              <a:t>Checklist for Supported/Non-Supported Students</a:t>
            </a:r>
          </a:p>
        </p:txBody>
      </p:sp>
      <p:sp>
        <p:nvSpPr>
          <p:cNvPr id="4" name="TextBox 3">
            <a:extLst>
              <a:ext uri="{FF2B5EF4-FFF2-40B4-BE49-F238E27FC236}">
                <a16:creationId xmlns:a16="http://schemas.microsoft.com/office/drawing/2014/main" id="{FABB2827-40E1-0B64-7798-A6DCC5E9F97F}"/>
              </a:ext>
            </a:extLst>
          </p:cNvPr>
          <p:cNvSpPr txBox="1"/>
          <p:nvPr/>
        </p:nvSpPr>
        <p:spPr>
          <a:xfrm>
            <a:off x="6979182" y="4414180"/>
            <a:ext cx="4377793" cy="884538"/>
          </a:xfrm>
          <a:prstGeom prst="rect">
            <a:avLst/>
          </a:prstGeom>
        </p:spPr>
        <p:txBody>
          <a:bodyPr vert="horz" lIns="91440" tIns="45720" rIns="91440" bIns="45720" rtlCol="0">
            <a:normAutofit/>
          </a:bodyPr>
          <a:lstStyle/>
          <a:p>
            <a:pPr algn="r">
              <a:lnSpc>
                <a:spcPct val="90000"/>
              </a:lnSpc>
              <a:spcBef>
                <a:spcPts val="1000"/>
              </a:spcBef>
            </a:pPr>
            <a:r>
              <a:rPr lang="en-US" sz="1200" dirty="0">
                <a:solidFill>
                  <a:schemeClr val="bg1"/>
                </a:solidFill>
              </a:rPr>
              <a:t>https://benefits.va.gov/GIBILL/85_15/Supported_Non_Supported_Students.asp</a:t>
            </a:r>
          </a:p>
        </p:txBody>
      </p:sp>
      <p:pic>
        <p:nvPicPr>
          <p:cNvPr id="5" name="Content Placeholder 4">
            <a:extLst>
              <a:ext uri="{FF2B5EF4-FFF2-40B4-BE49-F238E27FC236}">
                <a16:creationId xmlns:a16="http://schemas.microsoft.com/office/drawing/2014/main" id="{1F849C0F-F446-658D-582C-E48F9E6DFCA0}"/>
              </a:ext>
            </a:extLst>
          </p:cNvPr>
          <p:cNvPicPr>
            <a:picLocks noGrp="1" noChangeAspect="1"/>
          </p:cNvPicPr>
          <p:nvPr>
            <p:ph idx="1"/>
          </p:nvPr>
        </p:nvPicPr>
        <p:blipFill rotWithShape="1">
          <a:blip r:embed="rId2"/>
          <a:srcRect r="2017"/>
          <a:stretch/>
        </p:blipFill>
        <p:spPr>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12" name="Freeform: Shape 11">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9512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188B38-16BC-C747-B769-1B17EC9BE83B}"/>
              </a:ext>
            </a:extLst>
          </p:cNvPr>
          <p:cNvSpPr>
            <a:spLocks noGrp="1"/>
          </p:cNvSpPr>
          <p:nvPr>
            <p:ph type="title"/>
          </p:nvPr>
        </p:nvSpPr>
        <p:spPr>
          <a:xfrm>
            <a:off x="5232400" y="1641752"/>
            <a:ext cx="6140449" cy="1323439"/>
          </a:xfrm>
        </p:spPr>
        <p:txBody>
          <a:bodyPr vert="horz" lIns="91440" tIns="45720" rIns="91440" bIns="45720" rtlCol="0" anchor="t">
            <a:normAutofit/>
          </a:bodyPr>
          <a:lstStyle/>
          <a:p>
            <a:r>
              <a:rPr lang="en-US" sz="4000" dirty="0">
                <a:solidFill>
                  <a:schemeClr val="bg1"/>
                </a:solidFill>
              </a:rPr>
              <a:t>Enrollment Manager Updates</a:t>
            </a:r>
          </a:p>
        </p:txBody>
      </p:sp>
      <p:pic>
        <p:nvPicPr>
          <p:cNvPr id="4" name="Picture 3">
            <a:extLst>
              <a:ext uri="{FF2B5EF4-FFF2-40B4-BE49-F238E27FC236}">
                <a16:creationId xmlns:a16="http://schemas.microsoft.com/office/drawing/2014/main" id="{98D2F4ED-C8BA-668C-D0F2-F3E113490026}"/>
              </a:ext>
            </a:extLst>
          </p:cNvPr>
          <p:cNvPicPr>
            <a:picLocks noChangeAspect="1"/>
          </p:cNvPicPr>
          <p:nvPr/>
        </p:nvPicPr>
        <p:blipFill rotWithShape="1">
          <a:blip r:embed="rId2"/>
          <a:srcRect l="8341" r="61825"/>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45" name="Group 44">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46" name="Freeform: Shape 45">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7D12E641-05AE-2C6A-001D-CE022B45D429}"/>
              </a:ext>
            </a:extLst>
          </p:cNvPr>
          <p:cNvSpPr>
            <a:spLocks noGrp="1"/>
          </p:cNvSpPr>
          <p:nvPr>
            <p:ph idx="1"/>
          </p:nvPr>
        </p:nvSpPr>
        <p:spPr>
          <a:xfrm>
            <a:off x="5232401" y="3146400"/>
            <a:ext cx="6140449" cy="2682000"/>
          </a:xfrm>
        </p:spPr>
        <p:txBody>
          <a:bodyPr vert="horz" lIns="91440" tIns="45720" rIns="91440" bIns="45720" rtlCol="0">
            <a:normAutofit lnSpcReduction="10000"/>
          </a:bodyPr>
          <a:lstStyle/>
          <a:p>
            <a:r>
              <a:rPr lang="en-US" sz="2400" b="0" i="0" dirty="0">
                <a:solidFill>
                  <a:schemeClr val="bg1">
                    <a:alpha val="80000"/>
                  </a:schemeClr>
                </a:solidFill>
                <a:effectLst/>
                <a:hlinkClick r:id="rId4"/>
              </a:rPr>
              <a:t>Enrollment Manager system updates webpage</a:t>
            </a:r>
            <a:r>
              <a:rPr lang="en-US" sz="2400" b="0" i="0" dirty="0">
                <a:solidFill>
                  <a:schemeClr val="bg1">
                    <a:alpha val="80000"/>
                  </a:schemeClr>
                </a:solidFill>
                <a:effectLst/>
              </a:rPr>
              <a:t> </a:t>
            </a:r>
          </a:p>
          <a:p>
            <a:r>
              <a:rPr lang="en-US" sz="2400" dirty="0">
                <a:solidFill>
                  <a:schemeClr val="bg1">
                    <a:alpha val="80000"/>
                  </a:schemeClr>
                </a:solidFill>
              </a:rPr>
              <a:t>CH35 Students- parent name required-if not known, use Source One in both name fields</a:t>
            </a:r>
          </a:p>
          <a:p>
            <a:r>
              <a:rPr lang="en-US" sz="2400" dirty="0">
                <a:solidFill>
                  <a:schemeClr val="bg1">
                    <a:alpha val="80000"/>
                  </a:schemeClr>
                </a:solidFill>
              </a:rPr>
              <a:t>Enrollment Manager User Guide – download</a:t>
            </a:r>
          </a:p>
          <a:p>
            <a:r>
              <a:rPr lang="en-US" sz="2400" dirty="0">
                <a:solidFill>
                  <a:schemeClr val="bg1">
                    <a:alpha val="80000"/>
                  </a:schemeClr>
                </a:solidFill>
              </a:rPr>
              <a:t>Dual Degree Enrollment guidance-add VBA remark</a:t>
            </a:r>
          </a:p>
        </p:txBody>
      </p:sp>
    </p:spTree>
    <p:extLst>
      <p:ext uri="{BB962C8B-B14F-4D97-AF65-F5344CB8AC3E}">
        <p14:creationId xmlns:p14="http://schemas.microsoft.com/office/powerpoint/2010/main" val="3894644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FB29F-ED16-F5DB-90A4-432DEB53D5F8}"/>
              </a:ext>
            </a:extLst>
          </p:cNvPr>
          <p:cNvSpPr>
            <a:spLocks noGrp="1"/>
          </p:cNvSpPr>
          <p:nvPr>
            <p:ph type="title"/>
          </p:nvPr>
        </p:nvSpPr>
        <p:spPr>
          <a:xfrm>
            <a:off x="5232400" y="1641752"/>
            <a:ext cx="6140449" cy="1323439"/>
          </a:xfrm>
        </p:spPr>
        <p:txBody>
          <a:bodyPr anchor="t">
            <a:normAutofit/>
          </a:bodyPr>
          <a:lstStyle/>
          <a:p>
            <a:r>
              <a:rPr lang="en-US" sz="4000" dirty="0">
                <a:solidFill>
                  <a:schemeClr val="bg1"/>
                </a:solidFill>
              </a:rPr>
              <a:t>SCO Handbook Legislation</a:t>
            </a:r>
          </a:p>
        </p:txBody>
      </p:sp>
      <p:pic>
        <p:nvPicPr>
          <p:cNvPr id="5" name="Picture 4" descr="Front steps and columns of a majestic city building">
            <a:extLst>
              <a:ext uri="{FF2B5EF4-FFF2-40B4-BE49-F238E27FC236}">
                <a16:creationId xmlns:a16="http://schemas.microsoft.com/office/drawing/2014/main" id="{33668651-3C1E-1B94-36B4-5E8E25206EC0}"/>
              </a:ext>
            </a:extLst>
          </p:cNvPr>
          <p:cNvPicPr>
            <a:picLocks noChangeAspect="1"/>
          </p:cNvPicPr>
          <p:nvPr/>
        </p:nvPicPr>
        <p:blipFill rotWithShape="1">
          <a:blip r:embed="rId2"/>
          <a:srcRect l="31987" r="23760" b="-1"/>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18" name="Group 17">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9" name="Freeform: Shape 18">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49C52E44-34C3-C802-55F8-663694F2B3EE}"/>
              </a:ext>
            </a:extLst>
          </p:cNvPr>
          <p:cNvSpPr>
            <a:spLocks noGrp="1"/>
          </p:cNvSpPr>
          <p:nvPr>
            <p:ph idx="1"/>
          </p:nvPr>
        </p:nvSpPr>
        <p:spPr>
          <a:xfrm>
            <a:off x="4795935" y="3146400"/>
            <a:ext cx="7165910" cy="3403690"/>
          </a:xfrm>
        </p:spPr>
        <p:txBody>
          <a:bodyPr>
            <a:normAutofit/>
          </a:bodyPr>
          <a:lstStyle/>
          <a:p>
            <a:r>
              <a:rPr lang="en-US" sz="1600" dirty="0">
                <a:solidFill>
                  <a:schemeClr val="bg1">
                    <a:alpha val="80000"/>
                  </a:schemeClr>
                </a:solidFill>
              </a:rPr>
              <a:t>State Approving Agency (SAA) allowed to conduct compliance and risk-based surveys (PL 115-048, Harry W. </a:t>
            </a:r>
            <a:r>
              <a:rPr lang="en-US" sz="1600" dirty="0" err="1">
                <a:solidFill>
                  <a:schemeClr val="bg1">
                    <a:alpha val="80000"/>
                  </a:schemeClr>
                </a:solidFill>
              </a:rPr>
              <a:t>Colmery</a:t>
            </a:r>
            <a:r>
              <a:rPr lang="en-US" sz="1600" dirty="0">
                <a:solidFill>
                  <a:schemeClr val="bg1">
                    <a:alpha val="80000"/>
                  </a:schemeClr>
                </a:solidFill>
              </a:rPr>
              <a:t> Veterans Educational Assistance Act of 2017, Section 310).</a:t>
            </a:r>
          </a:p>
          <a:p>
            <a:r>
              <a:rPr lang="en-US" sz="1600" dirty="0">
                <a:solidFill>
                  <a:schemeClr val="bg1">
                    <a:alpha val="80000"/>
                  </a:schemeClr>
                </a:solidFill>
              </a:rPr>
              <a:t>Department of VA with SAA to develop a comprehensive program to conduct risk-based surveys and establish a searchable database (The Johnny Isakson and David P. Roe Act of 2020 (Public Law 116-315) Section 1013).</a:t>
            </a:r>
          </a:p>
          <a:p>
            <a:r>
              <a:rPr lang="en-US" sz="1600" dirty="0">
                <a:solidFill>
                  <a:schemeClr val="bg1">
                    <a:alpha val="80000"/>
                  </a:schemeClr>
                </a:solidFill>
              </a:rPr>
              <a:t>All records and accounts of schools pertaining to Veterans and eligible persons, as well as the records of other students that are necessary to determine compliance with the law, must be available for examination (38 U.S.C.  3690(c) and 38 CFR 21.4209).</a:t>
            </a:r>
          </a:p>
          <a:p>
            <a:endParaRPr lang="en-US" sz="1100" dirty="0">
              <a:solidFill>
                <a:schemeClr val="bg1">
                  <a:alpha val="80000"/>
                </a:schemeClr>
              </a:solidFill>
            </a:endParaRPr>
          </a:p>
          <a:p>
            <a:pPr marL="0" indent="0">
              <a:buNone/>
            </a:pPr>
            <a:r>
              <a:rPr lang="en-US" sz="900" dirty="0">
                <a:solidFill>
                  <a:schemeClr val="bg1">
                    <a:alpha val="80000"/>
                  </a:schemeClr>
                </a:solidFill>
              </a:rPr>
              <a:t>https://www.knowva.ebenefits.va.gov/system/templates/selfservice/va_ssnew/help/customer/locale/en-US/portal/554400000001018/content/554400000149088/School-Certifying-Official-Handbook-On-line</a:t>
            </a:r>
          </a:p>
          <a:p>
            <a:endParaRPr lang="en-US" sz="1100" dirty="0">
              <a:solidFill>
                <a:schemeClr val="bg1">
                  <a:alpha val="80000"/>
                </a:schemeClr>
              </a:solidFill>
            </a:endParaRPr>
          </a:p>
        </p:txBody>
      </p:sp>
    </p:spTree>
    <p:extLst>
      <p:ext uri="{BB962C8B-B14F-4D97-AF65-F5344CB8AC3E}">
        <p14:creationId xmlns:p14="http://schemas.microsoft.com/office/powerpoint/2010/main" val="529320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ws of American flags in twilight">
            <a:extLst>
              <a:ext uri="{FF2B5EF4-FFF2-40B4-BE49-F238E27FC236}">
                <a16:creationId xmlns:a16="http://schemas.microsoft.com/office/drawing/2014/main" id="{285F25C3-E4A9-0695-D299-8A88F3726326}"/>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3289"/>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E6258D-7EB3-5417-E4DD-16398BFF3997}"/>
              </a:ext>
            </a:extLst>
          </p:cNvPr>
          <p:cNvSpPr>
            <a:spLocks noGrp="1"/>
          </p:cNvSpPr>
          <p:nvPr>
            <p:ph type="title"/>
          </p:nvPr>
        </p:nvSpPr>
        <p:spPr>
          <a:xfrm>
            <a:off x="371094" y="1161288"/>
            <a:ext cx="3438144" cy="1124712"/>
          </a:xfrm>
        </p:spPr>
        <p:txBody>
          <a:bodyPr anchor="b">
            <a:normAutofit/>
          </a:bodyPr>
          <a:lstStyle/>
          <a:p>
            <a:r>
              <a:rPr lang="en-US" sz="2800" dirty="0">
                <a:solidFill>
                  <a:schemeClr val="bg1"/>
                </a:solidFill>
              </a:rPr>
              <a:t>State Approving Agency </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1CD775A-17DF-CAF2-C53B-35C7AB8CD5E6}"/>
              </a:ext>
            </a:extLst>
          </p:cNvPr>
          <p:cNvSpPr>
            <a:spLocks noGrp="1"/>
          </p:cNvSpPr>
          <p:nvPr>
            <p:ph idx="1"/>
          </p:nvPr>
        </p:nvSpPr>
        <p:spPr>
          <a:xfrm>
            <a:off x="371094" y="2718054"/>
            <a:ext cx="6012928" cy="3207258"/>
          </a:xfrm>
        </p:spPr>
        <p:txBody>
          <a:bodyPr anchor="t">
            <a:normAutofit lnSpcReduction="10000"/>
          </a:bodyPr>
          <a:lstStyle/>
          <a:p>
            <a:pPr marL="0" indent="0">
              <a:buNone/>
            </a:pPr>
            <a:r>
              <a:rPr lang="en-US" sz="1200" dirty="0">
                <a:solidFill>
                  <a:schemeClr val="bg1"/>
                </a:solidFill>
              </a:rPr>
              <a:t>Uniform Catalog Approval/Re-Approval application</a:t>
            </a:r>
            <a:endParaRPr lang="en-US" sz="1200" b="0" i="0" dirty="0">
              <a:solidFill>
                <a:schemeClr val="bg1"/>
              </a:solidFill>
              <a:effectLst/>
            </a:endParaRPr>
          </a:p>
          <a:p>
            <a:pPr marL="0" marR="0">
              <a:spcBef>
                <a:spcPts val="0"/>
              </a:spcBef>
              <a:spcAft>
                <a:spcPts val="0"/>
              </a:spcAft>
              <a:buFont typeface="Arial" panose="020B0604020202020204" pitchFamily="34" charset="0"/>
              <a:buChar char="•"/>
            </a:pPr>
            <a:r>
              <a:rPr lang="en-US" sz="1200" b="0" i="0" dirty="0">
                <a:solidFill>
                  <a:schemeClr val="bg1"/>
                </a:solidFill>
                <a:effectLst/>
              </a:rPr>
              <a:t>Submit as PDF to </a:t>
            </a:r>
            <a:r>
              <a:rPr lang="en-US" sz="1200" b="0" i="0" dirty="0">
                <a:solidFill>
                  <a:schemeClr val="bg1"/>
                </a:solidFill>
                <a:effectLst/>
                <a:hlinkClick r:id="rId3"/>
              </a:rPr>
              <a:t>saa-apps@milvets.nc.gov</a:t>
            </a:r>
            <a:r>
              <a:rPr lang="en-US" sz="1200" b="0" i="0" dirty="0">
                <a:solidFill>
                  <a:schemeClr val="bg1"/>
                </a:solidFill>
                <a:effectLst/>
              </a:rPr>
              <a:t>  </a:t>
            </a:r>
          </a:p>
          <a:p>
            <a:pPr marL="0" marR="0">
              <a:spcBef>
                <a:spcPts val="0"/>
              </a:spcBef>
              <a:spcAft>
                <a:spcPts val="0"/>
              </a:spcAft>
              <a:buFont typeface="Arial" panose="020B0604020202020204" pitchFamily="34" charset="0"/>
              <a:buChar char="•"/>
            </a:pPr>
            <a:r>
              <a:rPr lang="en-US" sz="1200" dirty="0">
                <a:solidFill>
                  <a:schemeClr val="bg1"/>
                </a:solidFill>
              </a:rPr>
              <a:t>L</a:t>
            </a:r>
            <a:r>
              <a:rPr lang="en-US" sz="1200" b="0" i="0" dirty="0">
                <a:solidFill>
                  <a:schemeClr val="bg1"/>
                </a:solidFill>
                <a:effectLst/>
              </a:rPr>
              <a:t>ist </a:t>
            </a:r>
            <a:r>
              <a:rPr lang="en-US" sz="1200" b="1" i="0" u="sng" dirty="0">
                <a:solidFill>
                  <a:schemeClr val="bg1"/>
                </a:solidFill>
                <a:effectLst/>
              </a:rPr>
              <a:t>ALL</a:t>
            </a:r>
            <a:r>
              <a:rPr lang="en-US" sz="1200" b="0" i="0" dirty="0">
                <a:solidFill>
                  <a:schemeClr val="bg1"/>
                </a:solidFill>
                <a:effectLst/>
              </a:rPr>
              <a:t> programs up for approval/re-approval.  If a program is not listed on the required form, it will not be approved/re-approved.</a:t>
            </a:r>
          </a:p>
          <a:p>
            <a:pPr marL="0" marR="0">
              <a:spcBef>
                <a:spcPts val="0"/>
              </a:spcBef>
              <a:spcAft>
                <a:spcPts val="0"/>
              </a:spcAft>
              <a:buFont typeface="Arial" panose="020B0604020202020204" pitchFamily="34" charset="0"/>
              <a:buChar char="•"/>
            </a:pPr>
            <a:r>
              <a:rPr lang="en-US" sz="1200" b="0" i="0" dirty="0">
                <a:solidFill>
                  <a:schemeClr val="bg1"/>
                </a:solidFill>
                <a:effectLst/>
              </a:rPr>
              <a:t>Supporting Documentation to include in your submission:</a:t>
            </a:r>
          </a:p>
          <a:p>
            <a:pPr marL="742950" marR="0" lvl="1" indent="-285750">
              <a:spcBef>
                <a:spcPts val="0"/>
              </a:spcBef>
              <a:spcAft>
                <a:spcPts val="0"/>
              </a:spcAft>
              <a:buFont typeface="Courier New" panose="02070309020205020404" pitchFamily="49" charset="0"/>
              <a:buChar char="o"/>
            </a:pPr>
            <a:r>
              <a:rPr lang="en-US" sz="1200" b="0" i="0" dirty="0">
                <a:solidFill>
                  <a:schemeClr val="bg1"/>
                </a:solidFill>
                <a:effectLst/>
              </a:rPr>
              <a:t>Accreditation Letter (current letters only)</a:t>
            </a:r>
          </a:p>
          <a:p>
            <a:pPr marL="742950" marR="0" lvl="1" indent="-285750">
              <a:spcBef>
                <a:spcPts val="0"/>
              </a:spcBef>
              <a:spcAft>
                <a:spcPts val="0"/>
              </a:spcAft>
              <a:buFont typeface="Courier New" panose="02070309020205020404" pitchFamily="49" charset="0"/>
              <a:buChar char="o"/>
            </a:pPr>
            <a:r>
              <a:rPr lang="en-US" sz="1200" b="0" i="0" dirty="0">
                <a:solidFill>
                  <a:schemeClr val="bg1"/>
                </a:solidFill>
                <a:effectLst/>
              </a:rPr>
              <a:t>Advertisements</a:t>
            </a:r>
          </a:p>
          <a:p>
            <a:pPr marL="742950" marR="0" lvl="1" indent="-285750">
              <a:spcBef>
                <a:spcPts val="0"/>
              </a:spcBef>
              <a:spcAft>
                <a:spcPts val="0"/>
              </a:spcAft>
              <a:buFont typeface="Courier New" panose="02070309020205020404" pitchFamily="49" charset="0"/>
              <a:buChar char="o"/>
            </a:pPr>
            <a:r>
              <a:rPr lang="en-US" sz="1200" b="0" i="0" dirty="0">
                <a:solidFill>
                  <a:schemeClr val="bg1"/>
                </a:solidFill>
                <a:effectLst/>
              </a:rPr>
              <a:t>Catalogs/Publications</a:t>
            </a:r>
          </a:p>
          <a:p>
            <a:pPr marL="742950" marR="0" lvl="1" indent="-285750">
              <a:spcBef>
                <a:spcPts val="0"/>
              </a:spcBef>
              <a:spcAft>
                <a:spcPts val="0"/>
              </a:spcAft>
              <a:buFont typeface="Courier New" panose="02070309020205020404" pitchFamily="49" charset="0"/>
              <a:buChar char="o"/>
            </a:pPr>
            <a:r>
              <a:rPr lang="en-US" sz="1200" b="0" i="0" dirty="0">
                <a:solidFill>
                  <a:schemeClr val="bg1"/>
                </a:solidFill>
                <a:effectLst/>
              </a:rPr>
              <a:t>Department of Education Program Participation Agreement</a:t>
            </a:r>
          </a:p>
          <a:p>
            <a:pPr marL="742950" marR="0" lvl="1" indent="-285750">
              <a:spcBef>
                <a:spcPts val="0"/>
              </a:spcBef>
              <a:spcAft>
                <a:spcPts val="0"/>
              </a:spcAft>
              <a:buFont typeface="Courier New" panose="02070309020205020404" pitchFamily="49" charset="0"/>
              <a:buChar char="o"/>
            </a:pPr>
            <a:r>
              <a:rPr lang="en-US" sz="1200" b="0" i="0" dirty="0">
                <a:solidFill>
                  <a:schemeClr val="bg1"/>
                </a:solidFill>
                <a:effectLst/>
              </a:rPr>
              <a:t>Template of facility’s Shopping Sheet/Financing Plan</a:t>
            </a:r>
            <a:endParaRPr lang="en-US" sz="1200" dirty="0">
              <a:solidFill>
                <a:schemeClr val="bg1"/>
              </a:solidFill>
            </a:endParaRPr>
          </a:p>
          <a:p>
            <a:pPr marL="0" indent="0">
              <a:buNone/>
            </a:pPr>
            <a:r>
              <a:rPr lang="en-US" sz="1200" b="0" i="0" dirty="0">
                <a:solidFill>
                  <a:schemeClr val="bg1"/>
                </a:solidFill>
                <a:effectLst/>
              </a:rPr>
              <a:t>Title 38 US Code 3679 subsection (e}, this school adopts the following additional provisions for any Chapter 31 and Chapter 33. This school will not:</a:t>
            </a:r>
          </a:p>
          <a:p>
            <a:pPr marL="371475" indent="0">
              <a:buNone/>
            </a:pPr>
            <a:r>
              <a:rPr lang="en-US" sz="1200" b="0" i="0" dirty="0">
                <a:solidFill>
                  <a:schemeClr val="bg1"/>
                </a:solidFill>
                <a:effectLst/>
              </a:rPr>
              <a:t>·  Prevent the student’s enrollment;</a:t>
            </a:r>
          </a:p>
          <a:p>
            <a:pPr marL="371475" indent="0">
              <a:buNone/>
            </a:pPr>
            <a:r>
              <a:rPr lang="en-US" sz="1200" b="0" i="0" dirty="0">
                <a:solidFill>
                  <a:schemeClr val="bg1"/>
                </a:solidFill>
                <a:effectLst/>
              </a:rPr>
              <a:t>·  Assess a late penalty fee to;</a:t>
            </a:r>
          </a:p>
          <a:p>
            <a:pPr marL="371475" indent="0">
              <a:buNone/>
            </a:pPr>
            <a:r>
              <a:rPr lang="en-US" sz="1200" b="0" i="0" dirty="0">
                <a:solidFill>
                  <a:schemeClr val="bg1"/>
                </a:solidFill>
                <a:effectLst/>
              </a:rPr>
              <a:t>·  Require student secure alternative or additional funding;</a:t>
            </a:r>
          </a:p>
          <a:p>
            <a:pPr marL="371475" indent="0">
              <a:buNone/>
            </a:pPr>
            <a:r>
              <a:rPr lang="en-US" sz="1200" b="0" i="0" dirty="0">
                <a:solidFill>
                  <a:schemeClr val="bg1"/>
                </a:solidFill>
                <a:effectLst/>
              </a:rPr>
              <a:t>·  Deny their access to any resources</a:t>
            </a:r>
            <a:endParaRPr lang="en-US" sz="1200" dirty="0">
              <a:solidFill>
                <a:schemeClr val="bg1"/>
              </a:solidFill>
            </a:endParaRPr>
          </a:p>
        </p:txBody>
      </p:sp>
    </p:spTree>
    <p:extLst>
      <p:ext uri="{BB962C8B-B14F-4D97-AF65-F5344CB8AC3E}">
        <p14:creationId xmlns:p14="http://schemas.microsoft.com/office/powerpoint/2010/main" val="1057156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1209</TotalTime>
  <Words>2035</Words>
  <Application>Microsoft Office PowerPoint</Application>
  <PresentationFormat>Widescreen</PresentationFormat>
  <Paragraphs>142</Paragraphs>
  <Slides>28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Black</vt:lpstr>
      <vt:lpstr>Calibri</vt:lpstr>
      <vt:lpstr>Calibri Light</vt:lpstr>
      <vt:lpstr>Courier New</vt:lpstr>
      <vt:lpstr>Helvetica Neue</vt:lpstr>
      <vt:lpstr>Office Theme</vt:lpstr>
      <vt:lpstr>Compliance and Tuition Assistance</vt:lpstr>
      <vt:lpstr>Introduction</vt:lpstr>
      <vt:lpstr>SCO Handbook Updates</vt:lpstr>
      <vt:lpstr>85/15 Rule</vt:lpstr>
      <vt:lpstr>Federal Register language on 85/15 new guidelines</vt:lpstr>
      <vt:lpstr>Checklist for Supported/Non-Supported Students</vt:lpstr>
      <vt:lpstr>Enrollment Manager Updates</vt:lpstr>
      <vt:lpstr>SCO Handbook Legislation</vt:lpstr>
      <vt:lpstr>State Approving Agency </vt:lpstr>
      <vt:lpstr>Risk Based Survey Objectives</vt:lpstr>
      <vt:lpstr>Time Frame for  Risk Based Surveys and Compliance Surveys</vt:lpstr>
      <vt:lpstr>Preparation for Reviews</vt:lpstr>
      <vt:lpstr>Parts of Risk Based Survey</vt:lpstr>
      <vt:lpstr>SCO Document Upload Portal </vt:lpstr>
      <vt:lpstr>DOD MOU Compliance</vt:lpstr>
      <vt:lpstr>DOD Self Assessment and Feedback</vt:lpstr>
      <vt:lpstr>DOD Corrective Action Plan</vt:lpstr>
      <vt:lpstr>DOD Evidence of Remediation</vt:lpstr>
      <vt:lpstr>QUESTIONS</vt:lpstr>
      <vt:lpstr>PowerPoint Presentation</vt:lpstr>
      <vt:lpstr>PowerPoint Presentation</vt:lpstr>
      <vt:lpstr>Federal Tuition Assistance</vt:lpstr>
      <vt:lpstr>PowerPoint Presentation</vt:lpstr>
      <vt:lpstr>PowerPoint Presentation</vt:lpstr>
      <vt:lpstr>NC National Guard Education Services</vt:lpstr>
      <vt:lpstr>PowerPoint Presentation</vt:lpstr>
      <vt:lpstr>PowerPoint Presentation</vt:lpstr>
      <vt:lpstr>Compliance Survey From Handbook</vt:lpstr>
    </vt:vector>
  </TitlesOfParts>
  <Company>Central Piedmont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and Tuition Assistance</dc:title>
  <dc:creator>Brandyy Wade</dc:creator>
  <cp:lastModifiedBy>Brandyy Wade</cp:lastModifiedBy>
  <cp:revision>14</cp:revision>
  <dcterms:created xsi:type="dcterms:W3CDTF">2024-03-07T15:18:20Z</dcterms:created>
  <dcterms:modified xsi:type="dcterms:W3CDTF">2024-03-18T10:57:07Z</dcterms:modified>
</cp:coreProperties>
</file>